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2"/>
    <p:sldId id="265" r:id="rId3"/>
    <p:sldId id="276" r:id="rId4"/>
    <p:sldId id="277" r:id="rId5"/>
    <p:sldId id="258" r:id="rId6"/>
    <p:sldId id="267" r:id="rId7"/>
    <p:sldId id="268" r:id="rId8"/>
    <p:sldId id="270" r:id="rId9"/>
    <p:sldId id="271" r:id="rId10"/>
    <p:sldId id="272" r:id="rId11"/>
    <p:sldId id="278" r:id="rId12"/>
    <p:sldId id="274" r:id="rId13"/>
    <p:sldId id="281" r:id="rId14"/>
    <p:sldId id="280" r:id="rId15"/>
    <p:sldId id="275" r:id="rId16"/>
    <p:sldId id="263" r:id="rId17"/>
  </p:sldIdLst>
  <p:sldSz cx="14401800" cy="2808288"/>
  <p:notesSz cx="6797675" cy="9928225"/>
  <p:defaultTextStyle>
    <a:defPPr>
      <a:defRPr lang="zh-CN"/>
    </a:defPPr>
    <a:lvl1pPr marL="0" algn="l" defTabSz="1101090" rtl="0" eaLnBrk="1" latinLnBrk="0" hangingPunct="1">
      <a:defRPr sz="2100" kern="1200">
        <a:solidFill>
          <a:schemeClr val="tx1"/>
        </a:solidFill>
        <a:latin typeface="+mn-lt"/>
        <a:ea typeface="+mn-ea"/>
        <a:cs typeface="+mn-cs"/>
      </a:defRPr>
    </a:lvl1pPr>
    <a:lvl2pPr marL="550545" algn="l" defTabSz="1101090" rtl="0" eaLnBrk="1" latinLnBrk="0" hangingPunct="1">
      <a:defRPr sz="2100" kern="1200">
        <a:solidFill>
          <a:schemeClr val="tx1"/>
        </a:solidFill>
        <a:latin typeface="+mn-lt"/>
        <a:ea typeface="+mn-ea"/>
        <a:cs typeface="+mn-cs"/>
      </a:defRPr>
    </a:lvl2pPr>
    <a:lvl3pPr marL="1101090" algn="l" defTabSz="1101090" rtl="0" eaLnBrk="1" latinLnBrk="0" hangingPunct="1">
      <a:defRPr sz="2100" kern="1200">
        <a:solidFill>
          <a:schemeClr val="tx1"/>
        </a:solidFill>
        <a:latin typeface="+mn-lt"/>
        <a:ea typeface="+mn-ea"/>
        <a:cs typeface="+mn-cs"/>
      </a:defRPr>
    </a:lvl3pPr>
    <a:lvl4pPr marL="1652270" algn="l" defTabSz="1101090" rtl="0" eaLnBrk="1" latinLnBrk="0" hangingPunct="1">
      <a:defRPr sz="2100" kern="1200">
        <a:solidFill>
          <a:schemeClr val="tx1"/>
        </a:solidFill>
        <a:latin typeface="+mn-lt"/>
        <a:ea typeface="+mn-ea"/>
        <a:cs typeface="+mn-cs"/>
      </a:defRPr>
    </a:lvl4pPr>
    <a:lvl5pPr marL="2202815" algn="l" defTabSz="1101090" rtl="0" eaLnBrk="1" latinLnBrk="0" hangingPunct="1">
      <a:defRPr sz="2100" kern="1200">
        <a:solidFill>
          <a:schemeClr val="tx1"/>
        </a:solidFill>
        <a:latin typeface="+mn-lt"/>
        <a:ea typeface="+mn-ea"/>
        <a:cs typeface="+mn-cs"/>
      </a:defRPr>
    </a:lvl5pPr>
    <a:lvl6pPr marL="2753360" algn="l" defTabSz="1101090" rtl="0" eaLnBrk="1" latinLnBrk="0" hangingPunct="1">
      <a:defRPr sz="2100" kern="1200">
        <a:solidFill>
          <a:schemeClr val="tx1"/>
        </a:solidFill>
        <a:latin typeface="+mn-lt"/>
        <a:ea typeface="+mn-ea"/>
        <a:cs typeface="+mn-cs"/>
      </a:defRPr>
    </a:lvl6pPr>
    <a:lvl7pPr marL="3303905" algn="l" defTabSz="1101090" rtl="0" eaLnBrk="1" latinLnBrk="0" hangingPunct="1">
      <a:defRPr sz="2100" kern="1200">
        <a:solidFill>
          <a:schemeClr val="tx1"/>
        </a:solidFill>
        <a:latin typeface="+mn-lt"/>
        <a:ea typeface="+mn-ea"/>
        <a:cs typeface="+mn-cs"/>
      </a:defRPr>
    </a:lvl7pPr>
    <a:lvl8pPr marL="3855085" algn="l" defTabSz="1101090" rtl="0" eaLnBrk="1" latinLnBrk="0" hangingPunct="1">
      <a:defRPr sz="2100" kern="1200">
        <a:solidFill>
          <a:schemeClr val="tx1"/>
        </a:solidFill>
        <a:latin typeface="+mn-lt"/>
        <a:ea typeface="+mn-ea"/>
        <a:cs typeface="+mn-cs"/>
      </a:defRPr>
    </a:lvl8pPr>
    <a:lvl9pPr marL="4405630" algn="l" defTabSz="11010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84">
          <p15:clr>
            <a:srgbClr val="A4A3A4"/>
          </p15:clr>
        </p15:guide>
        <p15:guide id="2" pos="4536">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68831" autoAdjust="0"/>
  </p:normalViewPr>
  <p:slideViewPr>
    <p:cSldViewPr>
      <p:cViewPr varScale="1">
        <p:scale>
          <a:sx n="66" d="100"/>
          <a:sy n="66" d="100"/>
        </p:scale>
        <p:origin x="-126" y="-528"/>
      </p:cViewPr>
      <p:guideLst>
        <p:guide orient="horz" pos="884"/>
        <p:guide pos="4536"/>
      </p:guideLst>
    </p:cSldViewPr>
  </p:slideViewPr>
  <p:notesTextViewPr>
    <p:cViewPr>
      <p:scale>
        <a:sx n="1" d="1"/>
        <a:sy n="1" d="1"/>
      </p:scale>
      <p:origin x="0" y="0"/>
    </p:cViewPr>
  </p:notesTextViewPr>
  <p:notesViewPr>
    <p:cSldViewPr showGuides="1">
      <p:cViewPr varScale="1">
        <p:scale>
          <a:sx n="51" d="100"/>
          <a:sy n="51" d="100"/>
        </p:scale>
        <p:origin x="-2910"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huanliang.scl\Desktop\&#36817;&#26399;&#36164;&#25439;.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chuanliang.scl\Desktop\&#36817;&#26399;&#36164;&#2543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2"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fbj:Desktop:7.26&#23433;&#20840;&#23792;&#20250;&#38596;&#25991;&#21457;&#35328;&#26448;&#26009;:&#27450;&#35784;&#21457;&#24067;&#20250;PPT&#25968;&#2545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553292399885098E-2"/>
          <c:y val="0.22811592814944701"/>
          <c:w val="0.93753549119818302"/>
          <c:h val="0.75668084592874196"/>
        </c:manualLayout>
      </c:layout>
      <c:lineChart>
        <c:grouping val="standard"/>
        <c:varyColors val="0"/>
        <c:ser>
          <c:idx val="1"/>
          <c:order val="0"/>
          <c:tx>
            <c:strRef>
              <c:f>disturb!$C$1</c:f>
              <c:strCache>
                <c:ptCount val="1"/>
                <c:pt idx="0">
                  <c:v>盗用资损率(BP)</c:v>
                </c:pt>
              </c:strCache>
            </c:strRef>
          </c:tx>
          <c:spPr>
            <a:ln w="12700" cap="rnd">
              <a:solidFill>
                <a:schemeClr val="bg1"/>
              </a:solidFill>
              <a:round/>
            </a:ln>
            <a:effectLst/>
          </c:spPr>
          <c:marker>
            <c:symbol val="none"/>
          </c:marker>
          <c:cat>
            <c:numRef>
              <c:f>disturb!$A$2:$A$16</c:f>
              <c:numCache>
                <c:formatCode>General</c:formatCode>
                <c:ptCount val="15"/>
                <c:pt idx="0">
                  <c:v>201604</c:v>
                </c:pt>
                <c:pt idx="1">
                  <c:v>201605</c:v>
                </c:pt>
                <c:pt idx="2">
                  <c:v>201606</c:v>
                </c:pt>
                <c:pt idx="3">
                  <c:v>201607</c:v>
                </c:pt>
                <c:pt idx="4">
                  <c:v>201608</c:v>
                </c:pt>
                <c:pt idx="5">
                  <c:v>201609</c:v>
                </c:pt>
                <c:pt idx="6">
                  <c:v>201610</c:v>
                </c:pt>
                <c:pt idx="7">
                  <c:v>201611</c:v>
                </c:pt>
                <c:pt idx="8">
                  <c:v>201612</c:v>
                </c:pt>
                <c:pt idx="9">
                  <c:v>201701</c:v>
                </c:pt>
                <c:pt idx="10">
                  <c:v>201702</c:v>
                </c:pt>
                <c:pt idx="11">
                  <c:v>201703</c:v>
                </c:pt>
                <c:pt idx="12">
                  <c:v>201704</c:v>
                </c:pt>
                <c:pt idx="13">
                  <c:v>201705</c:v>
                </c:pt>
                <c:pt idx="14">
                  <c:v>201706</c:v>
                </c:pt>
              </c:numCache>
            </c:numRef>
          </c:cat>
          <c:val>
            <c:numRef>
              <c:f>disturb!$C$2:$C$16</c:f>
              <c:numCache>
                <c:formatCode>General</c:formatCode>
                <c:ptCount val="15"/>
                <c:pt idx="0">
                  <c:v>2.8000000000000001E-2</c:v>
                </c:pt>
                <c:pt idx="1">
                  <c:v>1.7999999999999999E-2</c:v>
                </c:pt>
                <c:pt idx="2">
                  <c:v>1.4E-2</c:v>
                </c:pt>
                <c:pt idx="3">
                  <c:v>1.4E-2</c:v>
                </c:pt>
                <c:pt idx="4">
                  <c:v>1.0999999999999999E-2</c:v>
                </c:pt>
                <c:pt idx="5">
                  <c:v>1.0999999999999999E-2</c:v>
                </c:pt>
                <c:pt idx="6">
                  <c:v>1.2999999999999999E-2</c:v>
                </c:pt>
                <c:pt idx="7">
                  <c:v>1.4999999999999999E-2</c:v>
                </c:pt>
                <c:pt idx="8">
                  <c:v>1.7000000000000001E-2</c:v>
                </c:pt>
                <c:pt idx="9">
                  <c:v>1.6E-2</c:v>
                </c:pt>
                <c:pt idx="10">
                  <c:v>1.0999999999999999E-2</c:v>
                </c:pt>
                <c:pt idx="11">
                  <c:v>7.0000000000000001E-3</c:v>
                </c:pt>
                <c:pt idx="12">
                  <c:v>6.0000000000000001E-3</c:v>
                </c:pt>
                <c:pt idx="13">
                  <c:v>6.0000000000000001E-3</c:v>
                </c:pt>
                <c:pt idx="14">
                  <c:v>5.0000000000000001E-3</c:v>
                </c:pt>
              </c:numCache>
            </c:numRef>
          </c:val>
          <c:smooth val="0"/>
        </c:ser>
        <c:dLbls>
          <c:showLegendKey val="0"/>
          <c:showVal val="0"/>
          <c:showCatName val="0"/>
          <c:showSerName val="0"/>
          <c:showPercent val="0"/>
          <c:showBubbleSize val="0"/>
        </c:dLbls>
        <c:marker val="1"/>
        <c:smooth val="0"/>
        <c:axId val="214167040"/>
        <c:axId val="80768960"/>
      </c:lineChart>
      <c:catAx>
        <c:axId val="214167040"/>
        <c:scaling>
          <c:orientation val="minMax"/>
        </c:scaling>
        <c:delete val="1"/>
        <c:axPos val="b"/>
        <c:numFmt formatCode="General" sourceLinked="1"/>
        <c:majorTickMark val="none"/>
        <c:minorTickMark val="none"/>
        <c:tickLblPos val="nextTo"/>
        <c:crossAx val="80768960"/>
        <c:crosses val="autoZero"/>
        <c:auto val="1"/>
        <c:lblAlgn val="ctr"/>
        <c:lblOffset val="100"/>
        <c:noMultiLvlLbl val="0"/>
      </c:catAx>
      <c:valAx>
        <c:axId val="80768960"/>
        <c:scaling>
          <c:orientation val="minMax"/>
        </c:scaling>
        <c:delete val="1"/>
        <c:axPos val="l"/>
        <c:numFmt formatCode="General" sourceLinked="1"/>
        <c:majorTickMark val="none"/>
        <c:minorTickMark val="none"/>
        <c:tickLblPos val="nextTo"/>
        <c:crossAx val="21416704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3.4572489527475901E-2"/>
          <c:y val="2.7016446247715799E-2"/>
          <c:w val="0.93736045954632097"/>
          <c:h val="0.69965884672709799"/>
        </c:manualLayout>
      </c:layout>
      <c:lineChart>
        <c:grouping val="standard"/>
        <c:varyColors val="0"/>
        <c:ser>
          <c:idx val="1"/>
          <c:order val="0"/>
          <c:tx>
            <c:strRef>
              <c:f>disturb!$B$1</c:f>
              <c:strCache>
                <c:ptCount val="1"/>
                <c:pt idx="0">
                  <c:v>盗用打扰率(%)</c:v>
                </c:pt>
              </c:strCache>
            </c:strRef>
          </c:tx>
          <c:marker>
            <c:symbol val="none"/>
          </c:marker>
          <c:cat>
            <c:numRef>
              <c:f>disturb!$A$3:$A$16</c:f>
              <c:numCache>
                <c:formatCode>General</c:formatCode>
                <c:ptCount val="14"/>
                <c:pt idx="0">
                  <c:v>201605</c:v>
                </c:pt>
                <c:pt idx="1">
                  <c:v>201606</c:v>
                </c:pt>
                <c:pt idx="2">
                  <c:v>201607</c:v>
                </c:pt>
                <c:pt idx="3">
                  <c:v>201608</c:v>
                </c:pt>
                <c:pt idx="4">
                  <c:v>201609</c:v>
                </c:pt>
                <c:pt idx="5">
                  <c:v>201610</c:v>
                </c:pt>
                <c:pt idx="6">
                  <c:v>201611</c:v>
                </c:pt>
                <c:pt idx="7">
                  <c:v>201612</c:v>
                </c:pt>
                <c:pt idx="8">
                  <c:v>201701</c:v>
                </c:pt>
                <c:pt idx="9">
                  <c:v>201702</c:v>
                </c:pt>
                <c:pt idx="10">
                  <c:v>201703</c:v>
                </c:pt>
                <c:pt idx="11">
                  <c:v>201704</c:v>
                </c:pt>
                <c:pt idx="12">
                  <c:v>201705</c:v>
                </c:pt>
                <c:pt idx="13">
                  <c:v>201706</c:v>
                </c:pt>
              </c:numCache>
            </c:numRef>
          </c:cat>
          <c:val>
            <c:numRef>
              <c:f>disturb!$B$3:$B$16</c:f>
              <c:numCache>
                <c:formatCode>General</c:formatCode>
                <c:ptCount val="14"/>
                <c:pt idx="0">
                  <c:v>0.78</c:v>
                </c:pt>
                <c:pt idx="1">
                  <c:v>0.74</c:v>
                </c:pt>
                <c:pt idx="2">
                  <c:v>0.7</c:v>
                </c:pt>
                <c:pt idx="3">
                  <c:v>0.53</c:v>
                </c:pt>
                <c:pt idx="4">
                  <c:v>0.5</c:v>
                </c:pt>
                <c:pt idx="5">
                  <c:v>0.45</c:v>
                </c:pt>
                <c:pt idx="6">
                  <c:v>0.26</c:v>
                </c:pt>
                <c:pt idx="7">
                  <c:v>0.22</c:v>
                </c:pt>
                <c:pt idx="8">
                  <c:v>0.21</c:v>
                </c:pt>
                <c:pt idx="9">
                  <c:v>0.19</c:v>
                </c:pt>
                <c:pt idx="10">
                  <c:v>0.17</c:v>
                </c:pt>
                <c:pt idx="11">
                  <c:v>0.15</c:v>
                </c:pt>
                <c:pt idx="12">
                  <c:v>0.13</c:v>
                </c:pt>
                <c:pt idx="13">
                  <c:v>0.12</c:v>
                </c:pt>
              </c:numCache>
            </c:numRef>
          </c:val>
          <c:smooth val="0"/>
        </c:ser>
        <c:dLbls>
          <c:showLegendKey val="0"/>
          <c:showVal val="0"/>
          <c:showCatName val="0"/>
          <c:showSerName val="0"/>
          <c:showPercent val="0"/>
          <c:showBubbleSize val="0"/>
        </c:dLbls>
        <c:marker val="1"/>
        <c:smooth val="0"/>
        <c:axId val="217194496"/>
        <c:axId val="80770688"/>
      </c:lineChart>
      <c:catAx>
        <c:axId val="217194496"/>
        <c:scaling>
          <c:orientation val="minMax"/>
        </c:scaling>
        <c:delete val="1"/>
        <c:axPos val="b"/>
        <c:numFmt formatCode="General" sourceLinked="1"/>
        <c:majorTickMark val="none"/>
        <c:minorTickMark val="none"/>
        <c:tickLblPos val="nextTo"/>
        <c:crossAx val="80770688"/>
        <c:crosses val="autoZero"/>
        <c:auto val="1"/>
        <c:lblAlgn val="ctr"/>
        <c:lblOffset val="100"/>
        <c:noMultiLvlLbl val="0"/>
      </c:catAx>
      <c:valAx>
        <c:axId val="80770688"/>
        <c:scaling>
          <c:orientation val="minMax"/>
        </c:scaling>
        <c:delete val="1"/>
        <c:axPos val="l"/>
        <c:numFmt formatCode="General" sourceLinked="1"/>
        <c:majorTickMark val="none"/>
        <c:minorTickMark val="none"/>
        <c:tickLblPos val="nextTo"/>
        <c:crossAx val="217194496"/>
        <c:crosses val="autoZero"/>
        <c:crossBetween val="between"/>
      </c:valAx>
    </c:plotArea>
    <c:plotVisOnly val="1"/>
    <c:dispBlanksAs val="gap"/>
    <c:showDLblsOverMax val="0"/>
  </c:chart>
  <c:txPr>
    <a:bodyPr/>
    <a:lstStyle/>
    <a:p>
      <a:pPr>
        <a:defRPr sz="1800"/>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bestFit"/>
          <c:showLegendKey val="0"/>
          <c:showVal val="1"/>
          <c:showCatName val="0"/>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sz="800">
          <a:solidFill>
            <a:schemeClr val="bg1"/>
          </a:solidFill>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spPr>
                <a:noFill/>
                <a:ln>
                  <a:noFill/>
                </a:ln>
                <a:effectLst/>
              </c:spPr>
              <c:txPr>
                <a:bodyPr rot="0" vert="horz"/>
                <a:lstStyle/>
                <a:p>
                  <a:pPr>
                    <a:defRPr/>
                  </a:pPr>
                  <a:endParaRPr lang="zh-CN"/>
                </a:p>
              </c:txPr>
              <c:dLblPos val="outEnd"/>
              <c:showLegendKey val="0"/>
              <c:showVal val="0"/>
              <c:showCatName val="1"/>
              <c:showSerName val="0"/>
              <c:showPercent val="1"/>
              <c:showBubbleSize val="0"/>
            </c:dLbl>
            <c:dLbl>
              <c:idx val="1"/>
              <c:spPr>
                <a:noFill/>
                <a:ln>
                  <a:noFill/>
                </a:ln>
                <a:effectLst/>
              </c:spPr>
              <c:txPr>
                <a:bodyPr rot="0" vert="horz"/>
                <a:lstStyle/>
                <a:p>
                  <a:pPr>
                    <a:defRPr/>
                  </a:pPr>
                  <a:endParaRPr lang="zh-CN"/>
                </a:p>
              </c:txPr>
              <c:dLblPos val="outEnd"/>
              <c:showLegendKey val="0"/>
              <c:showVal val="0"/>
              <c:showCatName val="1"/>
              <c:showSerName val="0"/>
              <c:showPercent val="1"/>
              <c:showBubbleSize val="0"/>
            </c:dLbl>
            <c:dLbl>
              <c:idx val="2"/>
              <c:layout>
                <c:manualLayout>
                  <c:x val="-7.4514149306574198E-2"/>
                  <c:y val="7.3157537532127698E-2"/>
                </c:manualLayout>
              </c:layout>
              <c:spPr>
                <a:noFill/>
                <a:ln>
                  <a:noFill/>
                </a:ln>
                <a:effectLst/>
              </c:spPr>
              <c:txPr>
                <a:bodyPr rot="0" vert="horz"/>
                <a:lstStyle/>
                <a:p>
                  <a:pPr>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3"/>
              <c:spPr>
                <a:noFill/>
                <a:ln>
                  <a:noFill/>
                </a:ln>
                <a:effectLst/>
              </c:spPr>
              <c:txPr>
                <a:bodyPr rot="0" vert="horz"/>
                <a:lstStyle/>
                <a:p>
                  <a:pPr>
                    <a:defRPr/>
                  </a:pPr>
                  <a:endParaRPr lang="zh-CN"/>
                </a:p>
              </c:txPr>
              <c:dLblPos val="outEnd"/>
              <c:showLegendKey val="0"/>
              <c:showVal val="0"/>
              <c:showCatName val="1"/>
              <c:showSerName val="0"/>
              <c:showPercent val="1"/>
              <c:showBubbleSize val="0"/>
            </c:dLbl>
            <c:dLbl>
              <c:idx val="4"/>
              <c:spPr>
                <a:noFill/>
                <a:ln>
                  <a:noFill/>
                </a:ln>
                <a:effectLst/>
              </c:spPr>
              <c:txPr>
                <a:bodyPr rot="0" vert="horz"/>
                <a:lstStyle/>
                <a:p>
                  <a:pPr>
                    <a:defRPr/>
                  </a:pPr>
                  <a:endParaRPr lang="zh-CN"/>
                </a:p>
              </c:txPr>
              <c:dLblPos val="outEnd"/>
              <c:showLegendKey val="0"/>
              <c:showVal val="0"/>
              <c:showCatName val="1"/>
              <c:showSerName val="0"/>
              <c:showPercent val="1"/>
              <c:showBubbleSize val="0"/>
            </c:dLbl>
            <c:dLbl>
              <c:idx val="5"/>
              <c:spPr>
                <a:noFill/>
                <a:ln>
                  <a:noFill/>
                </a:ln>
                <a:effectLst/>
              </c:spPr>
              <c:txPr>
                <a:bodyPr rot="0" vert="horz"/>
                <a:lstStyle/>
                <a:p>
                  <a:pPr>
                    <a:defRPr/>
                  </a:pPr>
                  <a:endParaRPr lang="zh-CN"/>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Sheet2!$A$2:$A$7</c:f>
              <c:strCache>
                <c:ptCount val="6"/>
                <c:pt idx="0">
                  <c:v>网购类欺诈</c:v>
                </c:pt>
                <c:pt idx="1">
                  <c:v>涉黄类</c:v>
                </c:pt>
                <c:pt idx="2">
                  <c:v>赌博欺诈</c:v>
                </c:pt>
                <c:pt idx="3">
                  <c:v>兼职刷单</c:v>
                </c:pt>
                <c:pt idx="5">
                  <c:v>其他</c:v>
                </c:pt>
              </c:strCache>
            </c:strRef>
          </c:cat>
          <c:val>
            <c:numRef>
              <c:f>Sheet2!$B$2:$B$7</c:f>
              <c:numCache>
                <c:formatCode>General</c:formatCode>
                <c:ptCount val="6"/>
                <c:pt idx="0">
                  <c:v>26</c:v>
                </c:pt>
                <c:pt idx="1">
                  <c:v>4</c:v>
                </c:pt>
                <c:pt idx="2">
                  <c:v>3</c:v>
                </c:pt>
                <c:pt idx="3">
                  <c:v>22</c:v>
                </c:pt>
                <c:pt idx="5">
                  <c:v>28</c:v>
                </c:pt>
              </c:numCache>
            </c:numRef>
          </c:val>
        </c:ser>
        <c:dLbls>
          <c:dLblPos val="outEnd"/>
          <c:showLegendKey val="0"/>
          <c:showVal val="1"/>
          <c:showCatName val="0"/>
          <c:showSerName val="0"/>
          <c:showPercent val="0"/>
          <c:showBubbleSize val="0"/>
          <c:showLeaderLines val="1"/>
        </c:dLbls>
      </c:pie3DChart>
      <c:spPr>
        <a:noFill/>
        <a:ln>
          <a:noFill/>
        </a:ln>
        <a:effectLst/>
      </c:spPr>
    </c:plotArea>
    <c:plotVisOnly val="1"/>
    <c:dispBlanksAs val="gap"/>
    <c:showDLblsOverMax val="0"/>
  </c:chart>
  <c:spPr>
    <a:noFill/>
    <a:ln w="9525" cap="flat" cmpd="sng" algn="ctr">
      <a:noFill/>
      <a:round/>
    </a:ln>
    <a:effectLst/>
  </c:spPr>
  <c:txPr>
    <a:bodyPr/>
    <a:lstStyle/>
    <a:p>
      <a:pPr>
        <a:defRPr sz="1050">
          <a:solidFill>
            <a:srgbClr val="FFFFFF"/>
          </a:solidFill>
          <a:latin typeface="微软雅黑"/>
          <a:ea typeface="微软雅黑"/>
          <a:cs typeface="微软雅黑"/>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B1E66-73B3-EA41-A527-75EEA181256E}" type="doc">
      <dgm:prSet loTypeId="urn:microsoft.com/office/officeart/2005/8/layout/cycle8" loCatId="" qsTypeId="urn:microsoft.com/office/officeart/2005/8/quickstyle/3D1" qsCatId="3D" csTypeId="urn:microsoft.com/office/officeart/2005/8/colors/colorful1" csCatId="colorful" phldr="1"/>
      <dgm:spPr/>
    </dgm:pt>
    <dgm:pt modelId="{D213145A-4AC3-AB4D-9E1C-B8200DACE580}">
      <dgm:prSet phldrT="[文本]" custT="1"/>
      <dgm:spPr/>
      <dgm:t>
        <a:bodyPr/>
        <a:lstStyle/>
        <a:p>
          <a:r>
            <a:rPr lang="zh-CN" altLang="en-US" sz="1100" b="1" dirty="0" smtClean="0">
              <a:solidFill>
                <a:schemeClr val="tx1"/>
              </a:solidFill>
              <a:latin typeface="微软雅黑"/>
              <a:ea typeface="微软雅黑"/>
              <a:cs typeface="微软雅黑"/>
            </a:rPr>
            <a:t>支付机构</a:t>
          </a:r>
          <a:endParaRPr lang="zh-CN" altLang="en-US" sz="1100" b="1" dirty="0">
            <a:solidFill>
              <a:schemeClr val="tx1"/>
            </a:solidFill>
            <a:latin typeface="微软雅黑"/>
            <a:ea typeface="微软雅黑"/>
            <a:cs typeface="微软雅黑"/>
          </a:endParaRPr>
        </a:p>
      </dgm:t>
    </dgm:pt>
    <dgm:pt modelId="{346FE0AB-3B0A-1F4B-96D5-FAC44093CC88}" type="parTrans" cxnId="{A1869678-0F6F-BE4D-8FE9-69EDA33B81F5}">
      <dgm:prSet/>
      <dgm:spPr/>
      <dgm:t>
        <a:bodyPr/>
        <a:lstStyle/>
        <a:p>
          <a:endParaRPr lang="zh-CN" altLang="en-US" sz="1100" b="1">
            <a:solidFill>
              <a:schemeClr val="tx1"/>
            </a:solidFill>
            <a:latin typeface="微软雅黑"/>
            <a:ea typeface="微软雅黑"/>
            <a:cs typeface="微软雅黑"/>
          </a:endParaRPr>
        </a:p>
      </dgm:t>
    </dgm:pt>
    <dgm:pt modelId="{DCA6DBA9-5068-AC40-9F9C-C63174A372D1}" type="sibTrans" cxnId="{A1869678-0F6F-BE4D-8FE9-69EDA33B81F5}">
      <dgm:prSet/>
      <dgm:spPr/>
      <dgm:t>
        <a:bodyPr/>
        <a:lstStyle/>
        <a:p>
          <a:endParaRPr lang="zh-CN" altLang="en-US" sz="1100" b="1">
            <a:solidFill>
              <a:schemeClr val="tx1"/>
            </a:solidFill>
            <a:latin typeface="微软雅黑"/>
            <a:ea typeface="微软雅黑"/>
            <a:cs typeface="微软雅黑"/>
          </a:endParaRPr>
        </a:p>
      </dgm:t>
    </dgm:pt>
    <dgm:pt modelId="{A9900124-8DD9-F249-BEDC-6E447E53C5A5}">
      <dgm:prSet phldrT="[文本]" custT="1"/>
      <dgm:spPr/>
      <dgm:t>
        <a:bodyPr/>
        <a:lstStyle/>
        <a:p>
          <a:r>
            <a:rPr lang="zh-CN" altLang="en-US" sz="1100" b="1" dirty="0" smtClean="0">
              <a:solidFill>
                <a:schemeClr val="tx1"/>
              </a:solidFill>
              <a:latin typeface="微软雅黑"/>
              <a:ea typeface="微软雅黑"/>
              <a:cs typeface="微软雅黑"/>
            </a:rPr>
            <a:t>银行</a:t>
          </a:r>
          <a:endParaRPr lang="zh-CN" altLang="en-US" sz="1100" b="1" dirty="0">
            <a:solidFill>
              <a:schemeClr val="tx1"/>
            </a:solidFill>
            <a:latin typeface="微软雅黑"/>
            <a:ea typeface="微软雅黑"/>
            <a:cs typeface="微软雅黑"/>
          </a:endParaRPr>
        </a:p>
      </dgm:t>
    </dgm:pt>
    <dgm:pt modelId="{DA609FD3-BAA5-FE4A-B6F5-44C55C2908E5}" type="parTrans" cxnId="{B29615CA-8869-EE45-A78B-41B9211BCCB5}">
      <dgm:prSet/>
      <dgm:spPr/>
      <dgm:t>
        <a:bodyPr/>
        <a:lstStyle/>
        <a:p>
          <a:endParaRPr lang="zh-CN" altLang="en-US" sz="1100" b="1">
            <a:solidFill>
              <a:schemeClr val="tx1"/>
            </a:solidFill>
            <a:latin typeface="微软雅黑"/>
            <a:ea typeface="微软雅黑"/>
            <a:cs typeface="微软雅黑"/>
          </a:endParaRPr>
        </a:p>
      </dgm:t>
    </dgm:pt>
    <dgm:pt modelId="{5EA802FC-7167-6B4D-9961-D787FF10CE2F}" type="sibTrans" cxnId="{B29615CA-8869-EE45-A78B-41B9211BCCB5}">
      <dgm:prSet/>
      <dgm:spPr/>
      <dgm:t>
        <a:bodyPr/>
        <a:lstStyle/>
        <a:p>
          <a:endParaRPr lang="zh-CN" altLang="en-US" sz="1100" b="1">
            <a:solidFill>
              <a:schemeClr val="tx1"/>
            </a:solidFill>
            <a:latin typeface="微软雅黑"/>
            <a:ea typeface="微软雅黑"/>
            <a:cs typeface="微软雅黑"/>
          </a:endParaRPr>
        </a:p>
      </dgm:t>
    </dgm:pt>
    <dgm:pt modelId="{A82D2CD1-CA41-E34E-B611-31EF34FEC1DF}">
      <dgm:prSet phldrT="[文本]" custT="1"/>
      <dgm:spPr/>
      <dgm:t>
        <a:bodyPr/>
        <a:lstStyle/>
        <a:p>
          <a:r>
            <a:rPr lang="zh-CN" altLang="en-US" sz="1100" b="1" smtClean="0">
              <a:solidFill>
                <a:schemeClr val="tx1"/>
              </a:solidFill>
              <a:latin typeface="微软雅黑"/>
              <a:ea typeface="微软雅黑"/>
              <a:cs typeface="微软雅黑"/>
            </a:rPr>
            <a:t>运营商</a:t>
          </a:r>
          <a:endParaRPr lang="zh-CN" altLang="en-US" sz="1100" b="1" dirty="0">
            <a:solidFill>
              <a:schemeClr val="tx1"/>
            </a:solidFill>
            <a:latin typeface="微软雅黑"/>
            <a:ea typeface="微软雅黑"/>
            <a:cs typeface="微软雅黑"/>
          </a:endParaRPr>
        </a:p>
      </dgm:t>
    </dgm:pt>
    <dgm:pt modelId="{652F9168-9BA5-B948-A4F6-3B8D4AC1D7E1}" type="parTrans" cxnId="{2C420AF3-4CAA-DE4A-80A7-1B25C8A701FA}">
      <dgm:prSet/>
      <dgm:spPr/>
      <dgm:t>
        <a:bodyPr/>
        <a:lstStyle/>
        <a:p>
          <a:endParaRPr lang="zh-CN" altLang="en-US" sz="1100" b="1">
            <a:solidFill>
              <a:schemeClr val="tx1"/>
            </a:solidFill>
            <a:latin typeface="微软雅黑"/>
            <a:ea typeface="微软雅黑"/>
            <a:cs typeface="微软雅黑"/>
          </a:endParaRPr>
        </a:p>
      </dgm:t>
    </dgm:pt>
    <dgm:pt modelId="{BABAEDD1-17FC-944D-8BBF-BA4D3EF5396E}" type="sibTrans" cxnId="{2C420AF3-4CAA-DE4A-80A7-1B25C8A701FA}">
      <dgm:prSet/>
      <dgm:spPr/>
      <dgm:t>
        <a:bodyPr/>
        <a:lstStyle/>
        <a:p>
          <a:endParaRPr lang="zh-CN" altLang="en-US" sz="1100" b="1">
            <a:solidFill>
              <a:schemeClr val="tx1"/>
            </a:solidFill>
            <a:latin typeface="微软雅黑"/>
            <a:ea typeface="微软雅黑"/>
            <a:cs typeface="微软雅黑"/>
          </a:endParaRPr>
        </a:p>
      </dgm:t>
    </dgm:pt>
    <dgm:pt modelId="{411D5331-6609-674F-BF66-D33AA0CDFEF5}">
      <dgm:prSet custT="1"/>
      <dgm:spPr/>
      <dgm:t>
        <a:bodyPr/>
        <a:lstStyle/>
        <a:p>
          <a:r>
            <a:rPr lang="zh-CN" altLang="en-US" sz="1100" b="1" dirty="0" smtClean="0">
              <a:solidFill>
                <a:schemeClr val="tx1"/>
              </a:solidFill>
              <a:latin typeface="微软雅黑"/>
              <a:ea typeface="微软雅黑"/>
              <a:cs typeface="微软雅黑"/>
            </a:rPr>
            <a:t>公检法</a:t>
          </a:r>
          <a:endParaRPr lang="zh-CN" altLang="en-US" sz="1100" b="1" dirty="0">
            <a:solidFill>
              <a:schemeClr val="tx1"/>
            </a:solidFill>
            <a:latin typeface="微软雅黑"/>
            <a:ea typeface="微软雅黑"/>
            <a:cs typeface="微软雅黑"/>
          </a:endParaRPr>
        </a:p>
      </dgm:t>
    </dgm:pt>
    <dgm:pt modelId="{43558441-ADE1-1F42-947D-8FCF099E704A}" type="parTrans" cxnId="{B1445309-8219-F843-B2E4-E08765FC8B01}">
      <dgm:prSet/>
      <dgm:spPr/>
      <dgm:t>
        <a:bodyPr/>
        <a:lstStyle/>
        <a:p>
          <a:endParaRPr lang="zh-CN" altLang="en-US" sz="1100" b="1">
            <a:solidFill>
              <a:schemeClr val="tx1"/>
            </a:solidFill>
            <a:latin typeface="微软雅黑"/>
            <a:ea typeface="微软雅黑"/>
            <a:cs typeface="微软雅黑"/>
          </a:endParaRPr>
        </a:p>
      </dgm:t>
    </dgm:pt>
    <dgm:pt modelId="{3707844D-8631-9341-BFE1-3E03F93569B8}" type="sibTrans" cxnId="{B1445309-8219-F843-B2E4-E08765FC8B01}">
      <dgm:prSet/>
      <dgm:spPr/>
      <dgm:t>
        <a:bodyPr/>
        <a:lstStyle/>
        <a:p>
          <a:endParaRPr lang="zh-CN" altLang="en-US" sz="1100" b="1">
            <a:solidFill>
              <a:schemeClr val="tx1"/>
            </a:solidFill>
            <a:latin typeface="微软雅黑"/>
            <a:ea typeface="微软雅黑"/>
            <a:cs typeface="微软雅黑"/>
          </a:endParaRPr>
        </a:p>
      </dgm:t>
    </dgm:pt>
    <dgm:pt modelId="{FFAEEB6B-B8A0-A247-9227-2DAA8E5ACA52}">
      <dgm:prSet custT="1"/>
      <dgm:spPr/>
      <dgm:t>
        <a:bodyPr/>
        <a:lstStyle/>
        <a:p>
          <a:r>
            <a:rPr lang="zh-CN" altLang="en-US" sz="1100" b="1" dirty="0" smtClean="0">
              <a:solidFill>
                <a:schemeClr val="tx1"/>
              </a:solidFill>
              <a:latin typeface="微软雅黑"/>
              <a:ea typeface="微软雅黑"/>
              <a:cs typeface="微软雅黑"/>
            </a:rPr>
            <a:t>安全产商</a:t>
          </a:r>
          <a:endParaRPr lang="zh-CN" altLang="en-US" sz="1100" b="1" dirty="0">
            <a:solidFill>
              <a:schemeClr val="tx1"/>
            </a:solidFill>
            <a:latin typeface="微软雅黑"/>
            <a:ea typeface="微软雅黑"/>
            <a:cs typeface="微软雅黑"/>
          </a:endParaRPr>
        </a:p>
      </dgm:t>
    </dgm:pt>
    <dgm:pt modelId="{859C6ABF-AA46-BF43-8F87-DD0CA0CD6A7E}" type="parTrans" cxnId="{190B7A64-DE3C-CF4F-B44A-7D5215A06169}">
      <dgm:prSet/>
      <dgm:spPr/>
      <dgm:t>
        <a:bodyPr/>
        <a:lstStyle/>
        <a:p>
          <a:endParaRPr lang="zh-CN" altLang="en-US" sz="1100" b="1">
            <a:solidFill>
              <a:schemeClr val="tx1"/>
            </a:solidFill>
            <a:latin typeface="微软雅黑"/>
            <a:ea typeface="微软雅黑"/>
            <a:cs typeface="微软雅黑"/>
          </a:endParaRPr>
        </a:p>
      </dgm:t>
    </dgm:pt>
    <dgm:pt modelId="{A27AA614-7B99-4C41-8E84-442A20A4580B}" type="sibTrans" cxnId="{190B7A64-DE3C-CF4F-B44A-7D5215A06169}">
      <dgm:prSet/>
      <dgm:spPr/>
      <dgm:t>
        <a:bodyPr/>
        <a:lstStyle/>
        <a:p>
          <a:endParaRPr lang="zh-CN" altLang="en-US" sz="1100" b="1">
            <a:solidFill>
              <a:schemeClr val="tx1"/>
            </a:solidFill>
            <a:latin typeface="微软雅黑"/>
            <a:ea typeface="微软雅黑"/>
            <a:cs typeface="微软雅黑"/>
          </a:endParaRPr>
        </a:p>
      </dgm:t>
    </dgm:pt>
    <dgm:pt modelId="{172382F6-AE83-A949-8CF7-F503B7DD841E}" type="pres">
      <dgm:prSet presAssocID="{E49B1E66-73B3-EA41-A527-75EEA181256E}" presName="compositeShape" presStyleCnt="0">
        <dgm:presLayoutVars>
          <dgm:chMax val="7"/>
          <dgm:dir/>
          <dgm:resizeHandles val="exact"/>
        </dgm:presLayoutVars>
      </dgm:prSet>
      <dgm:spPr/>
    </dgm:pt>
    <dgm:pt modelId="{227785E1-735E-224E-8A66-FEC0A6F39EE2}" type="pres">
      <dgm:prSet presAssocID="{E49B1E66-73B3-EA41-A527-75EEA181256E}" presName="wedge1" presStyleLbl="node1" presStyleIdx="0" presStyleCnt="5"/>
      <dgm:spPr/>
      <dgm:t>
        <a:bodyPr/>
        <a:lstStyle/>
        <a:p>
          <a:endParaRPr lang="zh-CN" altLang="en-US"/>
        </a:p>
      </dgm:t>
    </dgm:pt>
    <dgm:pt modelId="{72AFFC6B-A429-0247-946E-87E26D91CFE0}" type="pres">
      <dgm:prSet presAssocID="{E49B1E66-73B3-EA41-A527-75EEA181256E}" presName="dummy1a" presStyleCnt="0"/>
      <dgm:spPr/>
    </dgm:pt>
    <dgm:pt modelId="{82D69199-4AFD-AE49-AE41-E42743B57A49}" type="pres">
      <dgm:prSet presAssocID="{E49B1E66-73B3-EA41-A527-75EEA181256E}" presName="dummy1b" presStyleCnt="0"/>
      <dgm:spPr/>
    </dgm:pt>
    <dgm:pt modelId="{EE3AB645-2D40-AC41-BFBF-56845D12C4FE}" type="pres">
      <dgm:prSet presAssocID="{E49B1E66-73B3-EA41-A527-75EEA181256E}" presName="wedge1Tx" presStyleLbl="node1" presStyleIdx="0" presStyleCnt="5">
        <dgm:presLayoutVars>
          <dgm:chMax val="0"/>
          <dgm:chPref val="0"/>
          <dgm:bulletEnabled val="1"/>
        </dgm:presLayoutVars>
      </dgm:prSet>
      <dgm:spPr/>
      <dgm:t>
        <a:bodyPr/>
        <a:lstStyle/>
        <a:p>
          <a:endParaRPr lang="zh-CN" altLang="en-US"/>
        </a:p>
      </dgm:t>
    </dgm:pt>
    <dgm:pt modelId="{715B5CB9-8B65-4D4F-A4A8-6CB587576D3D}" type="pres">
      <dgm:prSet presAssocID="{E49B1E66-73B3-EA41-A527-75EEA181256E}" presName="wedge2" presStyleLbl="node1" presStyleIdx="1" presStyleCnt="5"/>
      <dgm:spPr/>
      <dgm:t>
        <a:bodyPr/>
        <a:lstStyle/>
        <a:p>
          <a:endParaRPr lang="zh-CN" altLang="en-US"/>
        </a:p>
      </dgm:t>
    </dgm:pt>
    <dgm:pt modelId="{EC42A21A-D087-D444-9F11-33987A93D8F8}" type="pres">
      <dgm:prSet presAssocID="{E49B1E66-73B3-EA41-A527-75EEA181256E}" presName="dummy2a" presStyleCnt="0"/>
      <dgm:spPr/>
    </dgm:pt>
    <dgm:pt modelId="{FD77648C-6074-3041-87B2-CCE566DDEE7B}" type="pres">
      <dgm:prSet presAssocID="{E49B1E66-73B3-EA41-A527-75EEA181256E}" presName="dummy2b" presStyleCnt="0"/>
      <dgm:spPr/>
    </dgm:pt>
    <dgm:pt modelId="{3AE43F3A-E280-C945-9E76-4E42274CF332}" type="pres">
      <dgm:prSet presAssocID="{E49B1E66-73B3-EA41-A527-75EEA181256E}" presName="wedge2Tx" presStyleLbl="node1" presStyleIdx="1" presStyleCnt="5">
        <dgm:presLayoutVars>
          <dgm:chMax val="0"/>
          <dgm:chPref val="0"/>
          <dgm:bulletEnabled val="1"/>
        </dgm:presLayoutVars>
      </dgm:prSet>
      <dgm:spPr/>
      <dgm:t>
        <a:bodyPr/>
        <a:lstStyle/>
        <a:p>
          <a:endParaRPr lang="zh-CN" altLang="en-US"/>
        </a:p>
      </dgm:t>
    </dgm:pt>
    <dgm:pt modelId="{3E593A24-EEDE-C04B-9319-790449E2F15D}" type="pres">
      <dgm:prSet presAssocID="{E49B1E66-73B3-EA41-A527-75EEA181256E}" presName="wedge3" presStyleLbl="node1" presStyleIdx="2" presStyleCnt="5"/>
      <dgm:spPr/>
      <dgm:t>
        <a:bodyPr/>
        <a:lstStyle/>
        <a:p>
          <a:endParaRPr lang="zh-CN" altLang="en-US"/>
        </a:p>
      </dgm:t>
    </dgm:pt>
    <dgm:pt modelId="{F1A756A8-F66D-3B43-A96B-CC82F43A5E61}" type="pres">
      <dgm:prSet presAssocID="{E49B1E66-73B3-EA41-A527-75EEA181256E}" presName="dummy3a" presStyleCnt="0"/>
      <dgm:spPr/>
    </dgm:pt>
    <dgm:pt modelId="{AB5B822A-4BB9-9F40-8E07-D3DE917CB2A8}" type="pres">
      <dgm:prSet presAssocID="{E49B1E66-73B3-EA41-A527-75EEA181256E}" presName="dummy3b" presStyleCnt="0"/>
      <dgm:spPr/>
    </dgm:pt>
    <dgm:pt modelId="{7BE4C7D7-802E-2849-B22F-00BB5F5BC90F}" type="pres">
      <dgm:prSet presAssocID="{E49B1E66-73B3-EA41-A527-75EEA181256E}" presName="wedge3Tx" presStyleLbl="node1" presStyleIdx="2" presStyleCnt="5">
        <dgm:presLayoutVars>
          <dgm:chMax val="0"/>
          <dgm:chPref val="0"/>
          <dgm:bulletEnabled val="1"/>
        </dgm:presLayoutVars>
      </dgm:prSet>
      <dgm:spPr/>
      <dgm:t>
        <a:bodyPr/>
        <a:lstStyle/>
        <a:p>
          <a:endParaRPr lang="zh-CN" altLang="en-US"/>
        </a:p>
      </dgm:t>
    </dgm:pt>
    <dgm:pt modelId="{95499B3B-9184-3043-A4F3-44F7C08B964D}" type="pres">
      <dgm:prSet presAssocID="{E49B1E66-73B3-EA41-A527-75EEA181256E}" presName="wedge4" presStyleLbl="node1" presStyleIdx="3" presStyleCnt="5"/>
      <dgm:spPr/>
      <dgm:t>
        <a:bodyPr/>
        <a:lstStyle/>
        <a:p>
          <a:endParaRPr lang="zh-CN" altLang="en-US"/>
        </a:p>
      </dgm:t>
    </dgm:pt>
    <dgm:pt modelId="{6C92E980-D3F3-4B4A-9A2B-1B3C12C307CF}" type="pres">
      <dgm:prSet presAssocID="{E49B1E66-73B3-EA41-A527-75EEA181256E}" presName="dummy4a" presStyleCnt="0"/>
      <dgm:spPr/>
    </dgm:pt>
    <dgm:pt modelId="{065C09BE-5FBA-E44A-B457-8FF0079C30B5}" type="pres">
      <dgm:prSet presAssocID="{E49B1E66-73B3-EA41-A527-75EEA181256E}" presName="dummy4b" presStyleCnt="0"/>
      <dgm:spPr/>
    </dgm:pt>
    <dgm:pt modelId="{AE5DE143-DFC1-6D4D-9981-C51425D8C581}" type="pres">
      <dgm:prSet presAssocID="{E49B1E66-73B3-EA41-A527-75EEA181256E}" presName="wedge4Tx" presStyleLbl="node1" presStyleIdx="3" presStyleCnt="5">
        <dgm:presLayoutVars>
          <dgm:chMax val="0"/>
          <dgm:chPref val="0"/>
          <dgm:bulletEnabled val="1"/>
        </dgm:presLayoutVars>
      </dgm:prSet>
      <dgm:spPr/>
      <dgm:t>
        <a:bodyPr/>
        <a:lstStyle/>
        <a:p>
          <a:endParaRPr lang="zh-CN" altLang="en-US"/>
        </a:p>
      </dgm:t>
    </dgm:pt>
    <dgm:pt modelId="{F218741B-1989-C248-A906-DEA363EBF489}" type="pres">
      <dgm:prSet presAssocID="{E49B1E66-73B3-EA41-A527-75EEA181256E}" presName="wedge5" presStyleLbl="node1" presStyleIdx="4" presStyleCnt="5"/>
      <dgm:spPr/>
      <dgm:t>
        <a:bodyPr/>
        <a:lstStyle/>
        <a:p>
          <a:endParaRPr lang="zh-CN" altLang="en-US"/>
        </a:p>
      </dgm:t>
    </dgm:pt>
    <dgm:pt modelId="{D8EFFFB2-42CF-EB4E-A895-A8386EE69916}" type="pres">
      <dgm:prSet presAssocID="{E49B1E66-73B3-EA41-A527-75EEA181256E}" presName="dummy5a" presStyleCnt="0"/>
      <dgm:spPr/>
    </dgm:pt>
    <dgm:pt modelId="{F3A25310-C128-FC4E-BEEB-F159C09C85BD}" type="pres">
      <dgm:prSet presAssocID="{E49B1E66-73B3-EA41-A527-75EEA181256E}" presName="dummy5b" presStyleCnt="0"/>
      <dgm:spPr/>
    </dgm:pt>
    <dgm:pt modelId="{48AAFFA5-6543-DC44-A673-7837FDA3CF02}" type="pres">
      <dgm:prSet presAssocID="{E49B1E66-73B3-EA41-A527-75EEA181256E}" presName="wedge5Tx" presStyleLbl="node1" presStyleIdx="4" presStyleCnt="5">
        <dgm:presLayoutVars>
          <dgm:chMax val="0"/>
          <dgm:chPref val="0"/>
          <dgm:bulletEnabled val="1"/>
        </dgm:presLayoutVars>
      </dgm:prSet>
      <dgm:spPr/>
      <dgm:t>
        <a:bodyPr/>
        <a:lstStyle/>
        <a:p>
          <a:endParaRPr lang="zh-CN" altLang="en-US"/>
        </a:p>
      </dgm:t>
    </dgm:pt>
    <dgm:pt modelId="{6AE1CB71-F2BB-C445-85C7-0DE307742711}" type="pres">
      <dgm:prSet presAssocID="{DCA6DBA9-5068-AC40-9F9C-C63174A372D1}" presName="arrowWedge1" presStyleLbl="fgSibTrans2D1" presStyleIdx="0" presStyleCnt="5"/>
      <dgm:spPr/>
    </dgm:pt>
    <dgm:pt modelId="{66F2DF2A-7CCF-FB4F-BEFC-07F35F35171B}" type="pres">
      <dgm:prSet presAssocID="{5EA802FC-7167-6B4D-9961-D787FF10CE2F}" presName="arrowWedge2" presStyleLbl="fgSibTrans2D1" presStyleIdx="1" presStyleCnt="5"/>
      <dgm:spPr/>
    </dgm:pt>
    <dgm:pt modelId="{4DA2C8AF-28F9-8247-A7EC-6A582ECBCB88}" type="pres">
      <dgm:prSet presAssocID="{BABAEDD1-17FC-944D-8BBF-BA4D3EF5396E}" presName="arrowWedge3" presStyleLbl="fgSibTrans2D1" presStyleIdx="2" presStyleCnt="5"/>
      <dgm:spPr/>
    </dgm:pt>
    <dgm:pt modelId="{29F08328-654C-3C4E-B8FD-71E8B6BCBE5B}" type="pres">
      <dgm:prSet presAssocID="{3707844D-8631-9341-BFE1-3E03F93569B8}" presName="arrowWedge4" presStyleLbl="fgSibTrans2D1" presStyleIdx="3" presStyleCnt="5"/>
      <dgm:spPr/>
    </dgm:pt>
    <dgm:pt modelId="{CE6B0638-0326-844D-B953-3B37DC776B59}" type="pres">
      <dgm:prSet presAssocID="{A27AA614-7B99-4C41-8E84-442A20A4580B}" presName="arrowWedge5" presStyleLbl="fgSibTrans2D1" presStyleIdx="4" presStyleCnt="5"/>
      <dgm:spPr/>
    </dgm:pt>
  </dgm:ptLst>
  <dgm:cxnLst>
    <dgm:cxn modelId="{190B7A64-DE3C-CF4F-B44A-7D5215A06169}" srcId="{E49B1E66-73B3-EA41-A527-75EEA181256E}" destId="{FFAEEB6B-B8A0-A247-9227-2DAA8E5ACA52}" srcOrd="4" destOrd="0" parTransId="{859C6ABF-AA46-BF43-8F87-DD0CA0CD6A7E}" sibTransId="{A27AA614-7B99-4C41-8E84-442A20A4580B}"/>
    <dgm:cxn modelId="{0C428E4A-CA33-AA4D-947F-AB3726361D3A}" type="presOf" srcId="{A82D2CD1-CA41-E34E-B611-31EF34FEC1DF}" destId="{7BE4C7D7-802E-2849-B22F-00BB5F5BC90F}" srcOrd="1" destOrd="0" presId="urn:microsoft.com/office/officeart/2005/8/layout/cycle8"/>
    <dgm:cxn modelId="{980A1842-0610-564A-9820-BCE94E120174}" type="presOf" srcId="{FFAEEB6B-B8A0-A247-9227-2DAA8E5ACA52}" destId="{48AAFFA5-6543-DC44-A673-7837FDA3CF02}" srcOrd="1" destOrd="0" presId="urn:microsoft.com/office/officeart/2005/8/layout/cycle8"/>
    <dgm:cxn modelId="{2C420AF3-4CAA-DE4A-80A7-1B25C8A701FA}" srcId="{E49B1E66-73B3-EA41-A527-75EEA181256E}" destId="{A82D2CD1-CA41-E34E-B611-31EF34FEC1DF}" srcOrd="2" destOrd="0" parTransId="{652F9168-9BA5-B948-A4F6-3B8D4AC1D7E1}" sibTransId="{BABAEDD1-17FC-944D-8BBF-BA4D3EF5396E}"/>
    <dgm:cxn modelId="{38A43BB0-5C8F-124D-8768-3A512DDD972F}" type="presOf" srcId="{A9900124-8DD9-F249-BEDC-6E447E53C5A5}" destId="{715B5CB9-8B65-4D4F-A4A8-6CB587576D3D}" srcOrd="0" destOrd="0" presId="urn:microsoft.com/office/officeart/2005/8/layout/cycle8"/>
    <dgm:cxn modelId="{674E374A-05F5-4A4F-9ECA-8984C620FB70}" type="presOf" srcId="{FFAEEB6B-B8A0-A247-9227-2DAA8E5ACA52}" destId="{F218741B-1989-C248-A906-DEA363EBF489}" srcOrd="0" destOrd="0" presId="urn:microsoft.com/office/officeart/2005/8/layout/cycle8"/>
    <dgm:cxn modelId="{E50DD340-D293-D94F-8266-2BA1901B6A4A}" type="presOf" srcId="{411D5331-6609-674F-BF66-D33AA0CDFEF5}" destId="{95499B3B-9184-3043-A4F3-44F7C08B964D}" srcOrd="0" destOrd="0" presId="urn:microsoft.com/office/officeart/2005/8/layout/cycle8"/>
    <dgm:cxn modelId="{A1869678-0F6F-BE4D-8FE9-69EDA33B81F5}" srcId="{E49B1E66-73B3-EA41-A527-75EEA181256E}" destId="{D213145A-4AC3-AB4D-9E1C-B8200DACE580}" srcOrd="0" destOrd="0" parTransId="{346FE0AB-3B0A-1F4B-96D5-FAC44093CC88}" sibTransId="{DCA6DBA9-5068-AC40-9F9C-C63174A372D1}"/>
    <dgm:cxn modelId="{B318484D-21D6-A843-8CB9-233B4C600BFF}" type="presOf" srcId="{E49B1E66-73B3-EA41-A527-75EEA181256E}" destId="{172382F6-AE83-A949-8CF7-F503B7DD841E}" srcOrd="0" destOrd="0" presId="urn:microsoft.com/office/officeart/2005/8/layout/cycle8"/>
    <dgm:cxn modelId="{B29615CA-8869-EE45-A78B-41B9211BCCB5}" srcId="{E49B1E66-73B3-EA41-A527-75EEA181256E}" destId="{A9900124-8DD9-F249-BEDC-6E447E53C5A5}" srcOrd="1" destOrd="0" parTransId="{DA609FD3-BAA5-FE4A-B6F5-44C55C2908E5}" sibTransId="{5EA802FC-7167-6B4D-9961-D787FF10CE2F}"/>
    <dgm:cxn modelId="{892F7589-A9FA-2E41-A0A5-F51E783EC8E9}" type="presOf" srcId="{D213145A-4AC3-AB4D-9E1C-B8200DACE580}" destId="{227785E1-735E-224E-8A66-FEC0A6F39EE2}" srcOrd="0" destOrd="0" presId="urn:microsoft.com/office/officeart/2005/8/layout/cycle8"/>
    <dgm:cxn modelId="{BBD5184B-8D19-8C44-BB33-775CE048FDBE}" type="presOf" srcId="{A9900124-8DD9-F249-BEDC-6E447E53C5A5}" destId="{3AE43F3A-E280-C945-9E76-4E42274CF332}" srcOrd="1" destOrd="0" presId="urn:microsoft.com/office/officeart/2005/8/layout/cycle8"/>
    <dgm:cxn modelId="{23308858-CA37-BF46-A2AE-C4E9FDA2AFE0}" type="presOf" srcId="{411D5331-6609-674F-BF66-D33AA0CDFEF5}" destId="{AE5DE143-DFC1-6D4D-9981-C51425D8C581}" srcOrd="1" destOrd="0" presId="urn:microsoft.com/office/officeart/2005/8/layout/cycle8"/>
    <dgm:cxn modelId="{EC6F34F7-2747-9F41-85F1-E705A1BBA896}" type="presOf" srcId="{A82D2CD1-CA41-E34E-B611-31EF34FEC1DF}" destId="{3E593A24-EEDE-C04B-9319-790449E2F15D}" srcOrd="0" destOrd="0" presId="urn:microsoft.com/office/officeart/2005/8/layout/cycle8"/>
    <dgm:cxn modelId="{B1445309-8219-F843-B2E4-E08765FC8B01}" srcId="{E49B1E66-73B3-EA41-A527-75EEA181256E}" destId="{411D5331-6609-674F-BF66-D33AA0CDFEF5}" srcOrd="3" destOrd="0" parTransId="{43558441-ADE1-1F42-947D-8FCF099E704A}" sibTransId="{3707844D-8631-9341-BFE1-3E03F93569B8}"/>
    <dgm:cxn modelId="{7FE7F48F-5144-9A4F-872B-02BC1B41244C}" type="presOf" srcId="{D213145A-4AC3-AB4D-9E1C-B8200DACE580}" destId="{EE3AB645-2D40-AC41-BFBF-56845D12C4FE}" srcOrd="1" destOrd="0" presId="urn:microsoft.com/office/officeart/2005/8/layout/cycle8"/>
    <dgm:cxn modelId="{7FDCCD60-70E0-C740-AC4D-44C8745F5582}" type="presParOf" srcId="{172382F6-AE83-A949-8CF7-F503B7DD841E}" destId="{227785E1-735E-224E-8A66-FEC0A6F39EE2}" srcOrd="0" destOrd="0" presId="urn:microsoft.com/office/officeart/2005/8/layout/cycle8"/>
    <dgm:cxn modelId="{3D37B457-A95B-0141-AA5F-1E9D26954919}" type="presParOf" srcId="{172382F6-AE83-A949-8CF7-F503B7DD841E}" destId="{72AFFC6B-A429-0247-946E-87E26D91CFE0}" srcOrd="1" destOrd="0" presId="urn:microsoft.com/office/officeart/2005/8/layout/cycle8"/>
    <dgm:cxn modelId="{41789F45-47DC-B24B-9D34-3F788EE3F658}" type="presParOf" srcId="{172382F6-AE83-A949-8CF7-F503B7DD841E}" destId="{82D69199-4AFD-AE49-AE41-E42743B57A49}" srcOrd="2" destOrd="0" presId="urn:microsoft.com/office/officeart/2005/8/layout/cycle8"/>
    <dgm:cxn modelId="{333BD9AB-F592-1847-9486-7B7EC683A97A}" type="presParOf" srcId="{172382F6-AE83-A949-8CF7-F503B7DD841E}" destId="{EE3AB645-2D40-AC41-BFBF-56845D12C4FE}" srcOrd="3" destOrd="0" presId="urn:microsoft.com/office/officeart/2005/8/layout/cycle8"/>
    <dgm:cxn modelId="{D44CEC6E-2242-D945-8506-F27253DA78D0}" type="presParOf" srcId="{172382F6-AE83-A949-8CF7-F503B7DD841E}" destId="{715B5CB9-8B65-4D4F-A4A8-6CB587576D3D}" srcOrd="4" destOrd="0" presId="urn:microsoft.com/office/officeart/2005/8/layout/cycle8"/>
    <dgm:cxn modelId="{D371D143-5553-C04D-AF1F-791C3E21F46C}" type="presParOf" srcId="{172382F6-AE83-A949-8CF7-F503B7DD841E}" destId="{EC42A21A-D087-D444-9F11-33987A93D8F8}" srcOrd="5" destOrd="0" presId="urn:microsoft.com/office/officeart/2005/8/layout/cycle8"/>
    <dgm:cxn modelId="{06B5E4DA-AC16-4947-9F31-BD3E08486EA0}" type="presParOf" srcId="{172382F6-AE83-A949-8CF7-F503B7DD841E}" destId="{FD77648C-6074-3041-87B2-CCE566DDEE7B}" srcOrd="6" destOrd="0" presId="urn:microsoft.com/office/officeart/2005/8/layout/cycle8"/>
    <dgm:cxn modelId="{6C02F6BD-6611-F842-8A7F-7D31F8E29C9E}" type="presParOf" srcId="{172382F6-AE83-A949-8CF7-F503B7DD841E}" destId="{3AE43F3A-E280-C945-9E76-4E42274CF332}" srcOrd="7" destOrd="0" presId="urn:microsoft.com/office/officeart/2005/8/layout/cycle8"/>
    <dgm:cxn modelId="{C9B71ADE-754C-0A4C-8F6A-F5BF9562424A}" type="presParOf" srcId="{172382F6-AE83-A949-8CF7-F503B7DD841E}" destId="{3E593A24-EEDE-C04B-9319-790449E2F15D}" srcOrd="8" destOrd="0" presId="urn:microsoft.com/office/officeart/2005/8/layout/cycle8"/>
    <dgm:cxn modelId="{B79D8E79-DFCA-9040-85D2-17377E039D01}" type="presParOf" srcId="{172382F6-AE83-A949-8CF7-F503B7DD841E}" destId="{F1A756A8-F66D-3B43-A96B-CC82F43A5E61}" srcOrd="9" destOrd="0" presId="urn:microsoft.com/office/officeart/2005/8/layout/cycle8"/>
    <dgm:cxn modelId="{D8F4DADE-D5C0-FD4F-9FE7-0DA8139A2F61}" type="presParOf" srcId="{172382F6-AE83-A949-8CF7-F503B7DD841E}" destId="{AB5B822A-4BB9-9F40-8E07-D3DE917CB2A8}" srcOrd="10" destOrd="0" presId="urn:microsoft.com/office/officeart/2005/8/layout/cycle8"/>
    <dgm:cxn modelId="{FD120C74-0217-DE42-A25B-17CB11D383E2}" type="presParOf" srcId="{172382F6-AE83-A949-8CF7-F503B7DD841E}" destId="{7BE4C7D7-802E-2849-B22F-00BB5F5BC90F}" srcOrd="11" destOrd="0" presId="urn:microsoft.com/office/officeart/2005/8/layout/cycle8"/>
    <dgm:cxn modelId="{725DE5EB-6FC8-444E-8819-0FF6F45FE1D3}" type="presParOf" srcId="{172382F6-AE83-A949-8CF7-F503B7DD841E}" destId="{95499B3B-9184-3043-A4F3-44F7C08B964D}" srcOrd="12" destOrd="0" presId="urn:microsoft.com/office/officeart/2005/8/layout/cycle8"/>
    <dgm:cxn modelId="{932967A8-075D-8748-8024-3D64ED239BBC}" type="presParOf" srcId="{172382F6-AE83-A949-8CF7-F503B7DD841E}" destId="{6C92E980-D3F3-4B4A-9A2B-1B3C12C307CF}" srcOrd="13" destOrd="0" presId="urn:microsoft.com/office/officeart/2005/8/layout/cycle8"/>
    <dgm:cxn modelId="{97345BBA-1680-4643-B5D3-CD8BA9F144D7}" type="presParOf" srcId="{172382F6-AE83-A949-8CF7-F503B7DD841E}" destId="{065C09BE-5FBA-E44A-B457-8FF0079C30B5}" srcOrd="14" destOrd="0" presId="urn:microsoft.com/office/officeart/2005/8/layout/cycle8"/>
    <dgm:cxn modelId="{7CC249AD-068E-FB46-BDBF-6D4B62DC5A2C}" type="presParOf" srcId="{172382F6-AE83-A949-8CF7-F503B7DD841E}" destId="{AE5DE143-DFC1-6D4D-9981-C51425D8C581}" srcOrd="15" destOrd="0" presId="urn:microsoft.com/office/officeart/2005/8/layout/cycle8"/>
    <dgm:cxn modelId="{71B32B01-52BF-C243-97FD-8153CC5B5C0B}" type="presParOf" srcId="{172382F6-AE83-A949-8CF7-F503B7DD841E}" destId="{F218741B-1989-C248-A906-DEA363EBF489}" srcOrd="16" destOrd="0" presId="urn:microsoft.com/office/officeart/2005/8/layout/cycle8"/>
    <dgm:cxn modelId="{430E9A63-C89C-A04C-9F08-81FF53E734D1}" type="presParOf" srcId="{172382F6-AE83-A949-8CF7-F503B7DD841E}" destId="{D8EFFFB2-42CF-EB4E-A895-A8386EE69916}" srcOrd="17" destOrd="0" presId="urn:microsoft.com/office/officeart/2005/8/layout/cycle8"/>
    <dgm:cxn modelId="{50CBC7AB-6D86-3F43-BE4E-92A4C12A8996}" type="presParOf" srcId="{172382F6-AE83-A949-8CF7-F503B7DD841E}" destId="{F3A25310-C128-FC4E-BEEB-F159C09C85BD}" srcOrd="18" destOrd="0" presId="urn:microsoft.com/office/officeart/2005/8/layout/cycle8"/>
    <dgm:cxn modelId="{C5005B97-EEE6-234B-A24B-D0B83D693172}" type="presParOf" srcId="{172382F6-AE83-A949-8CF7-F503B7DD841E}" destId="{48AAFFA5-6543-DC44-A673-7837FDA3CF02}" srcOrd="19" destOrd="0" presId="urn:microsoft.com/office/officeart/2005/8/layout/cycle8"/>
    <dgm:cxn modelId="{542A5259-122A-7F4D-B9A3-BAD85A62ECAB}" type="presParOf" srcId="{172382F6-AE83-A949-8CF7-F503B7DD841E}" destId="{6AE1CB71-F2BB-C445-85C7-0DE307742711}" srcOrd="20" destOrd="0" presId="urn:microsoft.com/office/officeart/2005/8/layout/cycle8"/>
    <dgm:cxn modelId="{A41CFEAE-0A1A-7D48-BE55-F89FBBFE0448}" type="presParOf" srcId="{172382F6-AE83-A949-8CF7-F503B7DD841E}" destId="{66F2DF2A-7CCF-FB4F-BEFC-07F35F35171B}" srcOrd="21" destOrd="0" presId="urn:microsoft.com/office/officeart/2005/8/layout/cycle8"/>
    <dgm:cxn modelId="{E068766A-761C-904C-BA4F-43840FF0E1AD}" type="presParOf" srcId="{172382F6-AE83-A949-8CF7-F503B7DD841E}" destId="{4DA2C8AF-28F9-8247-A7EC-6A582ECBCB88}" srcOrd="22" destOrd="0" presId="urn:microsoft.com/office/officeart/2005/8/layout/cycle8"/>
    <dgm:cxn modelId="{94B5ABE9-AEAE-DE44-8557-AFD1453BE666}" type="presParOf" srcId="{172382F6-AE83-A949-8CF7-F503B7DD841E}" destId="{29F08328-654C-3C4E-B8FD-71E8B6BCBE5B}" srcOrd="23" destOrd="0" presId="urn:microsoft.com/office/officeart/2005/8/layout/cycle8"/>
    <dgm:cxn modelId="{912F847D-ACFA-8647-9DEE-27EB0F9D22E1}" type="presParOf" srcId="{172382F6-AE83-A949-8CF7-F503B7DD841E}" destId="{CE6B0638-0326-844D-B953-3B37DC776B59}"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0.0427</cdr:x>
      <cdr:y>0.87298</cdr:y>
    </cdr:from>
    <cdr:to>
      <cdr:x>0.94782</cdr:x>
      <cdr:y>0.97713</cdr:y>
    </cdr:to>
    <cdr:grpSp>
      <cdr:nvGrpSpPr>
        <cdr:cNvPr id="2" name="组合 1"/>
        <cdr:cNvGrpSpPr/>
      </cdr:nvGrpSpPr>
      <cdr:grpSpPr>
        <a:xfrm xmlns:a="http://schemas.openxmlformats.org/drawingml/2006/main">
          <a:off x="136277" y="1821281"/>
          <a:ext cx="2888688" cy="217286"/>
          <a:chOff x="758488" y="3200522"/>
          <a:chExt cx="3657420" cy="215445"/>
        </a:xfrm>
      </cdr:grpSpPr>
      <cdr:cxnSp macro="">
        <cdr:nvCxnSpPr>
          <cdr:cNvPr id="3" name="直接连接符 2"/>
          <cdr:cNvCxnSpPr/>
        </cdr:nvCxnSpPr>
        <cdr:spPr>
          <a:xfrm xmlns:a="http://schemas.openxmlformats.org/drawingml/2006/main">
            <a:off x="777973" y="3215775"/>
            <a:ext cx="3600000" cy="0"/>
          </a:xfrm>
          <a:prstGeom xmlns:a="http://schemas.openxmlformats.org/drawingml/2006/main" prst="line">
            <a:avLst/>
          </a:prstGeom>
          <a:ln xmlns:a="http://schemas.openxmlformats.org/drawingml/2006/main" w="3175">
            <a:solidFill>
              <a:schemeClr val="bg1">
                <a:lumMod val="65000"/>
              </a:schemeClr>
            </a:solidFill>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sp macro="" textlink="">
        <cdr:nvSpPr>
          <cdr:cNvPr id="4" name="文本框 8"/>
          <cdr:cNvSpPr txBox="1"/>
        </cdr:nvSpPr>
        <cdr:spPr>
          <a:xfrm xmlns:a="http://schemas.openxmlformats.org/drawingml/2006/main">
            <a:off x="758488" y="3200525"/>
            <a:ext cx="672201" cy="21362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zh-CN" sz="800" dirty="0" smtClean="0">
                <a:solidFill>
                  <a:schemeClr val="bg1"/>
                </a:solidFill>
                <a:latin typeface="微软雅黑" panose="020B0503020204020204" pitchFamily="34" charset="-122"/>
                <a:ea typeface="微软雅黑" panose="020B0503020204020204" pitchFamily="34" charset="-122"/>
              </a:rPr>
              <a:t>2016</a:t>
            </a:r>
            <a:r>
              <a:rPr lang="zh-CN" altLang="en-US" sz="800" dirty="0" smtClean="0">
                <a:solidFill>
                  <a:schemeClr val="bg1"/>
                </a:solidFill>
                <a:latin typeface="微软雅黑" panose="020B0503020204020204" pitchFamily="34" charset="-122"/>
                <a:ea typeface="微软雅黑" panose="020B0503020204020204" pitchFamily="34" charset="-122"/>
              </a:rPr>
              <a:t>年</a:t>
            </a:r>
            <a:endParaRPr lang="zh-CN" altLang="en-US" sz="800" dirty="0">
              <a:solidFill>
                <a:schemeClr val="bg1"/>
              </a:solidFill>
              <a:latin typeface="微软雅黑" panose="020B0503020204020204" pitchFamily="34" charset="-122"/>
              <a:ea typeface="微软雅黑" panose="020B0503020204020204" pitchFamily="34" charset="-122"/>
            </a:endParaRPr>
          </a:p>
        </cdr:txBody>
      </cdr:sp>
      <cdr:sp macro="" textlink="">
        <cdr:nvSpPr>
          <cdr:cNvPr id="7" name="文本框 28"/>
          <cdr:cNvSpPr txBox="1"/>
        </cdr:nvSpPr>
        <cdr:spPr>
          <a:xfrm xmlns:a="http://schemas.openxmlformats.org/drawingml/2006/main">
            <a:off x="3721487" y="3200522"/>
            <a:ext cx="694421" cy="215445"/>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zh-CN" sz="800" dirty="0" smtClean="0">
                <a:solidFill>
                  <a:schemeClr val="bg1"/>
                </a:solidFill>
                <a:latin typeface="微软雅黑" panose="020B0503020204020204" pitchFamily="34" charset="-122"/>
                <a:ea typeface="微软雅黑" panose="020B0503020204020204" pitchFamily="34" charset="-122"/>
              </a:rPr>
              <a:t>2017</a:t>
            </a:r>
            <a:r>
              <a:rPr lang="zh-CN" altLang="en-US" sz="800" dirty="0" smtClean="0">
                <a:solidFill>
                  <a:schemeClr val="bg1"/>
                </a:solidFill>
                <a:latin typeface="微软雅黑" panose="020B0503020204020204" pitchFamily="34" charset="-122"/>
                <a:ea typeface="微软雅黑" panose="020B0503020204020204" pitchFamily="34" charset="-122"/>
              </a:rPr>
              <a:t>年</a:t>
            </a:r>
            <a:r>
              <a:rPr lang="en-US" altLang="zh-CN" sz="800" dirty="0" smtClean="0">
                <a:solidFill>
                  <a:schemeClr val="bg1"/>
                </a:solidFill>
                <a:latin typeface="微软雅黑" panose="020B0503020204020204" pitchFamily="34" charset="-122"/>
                <a:ea typeface="微软雅黑" panose="020B0503020204020204" pitchFamily="34" charset="-122"/>
              </a:rPr>
              <a:t>6</a:t>
            </a:r>
            <a:r>
              <a:rPr lang="zh-CN" altLang="en-US" sz="800" dirty="0" smtClean="0">
                <a:solidFill>
                  <a:schemeClr val="bg1"/>
                </a:solidFill>
                <a:latin typeface="微软雅黑" panose="020B0503020204020204" pitchFamily="34" charset="-122"/>
                <a:ea typeface="微软雅黑" panose="020B0503020204020204" pitchFamily="34" charset="-122"/>
              </a:rPr>
              <a:t>月</a:t>
            </a:r>
            <a:endParaRPr lang="zh-CN" altLang="en-US" sz="800" dirty="0">
              <a:solidFill>
                <a:schemeClr val="bg1"/>
              </a:solidFill>
              <a:latin typeface="微软雅黑" panose="020B0503020204020204" pitchFamily="34" charset="-122"/>
              <a:ea typeface="微软雅黑" panose="020B0503020204020204" pitchFamily="34" charset="-122"/>
            </a:endParaRP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15D7743A-494C-49A3-8137-EB1C1D056237}" type="datetimeFigureOut">
              <a:rPr lang="zh-CN" altLang="en-US" smtClean="0"/>
              <a:t>2017/7/25</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C5AB4817-BC1B-47FC-8B9F-6783FAF2F4BA}" type="slidenum">
              <a:rPr lang="zh-CN" altLang="en-US" smtClean="0"/>
              <a:t>‹#›</a:t>
            </a:fld>
            <a:endParaRPr lang="zh-CN" altLang="en-US"/>
          </a:p>
        </p:txBody>
      </p:sp>
    </p:spTree>
    <p:extLst>
      <p:ext uri="{BB962C8B-B14F-4D97-AF65-F5344CB8AC3E}">
        <p14:creationId xmlns:p14="http://schemas.microsoft.com/office/powerpoint/2010/main" val="3717256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E066ADE-6499-4EA8-B437-7404A64A217B}" type="datetimeFigureOut">
              <a:rPr lang="zh-CN" altLang="en-US" smtClean="0"/>
              <a:t>2017/7/25</a:t>
            </a:fld>
            <a:endParaRPr lang="zh-CN" altLang="en-US"/>
          </a:p>
        </p:txBody>
      </p:sp>
      <p:sp>
        <p:nvSpPr>
          <p:cNvPr id="4" name="幻灯片图像占位符 3"/>
          <p:cNvSpPr>
            <a:spLocks noGrp="1" noRot="1" noChangeAspect="1"/>
          </p:cNvSpPr>
          <p:nvPr>
            <p:ph type="sldImg" idx="2"/>
          </p:nvPr>
        </p:nvSpPr>
        <p:spPr>
          <a:xfrm>
            <a:off x="-6145213" y="744538"/>
            <a:ext cx="19088101"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B6E58F16-2434-439F-B72A-C656EB2EC911}" type="slidenum">
              <a:rPr lang="zh-CN" altLang="en-US" smtClean="0"/>
              <a:t>‹#›</a:t>
            </a:fld>
            <a:endParaRPr lang="zh-CN" altLang="en-US"/>
          </a:p>
        </p:txBody>
      </p:sp>
    </p:spTree>
    <p:extLst>
      <p:ext uri="{BB962C8B-B14F-4D97-AF65-F5344CB8AC3E}">
        <p14:creationId xmlns:p14="http://schemas.microsoft.com/office/powerpoint/2010/main" val="171958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en-US" dirty="0" smtClean="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a:t>
            </a:fld>
            <a:endParaRPr lang="zh-CN" altLang="en-US"/>
          </a:p>
        </p:txBody>
      </p:sp>
    </p:spTree>
    <p:extLst>
      <p:ext uri="{BB962C8B-B14F-4D97-AF65-F5344CB8AC3E}">
        <p14:creationId xmlns:p14="http://schemas.microsoft.com/office/powerpoint/2010/main" val="28190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10</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11</a:t>
            </a:fld>
            <a:endParaRPr lang="zh-CN" altLang="en-US"/>
          </a:p>
        </p:txBody>
      </p:sp>
    </p:spTree>
    <p:extLst>
      <p:ext uri="{BB962C8B-B14F-4D97-AF65-F5344CB8AC3E}">
        <p14:creationId xmlns:p14="http://schemas.microsoft.com/office/powerpoint/2010/main" val="3841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12</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公安部门侦破电信诈骗案件</a:t>
            </a:r>
            <a:r>
              <a:rPr kumimoji="1" lang="en-US" altLang="zh-CN" dirty="0" smtClean="0"/>
              <a:t>83</a:t>
            </a:r>
            <a:r>
              <a:rPr kumimoji="1" lang="zh-CN" altLang="en-US" dirty="0" smtClean="0"/>
              <a:t>起，团伙</a:t>
            </a:r>
            <a:r>
              <a:rPr kumimoji="1" lang="en-US" altLang="zh-CN" dirty="0" smtClean="0"/>
              <a:t>130</a:t>
            </a:r>
            <a:r>
              <a:rPr kumimoji="1" lang="zh-CN" altLang="en-US" dirty="0" smtClean="0"/>
              <a:t>个，抓获嫌疑人</a:t>
            </a:r>
            <a:r>
              <a:rPr kumimoji="1" lang="en-US" altLang="zh-CN" dirty="0" smtClean="0"/>
              <a:t>661</a:t>
            </a:r>
            <a:r>
              <a:rPr kumimoji="1" lang="zh-CN" altLang="en-US" dirty="0" smtClean="0"/>
              <a:t>名，配合各地公安机关侦破电信诈骗案件超过</a:t>
            </a:r>
            <a:r>
              <a:rPr kumimoji="1" lang="en-US" altLang="zh-CN" dirty="0" smtClean="0"/>
              <a:t>500</a:t>
            </a:r>
            <a:r>
              <a:rPr kumimoji="1" lang="zh-CN" altLang="en-US" dirty="0" smtClean="0"/>
              <a:t>起，协助侦破徐玉玉被诈骗案、广东飓风</a:t>
            </a:r>
            <a:r>
              <a:rPr kumimoji="1" lang="en-US" altLang="zh-CN" dirty="0" smtClean="0"/>
              <a:t>1</a:t>
            </a:r>
            <a:r>
              <a:rPr kumimoji="1" lang="zh-CN" altLang="en-US" dirty="0" smtClean="0"/>
              <a:t>号、飓风</a:t>
            </a:r>
            <a:r>
              <a:rPr kumimoji="1" lang="en-US" altLang="zh-CN" dirty="0" smtClean="0"/>
              <a:t>8</a:t>
            </a:r>
            <a:r>
              <a:rPr kumimoji="1" lang="zh-CN" altLang="en-US" dirty="0" smtClean="0"/>
              <a:t>号案等等一系列社会影响较大的案件。侦破的欺诈案件中，涉及到主要</a:t>
            </a:r>
            <a:r>
              <a:rPr kumimoji="1" lang="zh-CN" altLang="en-US" smtClean="0"/>
              <a:t>作案手法购物诈骗、兼职刷单诈骗、涉黄诈骗、涉赌诈骗、花呗套现诈骗、投资诈骗、退票诈骗、冒充公检法诈骗等。</a:t>
            </a:r>
            <a:r>
              <a:rPr kumimoji="1" lang="zh-CN" altLang="en-US" dirty="0" smtClean="0"/>
              <a:t>抓获嫌疑人涉案地区集中在欺诈重灾区湖南娄底、福建安溪、龙岩、广东广州深圳、广西宾阳、海南儋州等地。</a:t>
            </a:r>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13</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a:t>
            </a:r>
            <a:r>
              <a:rPr kumimoji="1" lang="zh-CN" altLang="en-US" dirty="0" smtClean="0"/>
              <a:t>元钱改一下金额</a:t>
            </a:r>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14</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最右边 加个赋能（蚁盾图片）</a:t>
            </a:r>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15</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145213" y="744538"/>
            <a:ext cx="19088101" cy="3722687"/>
          </a:xfrm>
        </p:spPr>
      </p:sp>
      <p:sp>
        <p:nvSpPr>
          <p:cNvPr id="3" name="备注占位符 2"/>
          <p:cNvSpPr>
            <a:spLocks noGrp="1"/>
          </p:cNvSpPr>
          <p:nvPr>
            <p:ph type="body" idx="1"/>
          </p:nvPr>
        </p:nvSpPr>
        <p:spPr/>
        <p:txBody>
          <a:bodyPr/>
          <a:lstStyle/>
          <a:p>
            <a:endParaRPr lang="zh-CN" altLang="en-US" dirty="0" smtClean="0"/>
          </a:p>
          <a:p>
            <a:r>
              <a:rPr lang="zh-CN" altLang="en-US" dirty="0" smtClean="0"/>
              <a:t>第一部分是我们金融机构面临的最为典型和传统的</a:t>
            </a:r>
            <a:r>
              <a:rPr lang="en-US" altLang="zh-CN" dirty="0" smtClean="0"/>
              <a:t>ATO</a:t>
            </a:r>
            <a:r>
              <a:rPr lang="zh-CN" altLang="en-US" dirty="0" smtClean="0"/>
              <a:t>风险，也就是我们常说的账户被盗用风险，这个风险防控我们做了很多年，已经形成比较完善的防控体系，目前风险规模已经非常小且比较稳定。</a:t>
            </a:r>
          </a:p>
          <a:p>
            <a:r>
              <a:rPr lang="zh-CN" altLang="en-US" dirty="0" smtClean="0"/>
              <a:t>第二部分是我们面临用户作弊薅羊毛的风险，主要是我们公司运营资金损失的风险，这部分随着口碑等线下业务持续的拓展，风险整体规模会逐步扩大，但相对而言，这部分损失的是公司的资金，并不会对用户造成实际的损失，所以我今天也不展开赘述。</a:t>
            </a:r>
          </a:p>
          <a:p>
            <a:r>
              <a:rPr lang="zh-CN" altLang="en-US" dirty="0" smtClean="0"/>
              <a:t>第三部分是我们现在面临的风险形势最严峻也是防控最困难的电信网络诈骗风险，这也是目前整个社会的难题，我今天会重点来分享介绍下蚂蚁金服在这块风险防控上所在进行的一些工作。</a:t>
            </a:r>
          </a:p>
        </p:txBody>
      </p:sp>
      <p:sp>
        <p:nvSpPr>
          <p:cNvPr id="4" name="灯片编号占位符 3"/>
          <p:cNvSpPr>
            <a:spLocks noGrp="1"/>
          </p:cNvSpPr>
          <p:nvPr>
            <p:ph type="sldNum" sz="quarter" idx="10"/>
          </p:nvPr>
        </p:nvSpPr>
        <p:spPr/>
        <p:txBody>
          <a:bodyPr/>
          <a:lstStyle/>
          <a:p>
            <a:fld id="{298BA3E8-04D0-482A-842B-D2E551459FA3}" type="slidenum">
              <a:rPr lang="zh-CN" altLang="en-US" smtClean="0"/>
              <a:t>2</a:t>
            </a:fld>
            <a:endParaRPr lang="zh-CN" altLang="en-US"/>
          </a:p>
        </p:txBody>
      </p:sp>
    </p:spTree>
    <p:extLst>
      <p:ext uri="{BB962C8B-B14F-4D97-AF65-F5344CB8AC3E}">
        <p14:creationId xmlns:p14="http://schemas.microsoft.com/office/powerpoint/2010/main" val="1311591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先简单跟大家介绍下我们在传统盗用风险防控上的工作</a:t>
            </a:r>
          </a:p>
          <a:p>
            <a:r>
              <a:rPr lang="zh-CN" altLang="en-US" dirty="0" smtClean="0"/>
              <a:t>通过近</a:t>
            </a:r>
            <a:r>
              <a:rPr lang="en-US" altLang="zh-CN" dirty="0" smtClean="0"/>
              <a:t>10</a:t>
            </a:r>
            <a:r>
              <a:rPr lang="zh-CN" altLang="en-US" dirty="0" smtClean="0"/>
              <a:t>年</a:t>
            </a:r>
            <a:r>
              <a:rPr lang="en-US" altLang="zh-CN" dirty="0" smtClean="0"/>
              <a:t>ATO</a:t>
            </a:r>
            <a:r>
              <a:rPr lang="zh-CN" altLang="en-US" dirty="0" smtClean="0"/>
              <a:t>风险的防控，我们沉淀了非常丰富和齐全的数据，有用户的</a:t>
            </a:r>
            <a:r>
              <a:rPr lang="en-US" altLang="zh-CN" dirty="0" smtClean="0"/>
              <a:t>profile</a:t>
            </a:r>
            <a:r>
              <a:rPr lang="zh-CN" altLang="en-US" dirty="0" smtClean="0"/>
              <a:t>、行为、交易、设备、环境、习惯等多维度的数据，这是我们做好风险防控最为核心和重要的资源和资产，</a:t>
            </a:r>
          </a:p>
          <a:p>
            <a:endParaRPr lang="zh-CN" altLang="en-US" dirty="0"/>
          </a:p>
        </p:txBody>
      </p:sp>
      <p:sp>
        <p:nvSpPr>
          <p:cNvPr id="4" name="灯片编号占位符 3"/>
          <p:cNvSpPr>
            <a:spLocks noGrp="1"/>
          </p:cNvSpPr>
          <p:nvPr>
            <p:ph type="sldNum" sz="quarter" idx="10"/>
          </p:nvPr>
        </p:nvSpPr>
        <p:spPr/>
        <p:txBody>
          <a:bodyPr/>
          <a:lstStyle/>
          <a:p>
            <a:fld id="{52191E09-50CF-4FF3-8861-48617336B92B}" type="slidenum">
              <a:rPr lang="zh-CN" altLang="en-US" smtClean="0"/>
              <a:t>3</a:t>
            </a:fld>
            <a:endParaRPr lang="zh-CN" altLang="en-US"/>
          </a:p>
        </p:txBody>
      </p:sp>
    </p:spTree>
    <p:extLst>
      <p:ext uri="{BB962C8B-B14F-4D97-AF65-F5344CB8AC3E}">
        <p14:creationId xmlns:p14="http://schemas.microsoft.com/office/powerpoint/2010/main" val="785657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范围增加 商户套码的 </a:t>
            </a:r>
            <a:endParaRPr lang="zh-CN" altLang="en-US" dirty="0"/>
          </a:p>
        </p:txBody>
      </p:sp>
      <p:sp>
        <p:nvSpPr>
          <p:cNvPr id="4" name="灯片编号占位符 3"/>
          <p:cNvSpPr>
            <a:spLocks noGrp="1"/>
          </p:cNvSpPr>
          <p:nvPr>
            <p:ph type="sldNum" sz="quarter" idx="10"/>
          </p:nvPr>
        </p:nvSpPr>
        <p:spPr/>
        <p:txBody>
          <a:bodyPr/>
          <a:lstStyle/>
          <a:p>
            <a:fld id="{52191E09-50CF-4FF3-8861-48617336B92B}" type="slidenum">
              <a:rPr lang="zh-CN" altLang="en-US" smtClean="0"/>
              <a:t>4</a:t>
            </a:fld>
            <a:endParaRPr lang="zh-CN" altLang="en-US"/>
          </a:p>
        </p:txBody>
      </p:sp>
    </p:spTree>
    <p:extLst>
      <p:ext uri="{BB962C8B-B14F-4D97-AF65-F5344CB8AC3E}">
        <p14:creationId xmlns:p14="http://schemas.microsoft.com/office/powerpoint/2010/main" val="265818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6</a:t>
            </a:r>
            <a:r>
              <a:rPr kumimoji="1" lang="zh-CN" altLang="en-US" dirty="0" smtClean="0"/>
              <a:t>部委的新闻截图换一下</a:t>
            </a:r>
          </a:p>
          <a:p>
            <a:endParaRPr kumimoji="1" lang="zh-CN" altLang="en-US" dirty="0" smtClean="0"/>
          </a:p>
          <a:p>
            <a:r>
              <a:rPr kumimoji="1" lang="zh-CN" altLang="en-US" dirty="0" smtClean="0"/>
              <a:t>3</a:t>
            </a:r>
            <a:r>
              <a:rPr kumimoji="1" lang="en-US" altLang="zh-CN" dirty="0" smtClean="0"/>
              <a:t>4</a:t>
            </a:r>
            <a:r>
              <a:rPr kumimoji="1" lang="zh-CN" altLang="en-US" dirty="0" smtClean="0"/>
              <a:t>两图合并成一个  </a:t>
            </a:r>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5</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6</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7</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8</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58F16-2434-439F-B72A-C656EB2EC911}" type="slidenum">
              <a:rPr lang="zh-CN" altLang="en-US" smtClean="0"/>
              <a:t>9</a:t>
            </a:fld>
            <a:endParaRPr lang="zh-CN" altLang="en-US"/>
          </a:p>
        </p:txBody>
      </p:sp>
    </p:spTree>
    <p:extLst>
      <p:ext uri="{BB962C8B-B14F-4D97-AF65-F5344CB8AC3E}">
        <p14:creationId xmlns:p14="http://schemas.microsoft.com/office/powerpoint/2010/main" val="3984532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08"/>
            <a:ext cx="14401800" cy="2803872"/>
          </a:xfrm>
          <a:prstGeom prst="rect">
            <a:avLst/>
          </a:prstGeom>
        </p:spPr>
      </p:pic>
      <p:sp>
        <p:nvSpPr>
          <p:cNvPr id="2" name="标题 1"/>
          <p:cNvSpPr>
            <a:spLocks noGrp="1"/>
          </p:cNvSpPr>
          <p:nvPr>
            <p:ph type="ctrTitle"/>
          </p:nvPr>
        </p:nvSpPr>
        <p:spPr>
          <a:xfrm>
            <a:off x="1080135" y="872389"/>
            <a:ext cx="12241530" cy="601962"/>
          </a:xfrm>
        </p:spPr>
        <p:txBody>
          <a:bodyPr>
            <a:noAutofit/>
          </a:bodyPr>
          <a:lstStyle>
            <a:lvl1pPr algn="ctr">
              <a:defRPr sz="4200">
                <a:latin typeface="方正兰亭粗黑简体" panose="02000000000000000000" pitchFamily="2" charset="-122"/>
                <a:ea typeface="方正兰亭粗黑简体" panose="02000000000000000000"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160270" y="1591364"/>
            <a:ext cx="10081260" cy="561353"/>
          </a:xfrm>
        </p:spPr>
        <p:txBody>
          <a:bodyPr>
            <a:noAutofit/>
          </a:bodyPr>
          <a:lstStyle>
            <a:lvl1pPr marL="0" indent="0" algn="ctr">
              <a:buNone/>
              <a:defRPr sz="2800">
                <a:solidFill>
                  <a:schemeClr val="tx1">
                    <a:tint val="75000"/>
                  </a:schemeClr>
                </a:solidFill>
                <a:latin typeface="方正正粗黑简体" pitchFamily="2" charset="-122"/>
                <a:ea typeface="方正正粗黑简体" pitchFamily="2" charset="-122"/>
              </a:defRPr>
            </a:lvl1pPr>
            <a:lvl2pPr marL="550545" indent="0" algn="ctr">
              <a:buNone/>
              <a:defRPr>
                <a:solidFill>
                  <a:schemeClr val="tx1">
                    <a:tint val="75000"/>
                  </a:schemeClr>
                </a:solidFill>
              </a:defRPr>
            </a:lvl2pPr>
            <a:lvl3pPr marL="1101090" indent="0" algn="ctr">
              <a:buNone/>
              <a:defRPr>
                <a:solidFill>
                  <a:schemeClr val="tx1">
                    <a:tint val="75000"/>
                  </a:schemeClr>
                </a:solidFill>
              </a:defRPr>
            </a:lvl3pPr>
            <a:lvl4pPr marL="1652270" indent="0" algn="ctr">
              <a:buNone/>
              <a:defRPr>
                <a:solidFill>
                  <a:schemeClr val="tx1">
                    <a:tint val="75000"/>
                  </a:schemeClr>
                </a:solidFill>
              </a:defRPr>
            </a:lvl4pPr>
            <a:lvl5pPr marL="2202815" indent="0" algn="ctr">
              <a:buNone/>
              <a:defRPr>
                <a:solidFill>
                  <a:schemeClr val="tx1">
                    <a:tint val="75000"/>
                  </a:schemeClr>
                </a:solidFill>
              </a:defRPr>
            </a:lvl5pPr>
            <a:lvl6pPr marL="2753360" indent="0" algn="ctr">
              <a:buNone/>
              <a:defRPr>
                <a:solidFill>
                  <a:schemeClr val="tx1">
                    <a:tint val="75000"/>
                  </a:schemeClr>
                </a:solidFill>
              </a:defRPr>
            </a:lvl6pPr>
            <a:lvl7pPr marL="3303905" indent="0" algn="ctr">
              <a:buNone/>
              <a:defRPr>
                <a:solidFill>
                  <a:schemeClr val="tx1">
                    <a:tint val="75000"/>
                  </a:schemeClr>
                </a:solidFill>
              </a:defRPr>
            </a:lvl7pPr>
            <a:lvl8pPr marL="3855085" indent="0" algn="ctr">
              <a:buNone/>
              <a:defRPr>
                <a:solidFill>
                  <a:schemeClr val="tx1">
                    <a:tint val="75000"/>
                  </a:schemeClr>
                </a:solidFill>
              </a:defRPr>
            </a:lvl8pPr>
            <a:lvl9pPr marL="4405630" indent="0" algn="ctr">
              <a:buNone/>
              <a:defRPr>
                <a:solidFill>
                  <a:schemeClr val="tx1">
                    <a:tint val="75000"/>
                  </a:schemeClr>
                </a:solidFill>
              </a:defRPr>
            </a:lvl9pPr>
          </a:lstStyle>
          <a:p>
            <a:r>
              <a:rPr lang="zh-CN" altLang="en-US" dirty="0" smtClean="0"/>
              <a:t>单击此处编辑母版副标题样式</a:t>
            </a:r>
            <a:endParaRPr lang="zh-CN" altLang="en-US" dirty="0"/>
          </a:p>
        </p:txBody>
      </p:sp>
      <p:pic>
        <p:nvPicPr>
          <p:cNvPr id="6" name="pasted-image.pdf" descr="pasted-image.pdf"/>
          <p:cNvPicPr>
            <a:picLocks noChangeAspect="1"/>
          </p:cNvPicPr>
          <p:nvPr userDrawn="1"/>
        </p:nvPicPr>
        <p:blipFill>
          <a:blip r:embed="rId3">
            <a:extLst/>
          </a:blip>
          <a:stretch>
            <a:fillRect/>
          </a:stretch>
        </p:blipFill>
        <p:spPr>
          <a:xfrm>
            <a:off x="12169451" y="190039"/>
            <a:ext cx="2016225" cy="278001"/>
          </a:xfrm>
          <a:prstGeom prst="rect">
            <a:avLst/>
          </a:prstGeom>
          <a:ln w="3175">
            <a:miter lim="400000"/>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41305" y="84508"/>
            <a:ext cx="3240405" cy="17967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20091" y="84508"/>
            <a:ext cx="9481184" cy="179678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5" name="内容占位符 4"/>
          <p:cNvSpPr>
            <a:spLocks noGrp="1"/>
          </p:cNvSpPr>
          <p:nvPr>
            <p:ph sz="quarter" idx="10"/>
          </p:nvPr>
        </p:nvSpPr>
        <p:spPr>
          <a:xfrm>
            <a:off x="720725" y="755650"/>
            <a:ext cx="13033375" cy="16573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863600" y="539750"/>
            <a:ext cx="11882438" cy="576263"/>
          </a:xfrm>
        </p:spPr>
        <p:txBody>
          <a:bodyPr/>
          <a:lstStyle>
            <a:lvl2pPr marL="550545" indent="0">
              <a:buNone/>
              <a:defRPr/>
            </a:lvl2pPr>
          </a:lstStyle>
          <a:p>
            <a:pPr lvl="0"/>
            <a:r>
              <a:rPr lang="zh-CN" altLang="en-US" dirty="0" smtClean="0"/>
              <a:t>单击此处编辑母版文本样式</a:t>
            </a:r>
          </a:p>
        </p:txBody>
      </p:sp>
      <p:sp>
        <p:nvSpPr>
          <p:cNvPr id="10" name="内容占位符 9"/>
          <p:cNvSpPr>
            <a:spLocks noGrp="1"/>
          </p:cNvSpPr>
          <p:nvPr>
            <p:ph sz="quarter" idx="11" hasCustomPrompt="1"/>
          </p:nvPr>
        </p:nvSpPr>
        <p:spPr>
          <a:xfrm>
            <a:off x="863600" y="1188120"/>
            <a:ext cx="11882438" cy="1547813"/>
          </a:xfrm>
        </p:spPr>
        <p:txBody>
          <a:bodyPr/>
          <a:lstStyle>
            <a:lvl2pPr marL="550545" indent="0">
              <a:buNone/>
              <a:defRPr/>
            </a:lvl2pPr>
          </a:lstStyle>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20090" y="112462"/>
            <a:ext cx="12961620" cy="468049"/>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0091" y="628616"/>
            <a:ext cx="6363297" cy="261977"/>
          </a:xfrm>
        </p:spPr>
        <p:txBody>
          <a:bodyPr anchor="b"/>
          <a:lstStyle>
            <a:lvl1pPr marL="0" indent="0">
              <a:buNone/>
              <a:defRPr sz="3000" b="1"/>
            </a:lvl1pPr>
            <a:lvl2pPr marL="550545" indent="0">
              <a:buNone/>
              <a:defRPr sz="2400" b="1"/>
            </a:lvl2pPr>
            <a:lvl3pPr marL="1101090" indent="0">
              <a:buNone/>
              <a:defRPr sz="2100" b="1"/>
            </a:lvl3pPr>
            <a:lvl4pPr marL="1652270" indent="0">
              <a:buNone/>
              <a:defRPr sz="1900" b="1"/>
            </a:lvl4pPr>
            <a:lvl5pPr marL="2202815" indent="0">
              <a:buNone/>
              <a:defRPr sz="1900" b="1"/>
            </a:lvl5pPr>
            <a:lvl6pPr marL="2753360" indent="0">
              <a:buNone/>
              <a:defRPr sz="1900" b="1"/>
            </a:lvl6pPr>
            <a:lvl7pPr marL="3303905" indent="0">
              <a:buNone/>
              <a:defRPr sz="1900" b="1"/>
            </a:lvl7pPr>
            <a:lvl8pPr marL="3855085" indent="0">
              <a:buNone/>
              <a:defRPr sz="1900" b="1"/>
            </a:lvl8pPr>
            <a:lvl9pPr marL="4405630"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720091" y="890592"/>
            <a:ext cx="6363297" cy="1618016"/>
          </a:xfrm>
        </p:spPr>
        <p:txBody>
          <a:bodyPr/>
          <a:lstStyle>
            <a:lvl1pPr>
              <a:defRPr sz="30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7315916" y="628616"/>
            <a:ext cx="6365796" cy="261977"/>
          </a:xfrm>
        </p:spPr>
        <p:txBody>
          <a:bodyPr anchor="b"/>
          <a:lstStyle>
            <a:lvl1pPr marL="0" indent="0">
              <a:buNone/>
              <a:defRPr sz="3000" b="1"/>
            </a:lvl1pPr>
            <a:lvl2pPr marL="550545" indent="0">
              <a:buNone/>
              <a:defRPr sz="2400" b="1"/>
            </a:lvl2pPr>
            <a:lvl3pPr marL="1101090" indent="0">
              <a:buNone/>
              <a:defRPr sz="2100" b="1"/>
            </a:lvl3pPr>
            <a:lvl4pPr marL="1652270" indent="0">
              <a:buNone/>
              <a:defRPr sz="1900" b="1"/>
            </a:lvl4pPr>
            <a:lvl5pPr marL="2202815" indent="0">
              <a:buNone/>
              <a:defRPr sz="1900" b="1"/>
            </a:lvl5pPr>
            <a:lvl6pPr marL="2753360" indent="0">
              <a:buNone/>
              <a:defRPr sz="1900" b="1"/>
            </a:lvl6pPr>
            <a:lvl7pPr marL="3303905" indent="0">
              <a:buNone/>
              <a:defRPr sz="1900" b="1"/>
            </a:lvl7pPr>
            <a:lvl8pPr marL="3855085" indent="0">
              <a:buNone/>
              <a:defRPr sz="1900" b="1"/>
            </a:lvl8pPr>
            <a:lvl9pPr marL="4405630"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7315916" y="890592"/>
            <a:ext cx="6365796" cy="1618016"/>
          </a:xfrm>
        </p:spPr>
        <p:txBody>
          <a:bodyPr/>
          <a:lstStyle>
            <a:lvl1pPr>
              <a:defRPr sz="30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8" name="页脚占位符 7"/>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9" name="灯片编号占位符 8"/>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4" name="页脚占位符 3"/>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5" name="灯片编号占位符 4"/>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3" name="页脚占位符 2"/>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4" name="灯片编号占位符 3"/>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20092" y="111811"/>
            <a:ext cx="4738094" cy="475849"/>
          </a:xfrm>
        </p:spPr>
        <p:txBody>
          <a:bodyPr anchor="b"/>
          <a:lstStyle>
            <a:lvl1pPr algn="l">
              <a:defRPr sz="24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630703" y="111813"/>
            <a:ext cx="8051007" cy="2396795"/>
          </a:xfrm>
        </p:spPr>
        <p:txBody>
          <a:bodyPr/>
          <a:lstStyle>
            <a:lvl1pPr>
              <a:defRPr sz="3800"/>
            </a:lvl1pPr>
            <a:lvl2pPr>
              <a:defRPr sz="3300"/>
            </a:lvl2pPr>
            <a:lvl3pPr>
              <a:defRPr sz="30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20092" y="587661"/>
            <a:ext cx="4738094" cy="1920947"/>
          </a:xfrm>
        </p:spPr>
        <p:txBody>
          <a:bodyPr/>
          <a:lstStyle>
            <a:lvl1pPr marL="0" indent="0">
              <a:buNone/>
              <a:defRPr sz="1700"/>
            </a:lvl1pPr>
            <a:lvl2pPr marL="550545" indent="0">
              <a:buNone/>
              <a:defRPr sz="1400"/>
            </a:lvl2pPr>
            <a:lvl3pPr marL="1101090" indent="0">
              <a:buNone/>
              <a:defRPr sz="1200"/>
            </a:lvl3pPr>
            <a:lvl4pPr marL="1652270" indent="0">
              <a:buNone/>
              <a:defRPr sz="1000"/>
            </a:lvl4pPr>
            <a:lvl5pPr marL="2202815" indent="0">
              <a:buNone/>
              <a:defRPr sz="1000"/>
            </a:lvl5pPr>
            <a:lvl6pPr marL="2753360" indent="0">
              <a:buNone/>
              <a:defRPr sz="1000"/>
            </a:lvl6pPr>
            <a:lvl7pPr marL="3303905" indent="0">
              <a:buNone/>
              <a:defRPr sz="1000"/>
            </a:lvl7pPr>
            <a:lvl8pPr marL="3855085" indent="0">
              <a:buNone/>
              <a:defRPr sz="1000"/>
            </a:lvl8pPr>
            <a:lvl9pPr marL="440563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22853" y="1965801"/>
            <a:ext cx="8641080" cy="232075"/>
          </a:xfr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822853" y="250927"/>
            <a:ext cx="8641080" cy="1684973"/>
          </a:xfrm>
        </p:spPr>
        <p:txBody>
          <a:bodyPr/>
          <a:lstStyle>
            <a:lvl1pPr marL="0" indent="0">
              <a:buNone/>
              <a:defRPr sz="3800"/>
            </a:lvl1pPr>
            <a:lvl2pPr marL="550545" indent="0">
              <a:buNone/>
              <a:defRPr sz="3300"/>
            </a:lvl2pPr>
            <a:lvl3pPr marL="1101090" indent="0">
              <a:buNone/>
              <a:defRPr sz="3000"/>
            </a:lvl3pPr>
            <a:lvl4pPr marL="1652270" indent="0">
              <a:buNone/>
              <a:defRPr sz="2400"/>
            </a:lvl4pPr>
            <a:lvl5pPr marL="2202815" indent="0">
              <a:buNone/>
              <a:defRPr sz="2400"/>
            </a:lvl5pPr>
            <a:lvl6pPr marL="2753360" indent="0">
              <a:buNone/>
              <a:defRPr sz="2400"/>
            </a:lvl6pPr>
            <a:lvl7pPr marL="3303905" indent="0">
              <a:buNone/>
              <a:defRPr sz="2400"/>
            </a:lvl7pPr>
            <a:lvl8pPr marL="3855085" indent="0">
              <a:buNone/>
              <a:defRPr sz="2400"/>
            </a:lvl8pPr>
            <a:lvl9pPr marL="4405630" indent="0">
              <a:buNone/>
              <a:defRPr sz="2400"/>
            </a:lvl9pPr>
          </a:lstStyle>
          <a:p>
            <a:endParaRPr lang="zh-CN" altLang="en-US"/>
          </a:p>
        </p:txBody>
      </p:sp>
      <p:sp>
        <p:nvSpPr>
          <p:cNvPr id="4" name="文本占位符 3"/>
          <p:cNvSpPr>
            <a:spLocks noGrp="1"/>
          </p:cNvSpPr>
          <p:nvPr>
            <p:ph type="body" sz="half" idx="2"/>
          </p:nvPr>
        </p:nvSpPr>
        <p:spPr>
          <a:xfrm>
            <a:off x="2822853" y="2197877"/>
            <a:ext cx="8641080" cy="329583"/>
          </a:xfrm>
        </p:spPr>
        <p:txBody>
          <a:bodyPr/>
          <a:lstStyle>
            <a:lvl1pPr marL="0" indent="0">
              <a:buNone/>
              <a:defRPr sz="1700"/>
            </a:lvl1pPr>
            <a:lvl2pPr marL="550545" indent="0">
              <a:buNone/>
              <a:defRPr sz="1400"/>
            </a:lvl2pPr>
            <a:lvl3pPr marL="1101090" indent="0">
              <a:buNone/>
              <a:defRPr sz="1200"/>
            </a:lvl3pPr>
            <a:lvl4pPr marL="1652270" indent="0">
              <a:buNone/>
              <a:defRPr sz="1000"/>
            </a:lvl4pPr>
            <a:lvl5pPr marL="2202815" indent="0">
              <a:buNone/>
              <a:defRPr sz="1000"/>
            </a:lvl5pPr>
            <a:lvl6pPr marL="2753360" indent="0">
              <a:buNone/>
              <a:defRPr sz="1000"/>
            </a:lvl6pPr>
            <a:lvl7pPr marL="3303905" indent="0">
              <a:buNone/>
              <a:defRPr sz="1000"/>
            </a:lvl7pPr>
            <a:lvl8pPr marL="3855085" indent="0">
              <a:buNone/>
              <a:defRPr sz="1000"/>
            </a:lvl8pPr>
            <a:lvl9pPr marL="440563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20090" y="112462"/>
            <a:ext cx="12961620" cy="468049"/>
          </a:xfrm>
          <a:prstGeom prst="rect">
            <a:avLst/>
          </a:prstGeom>
        </p:spPr>
        <p:txBody>
          <a:bodyPr vert="horz" lIns="110140" tIns="55070" rIns="110140" bIns="5507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0090" y="655268"/>
            <a:ext cx="12961620" cy="1853340"/>
          </a:xfrm>
          <a:prstGeom prst="rect">
            <a:avLst/>
          </a:prstGeom>
        </p:spPr>
        <p:txBody>
          <a:bodyPr vert="horz" lIns="110140" tIns="55070" rIns="110140" bIns="5507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24" y="540"/>
            <a:ext cx="14400000" cy="2807450"/>
          </a:xfrm>
          <a:prstGeom prst="rect">
            <a:avLst/>
          </a:prstGeom>
        </p:spPr>
      </p:pic>
      <p:pic>
        <p:nvPicPr>
          <p:cNvPr id="8" name="六字标题.png" descr="六字标题.png"/>
          <p:cNvPicPr>
            <a:picLocks noChangeAspect="1"/>
          </p:cNvPicPr>
          <p:nvPr userDrawn="1"/>
        </p:nvPicPr>
        <p:blipFill>
          <a:blip r:embed="rId14">
            <a:extLst/>
          </a:blip>
          <a:stretch>
            <a:fillRect/>
          </a:stretch>
        </p:blipFill>
        <p:spPr>
          <a:xfrm>
            <a:off x="282605" y="180007"/>
            <a:ext cx="1589703" cy="222895"/>
          </a:xfrm>
          <a:prstGeom prst="rect">
            <a:avLst/>
          </a:prstGeom>
          <a:ln w="3175">
            <a:miter lim="400000"/>
          </a:ln>
        </p:spPr>
      </p:pic>
      <p:pic>
        <p:nvPicPr>
          <p:cNvPr id="9" name="pasted-image.pdf" descr="pasted-image.pdf"/>
          <p:cNvPicPr>
            <a:picLocks noChangeAspect="1"/>
          </p:cNvPicPr>
          <p:nvPr userDrawn="1"/>
        </p:nvPicPr>
        <p:blipFill>
          <a:blip r:embed="rId15">
            <a:extLst/>
          </a:blip>
          <a:stretch>
            <a:fillRect/>
          </a:stretch>
        </p:blipFill>
        <p:spPr>
          <a:xfrm>
            <a:off x="12169451" y="190039"/>
            <a:ext cx="2016225" cy="278001"/>
          </a:xfrm>
          <a:prstGeom prst="rect">
            <a:avLst/>
          </a:prstGeom>
          <a:ln w="3175">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p:titleStyle>
    <p:bodyStyle>
      <a:lvl1pPr marL="412750" indent="-412750" algn="l" defTabSz="1101090" rtl="0" eaLnBrk="1" latinLnBrk="0" hangingPunct="1">
        <a:spcBef>
          <a:spcPct val="20000"/>
        </a:spcBef>
        <a:buFont typeface="Arial" panose="020B0604020202020204" pitchFamily="34" charset="0"/>
        <a:buChar char="•"/>
        <a:defRPr sz="2400" kern="1200">
          <a:solidFill>
            <a:schemeClr val="bg1"/>
          </a:solidFill>
          <a:latin typeface="方正正准黑简体" pitchFamily="2" charset="-122"/>
          <a:ea typeface="方正正准黑简体" pitchFamily="2" charset="-122"/>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bg1"/>
          </a:solidFill>
          <a:latin typeface="方正正准黑简体" pitchFamily="2" charset="-122"/>
          <a:ea typeface="方正正准黑简体" pitchFamily="2" charset="-122"/>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bg1"/>
          </a:solidFill>
          <a:latin typeface="方正正准黑简体" pitchFamily="2" charset="-122"/>
          <a:ea typeface="方正正准黑简体" pitchFamily="2" charset="-122"/>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101090" rtl="0" eaLnBrk="1" latinLnBrk="0" hangingPunct="1">
        <a:defRPr sz="2100" kern="1200">
          <a:solidFill>
            <a:schemeClr val="tx1"/>
          </a:solidFill>
          <a:latin typeface="+mn-lt"/>
          <a:ea typeface="+mn-ea"/>
          <a:cs typeface="+mn-cs"/>
        </a:defRPr>
      </a:lvl1pPr>
      <a:lvl2pPr marL="550545" algn="l" defTabSz="1101090" rtl="0" eaLnBrk="1" latinLnBrk="0" hangingPunct="1">
        <a:defRPr sz="2100" kern="1200">
          <a:solidFill>
            <a:schemeClr val="tx1"/>
          </a:solidFill>
          <a:latin typeface="+mn-lt"/>
          <a:ea typeface="+mn-ea"/>
          <a:cs typeface="+mn-cs"/>
        </a:defRPr>
      </a:lvl2pPr>
      <a:lvl3pPr marL="1101090" algn="l" defTabSz="1101090" rtl="0" eaLnBrk="1" latinLnBrk="0" hangingPunct="1">
        <a:defRPr sz="2100" kern="1200">
          <a:solidFill>
            <a:schemeClr val="tx1"/>
          </a:solidFill>
          <a:latin typeface="+mn-lt"/>
          <a:ea typeface="+mn-ea"/>
          <a:cs typeface="+mn-cs"/>
        </a:defRPr>
      </a:lvl3pPr>
      <a:lvl4pPr marL="1652270" algn="l" defTabSz="1101090" rtl="0" eaLnBrk="1" latinLnBrk="0" hangingPunct="1">
        <a:defRPr sz="2100" kern="1200">
          <a:solidFill>
            <a:schemeClr val="tx1"/>
          </a:solidFill>
          <a:latin typeface="+mn-lt"/>
          <a:ea typeface="+mn-ea"/>
          <a:cs typeface="+mn-cs"/>
        </a:defRPr>
      </a:lvl4pPr>
      <a:lvl5pPr marL="2202815" algn="l" defTabSz="1101090" rtl="0" eaLnBrk="1" latinLnBrk="0" hangingPunct="1">
        <a:defRPr sz="2100" kern="1200">
          <a:solidFill>
            <a:schemeClr val="tx1"/>
          </a:solidFill>
          <a:latin typeface="+mn-lt"/>
          <a:ea typeface="+mn-ea"/>
          <a:cs typeface="+mn-cs"/>
        </a:defRPr>
      </a:lvl5pPr>
      <a:lvl6pPr marL="2753360" algn="l" defTabSz="1101090" rtl="0" eaLnBrk="1" latinLnBrk="0" hangingPunct="1">
        <a:defRPr sz="2100" kern="1200">
          <a:solidFill>
            <a:schemeClr val="tx1"/>
          </a:solidFill>
          <a:latin typeface="+mn-lt"/>
          <a:ea typeface="+mn-ea"/>
          <a:cs typeface="+mn-cs"/>
        </a:defRPr>
      </a:lvl6pPr>
      <a:lvl7pPr marL="3303905" algn="l" defTabSz="1101090" rtl="0" eaLnBrk="1" latinLnBrk="0" hangingPunct="1">
        <a:defRPr sz="2100" kern="1200">
          <a:solidFill>
            <a:schemeClr val="tx1"/>
          </a:solidFill>
          <a:latin typeface="+mn-lt"/>
          <a:ea typeface="+mn-ea"/>
          <a:cs typeface="+mn-cs"/>
        </a:defRPr>
      </a:lvl7pPr>
      <a:lvl8pPr marL="3855085" algn="l" defTabSz="1101090" rtl="0" eaLnBrk="1" latinLnBrk="0" hangingPunct="1">
        <a:defRPr sz="2100" kern="1200">
          <a:solidFill>
            <a:schemeClr val="tx1"/>
          </a:solidFill>
          <a:latin typeface="+mn-lt"/>
          <a:ea typeface="+mn-ea"/>
          <a:cs typeface="+mn-cs"/>
        </a:defRPr>
      </a:lvl8pPr>
      <a:lvl9pPr marL="4405630" algn="l" defTabSz="11010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9.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1.xml"/><Relationship Id="rId5" Type="http://schemas.openxmlformats.org/officeDocument/2006/relationships/tags" Target="../tags/tag5.xml"/><Relationship Id="rId15" Type="http://schemas.openxmlformats.org/officeDocument/2006/relationships/image" Target="../media/image31.png"/><Relationship Id="rId10"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0.wmf"/></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chart" Target="../charts/chart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45.png"/><Relationship Id="rId5" Type="http://schemas.openxmlformats.org/officeDocument/2006/relationships/diagramQuickStyle" Target="../diagrams/quickStyle1.xml"/><Relationship Id="rId10" Type="http://schemas.openxmlformats.org/officeDocument/2006/relationships/image" Target="../media/image44.png"/><Relationship Id="rId4" Type="http://schemas.openxmlformats.org/officeDocument/2006/relationships/diagramLayout" Target="../diagrams/layout1.xml"/><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smtClean="0"/>
              <a:t>立体防控金融欺诈</a:t>
            </a:r>
            <a:endParaRPr lang="zh-CN" altLang="en-US" dirty="0"/>
          </a:p>
        </p:txBody>
      </p:sp>
      <p:sp>
        <p:nvSpPr>
          <p:cNvPr id="3" name="副标题 2"/>
          <p:cNvSpPr>
            <a:spLocks noGrp="1"/>
          </p:cNvSpPr>
          <p:nvPr>
            <p:ph type="subTitle" idx="1"/>
          </p:nvPr>
        </p:nvSpPr>
        <p:spPr/>
        <p:txBody>
          <a:bodyPr>
            <a:normAutofit/>
          </a:bodyPr>
          <a:lstStyle/>
          <a:p>
            <a:r>
              <a:rPr lang="zh-CN" altLang="en-US" dirty="0" smtClean="0">
                <a:solidFill>
                  <a:schemeClr val="bg1"/>
                </a:solidFill>
              </a:rPr>
              <a:t>蚂蚁金服集团</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屏幕快照 2017-05-22 上午10.48.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0050" y="972096"/>
            <a:ext cx="1053495" cy="1691976"/>
          </a:xfrm>
          <a:prstGeom prst="rect">
            <a:avLst/>
          </a:prstGeom>
        </p:spPr>
      </p:pic>
      <p:pic>
        <p:nvPicPr>
          <p:cNvPr id="27" name="图片 26" descr="屏幕快照 2017-05-17 下午4.59.5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239" y="963794"/>
            <a:ext cx="1053495" cy="1691976"/>
          </a:xfrm>
          <a:prstGeom prst="rect">
            <a:avLst/>
          </a:prstGeom>
        </p:spPr>
      </p:pic>
      <p:pic>
        <p:nvPicPr>
          <p:cNvPr id="33" name="图片 32" descr="00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5437" y="972094"/>
            <a:ext cx="1053495" cy="1691976"/>
          </a:xfrm>
          <a:prstGeom prst="rect">
            <a:avLst/>
          </a:prstGeom>
        </p:spPr>
      </p:pic>
      <p:pic>
        <p:nvPicPr>
          <p:cNvPr id="34" name="图片 33" descr="屏幕快照 2017-05-17 下午5.18.0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3550" y="972096"/>
            <a:ext cx="1053495" cy="1691976"/>
          </a:xfrm>
          <a:prstGeom prst="rect">
            <a:avLst/>
          </a:prstGeom>
        </p:spPr>
      </p:pic>
      <p:pic>
        <p:nvPicPr>
          <p:cNvPr id="39" name="图片 38" descr="屏幕快照 2017-05-17 下午5.22.09.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4020" y="972096"/>
            <a:ext cx="1053495" cy="1691976"/>
          </a:xfrm>
          <a:prstGeom prst="rect">
            <a:avLst/>
          </a:prstGeom>
        </p:spPr>
      </p:pic>
      <p:sp>
        <p:nvSpPr>
          <p:cNvPr id="11"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风险举报及服务</a:t>
            </a:r>
          </a:p>
        </p:txBody>
      </p:sp>
      <p:sp>
        <p:nvSpPr>
          <p:cNvPr id="4" name="文本框 3"/>
          <p:cNvSpPr txBox="1"/>
          <p:nvPr/>
        </p:nvSpPr>
        <p:spPr>
          <a:xfrm>
            <a:off x="2664396" y="612056"/>
            <a:ext cx="1080120" cy="307777"/>
          </a:xfrm>
          <a:prstGeom prst="rect">
            <a:avLst/>
          </a:prstGeom>
          <a:noFill/>
        </p:spPr>
        <p:txBody>
          <a:bodyPr wrap="square" rtlCol="0">
            <a:spAutoFit/>
          </a:bodyPr>
          <a:lstStyle/>
          <a:p>
            <a:r>
              <a:rPr kumimoji="1" lang="zh-CN" altLang="en-US" sz="1400" dirty="0" smtClean="0">
                <a:solidFill>
                  <a:schemeClr val="bg1"/>
                </a:solidFill>
                <a:latin typeface="微软雅黑"/>
                <a:ea typeface="微软雅黑"/>
                <a:cs typeface="微软雅黑"/>
              </a:rPr>
              <a:t>举报入口</a:t>
            </a:r>
            <a:endParaRPr kumimoji="1" lang="zh-CN" altLang="en-US" sz="1400" dirty="0">
              <a:solidFill>
                <a:schemeClr val="bg1"/>
              </a:solidFill>
              <a:latin typeface="微软雅黑"/>
              <a:ea typeface="微软雅黑"/>
              <a:cs typeface="微软雅黑"/>
            </a:endParaRPr>
          </a:p>
        </p:txBody>
      </p:sp>
      <p:sp>
        <p:nvSpPr>
          <p:cNvPr id="13" name="文本框 12"/>
          <p:cNvSpPr txBox="1"/>
          <p:nvPr/>
        </p:nvSpPr>
        <p:spPr>
          <a:xfrm>
            <a:off x="5773192" y="612056"/>
            <a:ext cx="1080120" cy="307777"/>
          </a:xfrm>
          <a:prstGeom prst="rect">
            <a:avLst/>
          </a:prstGeom>
          <a:noFill/>
        </p:spPr>
        <p:txBody>
          <a:bodyPr wrap="square" rtlCol="0">
            <a:spAutoFit/>
          </a:bodyPr>
          <a:lstStyle/>
          <a:p>
            <a:r>
              <a:rPr kumimoji="1" lang="zh-CN" altLang="en-US" sz="1400" dirty="0" smtClean="0">
                <a:solidFill>
                  <a:srgbClr val="FFFFFF"/>
                </a:solidFill>
                <a:latin typeface="微软雅黑"/>
                <a:ea typeface="微软雅黑"/>
                <a:cs typeface="微软雅黑"/>
              </a:rPr>
              <a:t>举报详情</a:t>
            </a:r>
            <a:endParaRPr kumimoji="1" lang="zh-CN" altLang="en-US" sz="1400" dirty="0">
              <a:solidFill>
                <a:srgbClr val="FFFFFF"/>
              </a:solidFill>
              <a:latin typeface="微软雅黑"/>
              <a:ea typeface="微软雅黑"/>
              <a:cs typeface="微软雅黑"/>
            </a:endParaRPr>
          </a:p>
        </p:txBody>
      </p:sp>
      <p:sp>
        <p:nvSpPr>
          <p:cNvPr id="14" name="文本框 13"/>
          <p:cNvSpPr txBox="1"/>
          <p:nvPr/>
        </p:nvSpPr>
        <p:spPr>
          <a:xfrm>
            <a:off x="9840292" y="612056"/>
            <a:ext cx="1080120" cy="307777"/>
          </a:xfrm>
          <a:prstGeom prst="rect">
            <a:avLst/>
          </a:prstGeom>
          <a:noFill/>
        </p:spPr>
        <p:txBody>
          <a:bodyPr wrap="square" rtlCol="0">
            <a:spAutoFit/>
          </a:bodyPr>
          <a:lstStyle/>
          <a:p>
            <a:r>
              <a:rPr kumimoji="1" lang="zh-CN" altLang="en-US" sz="1400" dirty="0" smtClean="0">
                <a:solidFill>
                  <a:srgbClr val="FFFFFF"/>
                </a:solidFill>
                <a:latin typeface="微软雅黑"/>
                <a:ea typeface="微软雅黑"/>
                <a:cs typeface="微软雅黑"/>
              </a:rPr>
              <a:t>举报反馈</a:t>
            </a:r>
            <a:endParaRPr kumimoji="1" lang="zh-CN" altLang="en-US" sz="1400" dirty="0">
              <a:solidFill>
                <a:srgbClr val="FFFFFF"/>
              </a:solidFill>
              <a:latin typeface="微软雅黑"/>
              <a:ea typeface="微软雅黑"/>
              <a:cs typeface="微软雅黑"/>
            </a:endParaRPr>
          </a:p>
        </p:txBody>
      </p:sp>
      <p:sp>
        <p:nvSpPr>
          <p:cNvPr id="5" name="右箭头 4"/>
          <p:cNvSpPr/>
          <p:nvPr/>
        </p:nvSpPr>
        <p:spPr>
          <a:xfrm>
            <a:off x="4032548" y="1548160"/>
            <a:ext cx="648072"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a:off x="7920980" y="1548160"/>
            <a:ext cx="648072"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7291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矩形 274"/>
          <p:cNvSpPr/>
          <p:nvPr/>
        </p:nvSpPr>
        <p:spPr>
          <a:xfrm>
            <a:off x="9410542" y="646784"/>
            <a:ext cx="1233884" cy="328551"/>
          </a:xfrm>
          <a:prstGeom prst="rect">
            <a:avLst/>
          </a:prstGeom>
          <a:solidFill>
            <a:srgbClr val="00B0F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00" hangingPunct="1"/>
            <a:r>
              <a:rPr kumimoji="1" lang="zh-CN" altLang="en-US" sz="1000" b="1" dirty="0" smtClean="0">
                <a:solidFill>
                  <a:srgbClr val="FFFFFF"/>
                </a:solidFill>
                <a:latin typeface="微软雅黑"/>
                <a:ea typeface="微软雅黑"/>
                <a:cs typeface="微软雅黑"/>
              </a:rPr>
              <a:t>欺诈交易识别模型</a:t>
            </a:r>
            <a:endParaRPr kumimoji="1" lang="zh-CN" altLang="en-US" sz="1000" b="1" kern="1200" dirty="0">
              <a:solidFill>
                <a:srgbClr val="FFFFFF"/>
              </a:solidFill>
              <a:latin typeface="微软雅黑"/>
              <a:ea typeface="微软雅黑"/>
              <a:cs typeface="微软雅黑"/>
            </a:endParaRPr>
          </a:p>
        </p:txBody>
      </p:sp>
      <p:grpSp>
        <p:nvGrpSpPr>
          <p:cNvPr id="2" name="组 1"/>
          <p:cNvGrpSpPr/>
          <p:nvPr/>
        </p:nvGrpSpPr>
        <p:grpSpPr>
          <a:xfrm>
            <a:off x="6683986" y="756071"/>
            <a:ext cx="1800200" cy="1800201"/>
            <a:chOff x="5566445" y="-401491"/>
            <a:chExt cx="4412828" cy="4049139"/>
          </a:xfrm>
        </p:grpSpPr>
        <p:sp>
          <p:nvSpPr>
            <p:cNvPr id="193" name="Freeform 48"/>
            <p:cNvSpPr>
              <a:spLocks/>
            </p:cNvSpPr>
            <p:nvPr/>
          </p:nvSpPr>
          <p:spPr bwMode="auto">
            <a:xfrm>
              <a:off x="5566445" y="-401491"/>
              <a:ext cx="4412828" cy="4049139"/>
            </a:xfrm>
            <a:custGeom>
              <a:avLst/>
              <a:gdLst>
                <a:gd name="T0" fmla="*/ 1358364219 w 4672"/>
                <a:gd name="T1" fmla="*/ 4410075 h 4508"/>
                <a:gd name="T2" fmla="*/ 1210305238 w 4672"/>
                <a:gd name="T3" fmla="*/ 22051169 h 4508"/>
                <a:gd name="T4" fmla="*/ 1067916013 w 4672"/>
                <a:gd name="T5" fmla="*/ 54183756 h 4508"/>
                <a:gd name="T6" fmla="*/ 931827575 w 4672"/>
                <a:gd name="T7" fmla="*/ 98286094 h 4508"/>
                <a:gd name="T8" fmla="*/ 801409688 w 4672"/>
                <a:gd name="T9" fmla="*/ 154990006 h 4508"/>
                <a:gd name="T10" fmla="*/ 648940631 w 4672"/>
                <a:gd name="T11" fmla="*/ 241935000 h 4508"/>
                <a:gd name="T12" fmla="*/ 430946719 w 4672"/>
                <a:gd name="T13" fmla="*/ 415195544 h 4508"/>
                <a:gd name="T14" fmla="*/ 251385388 w 4672"/>
                <a:gd name="T15" fmla="*/ 626259225 h 4508"/>
                <a:gd name="T16" fmla="*/ 177671413 w 4672"/>
                <a:gd name="T17" fmla="*/ 742815856 h 4508"/>
                <a:gd name="T18" fmla="*/ 115927188 w 4672"/>
                <a:gd name="T19" fmla="*/ 866933750 h 4508"/>
                <a:gd name="T20" fmla="*/ 66154300 w 4672"/>
                <a:gd name="T21" fmla="*/ 997981875 h 4508"/>
                <a:gd name="T22" fmla="*/ 28982194 w 4672"/>
                <a:gd name="T23" fmla="*/ 1133440075 h 4508"/>
                <a:gd name="T24" fmla="*/ 7560469 w 4672"/>
                <a:gd name="T25" fmla="*/ 1274568825 h 4508"/>
                <a:gd name="T26" fmla="*/ 0 w 4672"/>
                <a:gd name="T27" fmla="*/ 1420108444 h 4508"/>
                <a:gd name="T28" fmla="*/ 7560469 w 4672"/>
                <a:gd name="T29" fmla="*/ 1565017031 h 4508"/>
                <a:gd name="T30" fmla="*/ 28982194 w 4672"/>
                <a:gd name="T31" fmla="*/ 1706145781 h 4508"/>
                <a:gd name="T32" fmla="*/ 66154300 w 4672"/>
                <a:gd name="T33" fmla="*/ 1841603981 h 4508"/>
                <a:gd name="T34" fmla="*/ 115927188 w 4672"/>
                <a:gd name="T35" fmla="*/ 1972652106 h 4508"/>
                <a:gd name="T36" fmla="*/ 177671413 w 4672"/>
                <a:gd name="T37" fmla="*/ 2096770000 h 4508"/>
                <a:gd name="T38" fmla="*/ 251385388 w 4672"/>
                <a:gd name="T39" fmla="*/ 2147483647 h 4508"/>
                <a:gd name="T40" fmla="*/ 430946719 w 4672"/>
                <a:gd name="T41" fmla="*/ 2147483647 h 4508"/>
                <a:gd name="T42" fmla="*/ 648940631 w 4672"/>
                <a:gd name="T43" fmla="*/ 2147483647 h 4508"/>
                <a:gd name="T44" fmla="*/ 801409688 w 4672"/>
                <a:gd name="T45" fmla="*/ 2147483647 h 4508"/>
                <a:gd name="T46" fmla="*/ 931827575 w 4672"/>
                <a:gd name="T47" fmla="*/ 2147483647 h 4508"/>
                <a:gd name="T48" fmla="*/ 1067916013 w 4672"/>
                <a:gd name="T49" fmla="*/ 2147483647 h 4508"/>
                <a:gd name="T50" fmla="*/ 1210305238 w 4672"/>
                <a:gd name="T51" fmla="*/ 2147483647 h 4508"/>
                <a:gd name="T52" fmla="*/ 1358364219 w 4672"/>
                <a:gd name="T53" fmla="*/ 2147483647 h 4508"/>
                <a:gd name="T54" fmla="*/ 1508943356 w 4672"/>
                <a:gd name="T55" fmla="*/ 2147483647 h 4508"/>
                <a:gd name="T56" fmla="*/ 1658893050 w 4672"/>
                <a:gd name="T57" fmla="*/ 2147483647 h 4508"/>
                <a:gd name="T58" fmla="*/ 1803172194 w 4672"/>
                <a:gd name="T59" fmla="*/ 2147483647 h 4508"/>
                <a:gd name="T60" fmla="*/ 1943670706 w 4672"/>
                <a:gd name="T61" fmla="*/ 2147483647 h 4508"/>
                <a:gd name="T62" fmla="*/ 2077238988 w 4672"/>
                <a:gd name="T63" fmla="*/ 2147483647 h 4508"/>
                <a:gd name="T64" fmla="*/ 2147483647 w 4672"/>
                <a:gd name="T65" fmla="*/ 2147483647 h 4508"/>
                <a:gd name="T66" fmla="*/ 2147483647 w 4672"/>
                <a:gd name="T67" fmla="*/ 2147483647 h 4508"/>
                <a:gd name="T68" fmla="*/ 2147483647 w 4672"/>
                <a:gd name="T69" fmla="*/ 2147483647 h 4508"/>
                <a:gd name="T70" fmla="*/ 2147483647 w 4672"/>
                <a:gd name="T71" fmla="*/ 2147483647 h 4508"/>
                <a:gd name="T72" fmla="*/ 2147483647 w 4672"/>
                <a:gd name="T73" fmla="*/ 2035656013 h 4508"/>
                <a:gd name="T74" fmla="*/ 2147483647 w 4672"/>
                <a:gd name="T75" fmla="*/ 1907758281 h 4508"/>
                <a:gd name="T76" fmla="*/ 2147483647 w 4672"/>
                <a:gd name="T77" fmla="*/ 1774190000 h 4508"/>
                <a:gd name="T78" fmla="*/ 2147483647 w 4672"/>
                <a:gd name="T79" fmla="*/ 1636211644 h 4508"/>
                <a:gd name="T80" fmla="*/ 2147483647 w 4672"/>
                <a:gd name="T81" fmla="*/ 1492562738 h 4508"/>
                <a:gd name="T82" fmla="*/ 2147483647 w 4672"/>
                <a:gd name="T83" fmla="*/ 1347023913 h 4508"/>
                <a:gd name="T84" fmla="*/ 2147483647 w 4672"/>
                <a:gd name="T85" fmla="*/ 1203375006 h 4508"/>
                <a:gd name="T86" fmla="*/ 2147483647 w 4672"/>
                <a:gd name="T87" fmla="*/ 1064766413 h 4508"/>
                <a:gd name="T88" fmla="*/ 2147483647 w 4672"/>
                <a:gd name="T89" fmla="*/ 931827575 h 4508"/>
                <a:gd name="T90" fmla="*/ 2147483647 w 4672"/>
                <a:gd name="T91" fmla="*/ 803929844 h 4508"/>
                <a:gd name="T92" fmla="*/ 2147483647 w 4672"/>
                <a:gd name="T93" fmla="*/ 683592581 h 4508"/>
                <a:gd name="T94" fmla="*/ 2147483647 w 4672"/>
                <a:gd name="T95" fmla="*/ 516632031 h 4508"/>
                <a:gd name="T96" fmla="*/ 2147483647 w 4672"/>
                <a:gd name="T97" fmla="*/ 324469919 h 4508"/>
                <a:gd name="T98" fmla="*/ 2147483647 w 4672"/>
                <a:gd name="T99" fmla="*/ 188381481 h 4508"/>
                <a:gd name="T100" fmla="*/ 2077238988 w 4672"/>
                <a:gd name="T101" fmla="*/ 125377575 h 4508"/>
                <a:gd name="T102" fmla="*/ 1943670706 w 4672"/>
                <a:gd name="T103" fmla="*/ 74345006 h 4508"/>
                <a:gd name="T104" fmla="*/ 1803172194 w 4672"/>
                <a:gd name="T105" fmla="*/ 36542663 h 4508"/>
                <a:gd name="T106" fmla="*/ 1658893050 w 4672"/>
                <a:gd name="T107" fmla="*/ 11341100 h 4508"/>
                <a:gd name="T108" fmla="*/ 1508943356 w 4672"/>
                <a:gd name="T109" fmla="*/ 0 h 45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72" h="4508">
                  <a:moveTo>
                    <a:pt x="2336" y="0"/>
                  </a:moveTo>
                  <a:lnTo>
                    <a:pt x="2276" y="0"/>
                  </a:lnTo>
                  <a:lnTo>
                    <a:pt x="2215" y="2"/>
                  </a:lnTo>
                  <a:lnTo>
                    <a:pt x="2156" y="7"/>
                  </a:lnTo>
                  <a:lnTo>
                    <a:pt x="2097" y="12"/>
                  </a:lnTo>
                  <a:lnTo>
                    <a:pt x="2038" y="18"/>
                  </a:lnTo>
                  <a:lnTo>
                    <a:pt x="1980" y="25"/>
                  </a:lnTo>
                  <a:lnTo>
                    <a:pt x="1921" y="35"/>
                  </a:lnTo>
                  <a:lnTo>
                    <a:pt x="1864" y="45"/>
                  </a:lnTo>
                  <a:lnTo>
                    <a:pt x="1808" y="58"/>
                  </a:lnTo>
                  <a:lnTo>
                    <a:pt x="1751" y="71"/>
                  </a:lnTo>
                  <a:lnTo>
                    <a:pt x="1695" y="86"/>
                  </a:lnTo>
                  <a:lnTo>
                    <a:pt x="1641" y="100"/>
                  </a:lnTo>
                  <a:lnTo>
                    <a:pt x="1585" y="118"/>
                  </a:lnTo>
                  <a:lnTo>
                    <a:pt x="1533" y="136"/>
                  </a:lnTo>
                  <a:lnTo>
                    <a:pt x="1479" y="156"/>
                  </a:lnTo>
                  <a:lnTo>
                    <a:pt x="1426" y="177"/>
                  </a:lnTo>
                  <a:lnTo>
                    <a:pt x="1374" y="199"/>
                  </a:lnTo>
                  <a:lnTo>
                    <a:pt x="1323" y="222"/>
                  </a:lnTo>
                  <a:lnTo>
                    <a:pt x="1272" y="246"/>
                  </a:lnTo>
                  <a:lnTo>
                    <a:pt x="1222" y="272"/>
                  </a:lnTo>
                  <a:lnTo>
                    <a:pt x="1172" y="299"/>
                  </a:lnTo>
                  <a:lnTo>
                    <a:pt x="1125" y="327"/>
                  </a:lnTo>
                  <a:lnTo>
                    <a:pt x="1030" y="384"/>
                  </a:lnTo>
                  <a:lnTo>
                    <a:pt x="938" y="448"/>
                  </a:lnTo>
                  <a:lnTo>
                    <a:pt x="849" y="515"/>
                  </a:lnTo>
                  <a:lnTo>
                    <a:pt x="764" y="586"/>
                  </a:lnTo>
                  <a:lnTo>
                    <a:pt x="684" y="659"/>
                  </a:lnTo>
                  <a:lnTo>
                    <a:pt x="607" y="738"/>
                  </a:lnTo>
                  <a:lnTo>
                    <a:pt x="533" y="820"/>
                  </a:lnTo>
                  <a:lnTo>
                    <a:pt x="464" y="905"/>
                  </a:lnTo>
                  <a:lnTo>
                    <a:pt x="399" y="994"/>
                  </a:lnTo>
                  <a:lnTo>
                    <a:pt x="368" y="1038"/>
                  </a:lnTo>
                  <a:lnTo>
                    <a:pt x="338" y="1085"/>
                  </a:lnTo>
                  <a:lnTo>
                    <a:pt x="308" y="1131"/>
                  </a:lnTo>
                  <a:lnTo>
                    <a:pt x="282" y="1179"/>
                  </a:lnTo>
                  <a:lnTo>
                    <a:pt x="254" y="1228"/>
                  </a:lnTo>
                  <a:lnTo>
                    <a:pt x="230" y="1276"/>
                  </a:lnTo>
                  <a:lnTo>
                    <a:pt x="205" y="1326"/>
                  </a:lnTo>
                  <a:lnTo>
                    <a:pt x="184" y="1376"/>
                  </a:lnTo>
                  <a:lnTo>
                    <a:pt x="161" y="1426"/>
                  </a:lnTo>
                  <a:lnTo>
                    <a:pt x="141" y="1479"/>
                  </a:lnTo>
                  <a:lnTo>
                    <a:pt x="122" y="1531"/>
                  </a:lnTo>
                  <a:lnTo>
                    <a:pt x="105" y="1584"/>
                  </a:lnTo>
                  <a:lnTo>
                    <a:pt x="89" y="1636"/>
                  </a:lnTo>
                  <a:lnTo>
                    <a:pt x="72" y="1690"/>
                  </a:lnTo>
                  <a:lnTo>
                    <a:pt x="59" y="1744"/>
                  </a:lnTo>
                  <a:lnTo>
                    <a:pt x="46" y="1799"/>
                  </a:lnTo>
                  <a:lnTo>
                    <a:pt x="36" y="1854"/>
                  </a:lnTo>
                  <a:lnTo>
                    <a:pt x="27" y="1910"/>
                  </a:lnTo>
                  <a:lnTo>
                    <a:pt x="18" y="1966"/>
                  </a:lnTo>
                  <a:lnTo>
                    <a:pt x="12" y="2023"/>
                  </a:lnTo>
                  <a:lnTo>
                    <a:pt x="7" y="2080"/>
                  </a:lnTo>
                  <a:lnTo>
                    <a:pt x="2" y="2138"/>
                  </a:lnTo>
                  <a:lnTo>
                    <a:pt x="0" y="2195"/>
                  </a:lnTo>
                  <a:lnTo>
                    <a:pt x="0" y="2254"/>
                  </a:lnTo>
                  <a:lnTo>
                    <a:pt x="0" y="2312"/>
                  </a:lnTo>
                  <a:lnTo>
                    <a:pt x="2" y="2369"/>
                  </a:lnTo>
                  <a:lnTo>
                    <a:pt x="7" y="2426"/>
                  </a:lnTo>
                  <a:lnTo>
                    <a:pt x="12" y="2484"/>
                  </a:lnTo>
                  <a:lnTo>
                    <a:pt x="18" y="2541"/>
                  </a:lnTo>
                  <a:lnTo>
                    <a:pt x="27" y="2597"/>
                  </a:lnTo>
                  <a:lnTo>
                    <a:pt x="36" y="2653"/>
                  </a:lnTo>
                  <a:lnTo>
                    <a:pt x="46" y="2708"/>
                  </a:lnTo>
                  <a:lnTo>
                    <a:pt x="59" y="2762"/>
                  </a:lnTo>
                  <a:lnTo>
                    <a:pt x="72" y="2816"/>
                  </a:lnTo>
                  <a:lnTo>
                    <a:pt x="89" y="2871"/>
                  </a:lnTo>
                  <a:lnTo>
                    <a:pt x="105" y="2923"/>
                  </a:lnTo>
                  <a:lnTo>
                    <a:pt x="122" y="2977"/>
                  </a:lnTo>
                  <a:lnTo>
                    <a:pt x="141" y="3028"/>
                  </a:lnTo>
                  <a:lnTo>
                    <a:pt x="161" y="3080"/>
                  </a:lnTo>
                  <a:lnTo>
                    <a:pt x="184" y="3131"/>
                  </a:lnTo>
                  <a:lnTo>
                    <a:pt x="205" y="3180"/>
                  </a:lnTo>
                  <a:lnTo>
                    <a:pt x="230" y="3231"/>
                  </a:lnTo>
                  <a:lnTo>
                    <a:pt x="254" y="3280"/>
                  </a:lnTo>
                  <a:lnTo>
                    <a:pt x="282" y="3328"/>
                  </a:lnTo>
                  <a:lnTo>
                    <a:pt x="308" y="3375"/>
                  </a:lnTo>
                  <a:lnTo>
                    <a:pt x="338" y="3423"/>
                  </a:lnTo>
                  <a:lnTo>
                    <a:pt x="368" y="3469"/>
                  </a:lnTo>
                  <a:lnTo>
                    <a:pt x="399" y="3513"/>
                  </a:lnTo>
                  <a:lnTo>
                    <a:pt x="464" y="3602"/>
                  </a:lnTo>
                  <a:lnTo>
                    <a:pt x="533" y="3687"/>
                  </a:lnTo>
                  <a:lnTo>
                    <a:pt x="607" y="3769"/>
                  </a:lnTo>
                  <a:lnTo>
                    <a:pt x="684" y="3847"/>
                  </a:lnTo>
                  <a:lnTo>
                    <a:pt x="764" y="3921"/>
                  </a:lnTo>
                  <a:lnTo>
                    <a:pt x="849" y="3993"/>
                  </a:lnTo>
                  <a:lnTo>
                    <a:pt x="938" y="4059"/>
                  </a:lnTo>
                  <a:lnTo>
                    <a:pt x="1030" y="4123"/>
                  </a:lnTo>
                  <a:lnTo>
                    <a:pt x="1125" y="4180"/>
                  </a:lnTo>
                  <a:lnTo>
                    <a:pt x="1172" y="4208"/>
                  </a:lnTo>
                  <a:lnTo>
                    <a:pt x="1222" y="4236"/>
                  </a:lnTo>
                  <a:lnTo>
                    <a:pt x="1272" y="4261"/>
                  </a:lnTo>
                  <a:lnTo>
                    <a:pt x="1323" y="4285"/>
                  </a:lnTo>
                  <a:lnTo>
                    <a:pt x="1374" y="4308"/>
                  </a:lnTo>
                  <a:lnTo>
                    <a:pt x="1426" y="4329"/>
                  </a:lnTo>
                  <a:lnTo>
                    <a:pt x="1479" y="4351"/>
                  </a:lnTo>
                  <a:lnTo>
                    <a:pt x="1533" y="4370"/>
                  </a:lnTo>
                  <a:lnTo>
                    <a:pt x="1585" y="4388"/>
                  </a:lnTo>
                  <a:lnTo>
                    <a:pt x="1641" y="4406"/>
                  </a:lnTo>
                  <a:lnTo>
                    <a:pt x="1695" y="4421"/>
                  </a:lnTo>
                  <a:lnTo>
                    <a:pt x="1751" y="4436"/>
                  </a:lnTo>
                  <a:lnTo>
                    <a:pt x="1808" y="4449"/>
                  </a:lnTo>
                  <a:lnTo>
                    <a:pt x="1864" y="4462"/>
                  </a:lnTo>
                  <a:lnTo>
                    <a:pt x="1921" y="4472"/>
                  </a:lnTo>
                  <a:lnTo>
                    <a:pt x="1980" y="4482"/>
                  </a:lnTo>
                  <a:lnTo>
                    <a:pt x="2038" y="4488"/>
                  </a:lnTo>
                  <a:lnTo>
                    <a:pt x="2097" y="4495"/>
                  </a:lnTo>
                  <a:lnTo>
                    <a:pt x="2156" y="4501"/>
                  </a:lnTo>
                  <a:lnTo>
                    <a:pt x="2215" y="4505"/>
                  </a:lnTo>
                  <a:lnTo>
                    <a:pt x="2276" y="4506"/>
                  </a:lnTo>
                  <a:lnTo>
                    <a:pt x="2336" y="4508"/>
                  </a:lnTo>
                  <a:lnTo>
                    <a:pt x="2395" y="4506"/>
                  </a:lnTo>
                  <a:lnTo>
                    <a:pt x="2456" y="4505"/>
                  </a:lnTo>
                  <a:lnTo>
                    <a:pt x="2515" y="4501"/>
                  </a:lnTo>
                  <a:lnTo>
                    <a:pt x="2574" y="4495"/>
                  </a:lnTo>
                  <a:lnTo>
                    <a:pt x="2633" y="4488"/>
                  </a:lnTo>
                  <a:lnTo>
                    <a:pt x="2692" y="4482"/>
                  </a:lnTo>
                  <a:lnTo>
                    <a:pt x="2749" y="4472"/>
                  </a:lnTo>
                  <a:lnTo>
                    <a:pt x="2807" y="4462"/>
                  </a:lnTo>
                  <a:lnTo>
                    <a:pt x="2862" y="4449"/>
                  </a:lnTo>
                  <a:lnTo>
                    <a:pt x="2920" y="4436"/>
                  </a:lnTo>
                  <a:lnTo>
                    <a:pt x="2975" y="4421"/>
                  </a:lnTo>
                  <a:lnTo>
                    <a:pt x="3030" y="4406"/>
                  </a:lnTo>
                  <a:lnTo>
                    <a:pt x="3085" y="4388"/>
                  </a:lnTo>
                  <a:lnTo>
                    <a:pt x="3139" y="4370"/>
                  </a:lnTo>
                  <a:lnTo>
                    <a:pt x="3192" y="4351"/>
                  </a:lnTo>
                  <a:lnTo>
                    <a:pt x="3244" y="4329"/>
                  </a:lnTo>
                  <a:lnTo>
                    <a:pt x="3297" y="4308"/>
                  </a:lnTo>
                  <a:lnTo>
                    <a:pt x="3348" y="4285"/>
                  </a:lnTo>
                  <a:lnTo>
                    <a:pt x="3398" y="4261"/>
                  </a:lnTo>
                  <a:lnTo>
                    <a:pt x="3449" y="4236"/>
                  </a:lnTo>
                  <a:lnTo>
                    <a:pt x="3498" y="4208"/>
                  </a:lnTo>
                  <a:lnTo>
                    <a:pt x="3548" y="4180"/>
                  </a:lnTo>
                  <a:lnTo>
                    <a:pt x="3641" y="4123"/>
                  </a:lnTo>
                  <a:lnTo>
                    <a:pt x="3733" y="4059"/>
                  </a:lnTo>
                  <a:lnTo>
                    <a:pt x="3821" y="3993"/>
                  </a:lnTo>
                  <a:lnTo>
                    <a:pt x="3907" y="3921"/>
                  </a:lnTo>
                  <a:lnTo>
                    <a:pt x="3987" y="3847"/>
                  </a:lnTo>
                  <a:lnTo>
                    <a:pt x="4064" y="3769"/>
                  </a:lnTo>
                  <a:lnTo>
                    <a:pt x="4138" y="3687"/>
                  </a:lnTo>
                  <a:lnTo>
                    <a:pt x="4207" y="3602"/>
                  </a:lnTo>
                  <a:lnTo>
                    <a:pt x="4272" y="3513"/>
                  </a:lnTo>
                  <a:lnTo>
                    <a:pt x="4303" y="3469"/>
                  </a:lnTo>
                  <a:lnTo>
                    <a:pt x="4333" y="3423"/>
                  </a:lnTo>
                  <a:lnTo>
                    <a:pt x="4362" y="3375"/>
                  </a:lnTo>
                  <a:lnTo>
                    <a:pt x="4390" y="3328"/>
                  </a:lnTo>
                  <a:lnTo>
                    <a:pt x="4416" y="3280"/>
                  </a:lnTo>
                  <a:lnTo>
                    <a:pt x="4441" y="3231"/>
                  </a:lnTo>
                  <a:lnTo>
                    <a:pt x="4466" y="3180"/>
                  </a:lnTo>
                  <a:lnTo>
                    <a:pt x="4488" y="3131"/>
                  </a:lnTo>
                  <a:lnTo>
                    <a:pt x="4510" y="3080"/>
                  </a:lnTo>
                  <a:lnTo>
                    <a:pt x="4529" y="3028"/>
                  </a:lnTo>
                  <a:lnTo>
                    <a:pt x="4549" y="2977"/>
                  </a:lnTo>
                  <a:lnTo>
                    <a:pt x="4566" y="2923"/>
                  </a:lnTo>
                  <a:lnTo>
                    <a:pt x="4582" y="2871"/>
                  </a:lnTo>
                  <a:lnTo>
                    <a:pt x="4598" y="2816"/>
                  </a:lnTo>
                  <a:lnTo>
                    <a:pt x="4611" y="2762"/>
                  </a:lnTo>
                  <a:lnTo>
                    <a:pt x="4625" y="2708"/>
                  </a:lnTo>
                  <a:lnTo>
                    <a:pt x="4634" y="2653"/>
                  </a:lnTo>
                  <a:lnTo>
                    <a:pt x="4644" y="2597"/>
                  </a:lnTo>
                  <a:lnTo>
                    <a:pt x="4652" y="2541"/>
                  </a:lnTo>
                  <a:lnTo>
                    <a:pt x="4659" y="2484"/>
                  </a:lnTo>
                  <a:lnTo>
                    <a:pt x="4664" y="2426"/>
                  </a:lnTo>
                  <a:lnTo>
                    <a:pt x="4669" y="2369"/>
                  </a:lnTo>
                  <a:lnTo>
                    <a:pt x="4670" y="2312"/>
                  </a:lnTo>
                  <a:lnTo>
                    <a:pt x="4672" y="2254"/>
                  </a:lnTo>
                  <a:lnTo>
                    <a:pt x="4670" y="2195"/>
                  </a:lnTo>
                  <a:lnTo>
                    <a:pt x="4669" y="2138"/>
                  </a:lnTo>
                  <a:lnTo>
                    <a:pt x="4664" y="2080"/>
                  </a:lnTo>
                  <a:lnTo>
                    <a:pt x="4659" y="2023"/>
                  </a:lnTo>
                  <a:lnTo>
                    <a:pt x="4652" y="1966"/>
                  </a:lnTo>
                  <a:lnTo>
                    <a:pt x="4644" y="1910"/>
                  </a:lnTo>
                  <a:lnTo>
                    <a:pt x="4634" y="1854"/>
                  </a:lnTo>
                  <a:lnTo>
                    <a:pt x="4625" y="1799"/>
                  </a:lnTo>
                  <a:lnTo>
                    <a:pt x="4611" y="1744"/>
                  </a:lnTo>
                  <a:lnTo>
                    <a:pt x="4598" y="1690"/>
                  </a:lnTo>
                  <a:lnTo>
                    <a:pt x="4582" y="1636"/>
                  </a:lnTo>
                  <a:lnTo>
                    <a:pt x="4566" y="1584"/>
                  </a:lnTo>
                  <a:lnTo>
                    <a:pt x="4549" y="1531"/>
                  </a:lnTo>
                  <a:lnTo>
                    <a:pt x="4529" y="1479"/>
                  </a:lnTo>
                  <a:lnTo>
                    <a:pt x="4510" y="1426"/>
                  </a:lnTo>
                  <a:lnTo>
                    <a:pt x="4488" y="1376"/>
                  </a:lnTo>
                  <a:lnTo>
                    <a:pt x="4466" y="1326"/>
                  </a:lnTo>
                  <a:lnTo>
                    <a:pt x="4441" y="1276"/>
                  </a:lnTo>
                  <a:lnTo>
                    <a:pt x="4416" y="1228"/>
                  </a:lnTo>
                  <a:lnTo>
                    <a:pt x="4390" y="1179"/>
                  </a:lnTo>
                  <a:lnTo>
                    <a:pt x="4362" y="1131"/>
                  </a:lnTo>
                  <a:lnTo>
                    <a:pt x="4333" y="1085"/>
                  </a:lnTo>
                  <a:lnTo>
                    <a:pt x="4303" y="1038"/>
                  </a:lnTo>
                  <a:lnTo>
                    <a:pt x="4272" y="994"/>
                  </a:lnTo>
                  <a:lnTo>
                    <a:pt x="4207" y="905"/>
                  </a:lnTo>
                  <a:lnTo>
                    <a:pt x="4138" y="820"/>
                  </a:lnTo>
                  <a:lnTo>
                    <a:pt x="4064" y="738"/>
                  </a:lnTo>
                  <a:lnTo>
                    <a:pt x="3987" y="659"/>
                  </a:lnTo>
                  <a:lnTo>
                    <a:pt x="3907" y="586"/>
                  </a:lnTo>
                  <a:lnTo>
                    <a:pt x="3821" y="515"/>
                  </a:lnTo>
                  <a:lnTo>
                    <a:pt x="3733" y="448"/>
                  </a:lnTo>
                  <a:lnTo>
                    <a:pt x="3641" y="384"/>
                  </a:lnTo>
                  <a:lnTo>
                    <a:pt x="3548" y="327"/>
                  </a:lnTo>
                  <a:lnTo>
                    <a:pt x="3498" y="299"/>
                  </a:lnTo>
                  <a:lnTo>
                    <a:pt x="3449" y="272"/>
                  </a:lnTo>
                  <a:lnTo>
                    <a:pt x="3398" y="246"/>
                  </a:lnTo>
                  <a:lnTo>
                    <a:pt x="3348" y="222"/>
                  </a:lnTo>
                  <a:lnTo>
                    <a:pt x="3297" y="199"/>
                  </a:lnTo>
                  <a:lnTo>
                    <a:pt x="3244" y="177"/>
                  </a:lnTo>
                  <a:lnTo>
                    <a:pt x="3192" y="156"/>
                  </a:lnTo>
                  <a:lnTo>
                    <a:pt x="3139" y="136"/>
                  </a:lnTo>
                  <a:lnTo>
                    <a:pt x="3085" y="118"/>
                  </a:lnTo>
                  <a:lnTo>
                    <a:pt x="3030" y="100"/>
                  </a:lnTo>
                  <a:lnTo>
                    <a:pt x="2975" y="86"/>
                  </a:lnTo>
                  <a:lnTo>
                    <a:pt x="2920" y="71"/>
                  </a:lnTo>
                  <a:lnTo>
                    <a:pt x="2862" y="58"/>
                  </a:lnTo>
                  <a:lnTo>
                    <a:pt x="2807" y="45"/>
                  </a:lnTo>
                  <a:lnTo>
                    <a:pt x="2749" y="35"/>
                  </a:lnTo>
                  <a:lnTo>
                    <a:pt x="2692" y="25"/>
                  </a:lnTo>
                  <a:lnTo>
                    <a:pt x="2633" y="18"/>
                  </a:lnTo>
                  <a:lnTo>
                    <a:pt x="2574" y="12"/>
                  </a:lnTo>
                  <a:lnTo>
                    <a:pt x="2515" y="7"/>
                  </a:lnTo>
                  <a:lnTo>
                    <a:pt x="2456" y="2"/>
                  </a:lnTo>
                  <a:lnTo>
                    <a:pt x="2395" y="0"/>
                  </a:lnTo>
                  <a:lnTo>
                    <a:pt x="2336" y="0"/>
                  </a:lnTo>
                </a:path>
              </a:pathLst>
            </a:custGeom>
            <a:solidFill>
              <a:srgbClr val="07DEE9"/>
            </a:solidFill>
            <a:ln w="7938">
              <a:solidFill>
                <a:srgbClr val="00B0F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94" name="Rectangle 141"/>
            <p:cNvSpPr>
              <a:spLocks noChangeArrowheads="1"/>
            </p:cNvSpPr>
            <p:nvPr/>
          </p:nvSpPr>
          <p:spPr bwMode="auto">
            <a:xfrm>
              <a:off x="8217434" y="-212671"/>
              <a:ext cx="314970"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PSO</a:t>
              </a:r>
            </a:p>
          </p:txBody>
        </p:sp>
        <p:grpSp>
          <p:nvGrpSpPr>
            <p:cNvPr id="195" name="组合 117"/>
            <p:cNvGrpSpPr/>
            <p:nvPr/>
          </p:nvGrpSpPr>
          <p:grpSpPr>
            <a:xfrm>
              <a:off x="5566445" y="-377886"/>
              <a:ext cx="4408768" cy="4025534"/>
              <a:chOff x="-375597" y="2208482"/>
              <a:chExt cx="4627593" cy="4401867"/>
            </a:xfrm>
          </p:grpSpPr>
          <p:sp>
            <p:nvSpPr>
              <p:cNvPr id="210" name="Freeform 48"/>
              <p:cNvSpPr>
                <a:spLocks/>
              </p:cNvSpPr>
              <p:nvPr/>
            </p:nvSpPr>
            <p:spPr bwMode="auto">
              <a:xfrm>
                <a:off x="171450" y="2770201"/>
                <a:ext cx="3561104" cy="3303811"/>
              </a:xfrm>
              <a:custGeom>
                <a:avLst/>
                <a:gdLst>
                  <a:gd name="T0" fmla="*/ 1358364219 w 4672"/>
                  <a:gd name="T1" fmla="*/ 4410075 h 4508"/>
                  <a:gd name="T2" fmla="*/ 1210305238 w 4672"/>
                  <a:gd name="T3" fmla="*/ 22051169 h 4508"/>
                  <a:gd name="T4" fmla="*/ 1067916013 w 4672"/>
                  <a:gd name="T5" fmla="*/ 54183756 h 4508"/>
                  <a:gd name="T6" fmla="*/ 931827575 w 4672"/>
                  <a:gd name="T7" fmla="*/ 98286094 h 4508"/>
                  <a:gd name="T8" fmla="*/ 801409688 w 4672"/>
                  <a:gd name="T9" fmla="*/ 154990006 h 4508"/>
                  <a:gd name="T10" fmla="*/ 648940631 w 4672"/>
                  <a:gd name="T11" fmla="*/ 241935000 h 4508"/>
                  <a:gd name="T12" fmla="*/ 430946719 w 4672"/>
                  <a:gd name="T13" fmla="*/ 415195544 h 4508"/>
                  <a:gd name="T14" fmla="*/ 251385388 w 4672"/>
                  <a:gd name="T15" fmla="*/ 626259225 h 4508"/>
                  <a:gd name="T16" fmla="*/ 177671413 w 4672"/>
                  <a:gd name="T17" fmla="*/ 742815856 h 4508"/>
                  <a:gd name="T18" fmla="*/ 115927188 w 4672"/>
                  <a:gd name="T19" fmla="*/ 866933750 h 4508"/>
                  <a:gd name="T20" fmla="*/ 66154300 w 4672"/>
                  <a:gd name="T21" fmla="*/ 997981875 h 4508"/>
                  <a:gd name="T22" fmla="*/ 28982194 w 4672"/>
                  <a:gd name="T23" fmla="*/ 1133440075 h 4508"/>
                  <a:gd name="T24" fmla="*/ 7560469 w 4672"/>
                  <a:gd name="T25" fmla="*/ 1274568825 h 4508"/>
                  <a:gd name="T26" fmla="*/ 0 w 4672"/>
                  <a:gd name="T27" fmla="*/ 1420108444 h 4508"/>
                  <a:gd name="T28" fmla="*/ 7560469 w 4672"/>
                  <a:gd name="T29" fmla="*/ 1565017031 h 4508"/>
                  <a:gd name="T30" fmla="*/ 28982194 w 4672"/>
                  <a:gd name="T31" fmla="*/ 1706145781 h 4508"/>
                  <a:gd name="T32" fmla="*/ 66154300 w 4672"/>
                  <a:gd name="T33" fmla="*/ 1841603981 h 4508"/>
                  <a:gd name="T34" fmla="*/ 115927188 w 4672"/>
                  <a:gd name="T35" fmla="*/ 1972652106 h 4508"/>
                  <a:gd name="T36" fmla="*/ 177671413 w 4672"/>
                  <a:gd name="T37" fmla="*/ 2096770000 h 4508"/>
                  <a:gd name="T38" fmla="*/ 251385388 w 4672"/>
                  <a:gd name="T39" fmla="*/ 2147483647 h 4508"/>
                  <a:gd name="T40" fmla="*/ 430946719 w 4672"/>
                  <a:gd name="T41" fmla="*/ 2147483647 h 4508"/>
                  <a:gd name="T42" fmla="*/ 648940631 w 4672"/>
                  <a:gd name="T43" fmla="*/ 2147483647 h 4508"/>
                  <a:gd name="T44" fmla="*/ 801409688 w 4672"/>
                  <a:gd name="T45" fmla="*/ 2147483647 h 4508"/>
                  <a:gd name="T46" fmla="*/ 931827575 w 4672"/>
                  <a:gd name="T47" fmla="*/ 2147483647 h 4508"/>
                  <a:gd name="T48" fmla="*/ 1067916013 w 4672"/>
                  <a:gd name="T49" fmla="*/ 2147483647 h 4508"/>
                  <a:gd name="T50" fmla="*/ 1210305238 w 4672"/>
                  <a:gd name="T51" fmla="*/ 2147483647 h 4508"/>
                  <a:gd name="T52" fmla="*/ 1358364219 w 4672"/>
                  <a:gd name="T53" fmla="*/ 2147483647 h 4508"/>
                  <a:gd name="T54" fmla="*/ 1508943356 w 4672"/>
                  <a:gd name="T55" fmla="*/ 2147483647 h 4508"/>
                  <a:gd name="T56" fmla="*/ 1658893050 w 4672"/>
                  <a:gd name="T57" fmla="*/ 2147483647 h 4508"/>
                  <a:gd name="T58" fmla="*/ 1803172194 w 4672"/>
                  <a:gd name="T59" fmla="*/ 2147483647 h 4508"/>
                  <a:gd name="T60" fmla="*/ 1943670706 w 4672"/>
                  <a:gd name="T61" fmla="*/ 2147483647 h 4508"/>
                  <a:gd name="T62" fmla="*/ 2077238988 w 4672"/>
                  <a:gd name="T63" fmla="*/ 2147483647 h 4508"/>
                  <a:gd name="T64" fmla="*/ 2147483647 w 4672"/>
                  <a:gd name="T65" fmla="*/ 2147483647 h 4508"/>
                  <a:gd name="T66" fmla="*/ 2147483647 w 4672"/>
                  <a:gd name="T67" fmla="*/ 2147483647 h 4508"/>
                  <a:gd name="T68" fmla="*/ 2147483647 w 4672"/>
                  <a:gd name="T69" fmla="*/ 2147483647 h 4508"/>
                  <a:gd name="T70" fmla="*/ 2147483647 w 4672"/>
                  <a:gd name="T71" fmla="*/ 2147483647 h 4508"/>
                  <a:gd name="T72" fmla="*/ 2147483647 w 4672"/>
                  <a:gd name="T73" fmla="*/ 2035656013 h 4508"/>
                  <a:gd name="T74" fmla="*/ 2147483647 w 4672"/>
                  <a:gd name="T75" fmla="*/ 1907758281 h 4508"/>
                  <a:gd name="T76" fmla="*/ 2147483647 w 4672"/>
                  <a:gd name="T77" fmla="*/ 1774190000 h 4508"/>
                  <a:gd name="T78" fmla="*/ 2147483647 w 4672"/>
                  <a:gd name="T79" fmla="*/ 1636211644 h 4508"/>
                  <a:gd name="T80" fmla="*/ 2147483647 w 4672"/>
                  <a:gd name="T81" fmla="*/ 1492562738 h 4508"/>
                  <a:gd name="T82" fmla="*/ 2147483647 w 4672"/>
                  <a:gd name="T83" fmla="*/ 1347023913 h 4508"/>
                  <a:gd name="T84" fmla="*/ 2147483647 w 4672"/>
                  <a:gd name="T85" fmla="*/ 1203375006 h 4508"/>
                  <a:gd name="T86" fmla="*/ 2147483647 w 4672"/>
                  <a:gd name="T87" fmla="*/ 1064766413 h 4508"/>
                  <a:gd name="T88" fmla="*/ 2147483647 w 4672"/>
                  <a:gd name="T89" fmla="*/ 931827575 h 4508"/>
                  <a:gd name="T90" fmla="*/ 2147483647 w 4672"/>
                  <a:gd name="T91" fmla="*/ 803929844 h 4508"/>
                  <a:gd name="T92" fmla="*/ 2147483647 w 4672"/>
                  <a:gd name="T93" fmla="*/ 683592581 h 4508"/>
                  <a:gd name="T94" fmla="*/ 2147483647 w 4672"/>
                  <a:gd name="T95" fmla="*/ 516632031 h 4508"/>
                  <a:gd name="T96" fmla="*/ 2147483647 w 4672"/>
                  <a:gd name="T97" fmla="*/ 324469919 h 4508"/>
                  <a:gd name="T98" fmla="*/ 2147483647 w 4672"/>
                  <a:gd name="T99" fmla="*/ 188381481 h 4508"/>
                  <a:gd name="T100" fmla="*/ 2077238988 w 4672"/>
                  <a:gd name="T101" fmla="*/ 125377575 h 4508"/>
                  <a:gd name="T102" fmla="*/ 1943670706 w 4672"/>
                  <a:gd name="T103" fmla="*/ 74345006 h 4508"/>
                  <a:gd name="T104" fmla="*/ 1803172194 w 4672"/>
                  <a:gd name="T105" fmla="*/ 36542663 h 4508"/>
                  <a:gd name="T106" fmla="*/ 1658893050 w 4672"/>
                  <a:gd name="T107" fmla="*/ 11341100 h 4508"/>
                  <a:gd name="T108" fmla="*/ 1508943356 w 4672"/>
                  <a:gd name="T109" fmla="*/ 0 h 45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72" h="4508">
                    <a:moveTo>
                      <a:pt x="2336" y="0"/>
                    </a:moveTo>
                    <a:lnTo>
                      <a:pt x="2276" y="0"/>
                    </a:lnTo>
                    <a:lnTo>
                      <a:pt x="2215" y="2"/>
                    </a:lnTo>
                    <a:lnTo>
                      <a:pt x="2156" y="7"/>
                    </a:lnTo>
                    <a:lnTo>
                      <a:pt x="2097" y="12"/>
                    </a:lnTo>
                    <a:lnTo>
                      <a:pt x="2038" y="18"/>
                    </a:lnTo>
                    <a:lnTo>
                      <a:pt x="1980" y="25"/>
                    </a:lnTo>
                    <a:lnTo>
                      <a:pt x="1921" y="35"/>
                    </a:lnTo>
                    <a:lnTo>
                      <a:pt x="1864" y="45"/>
                    </a:lnTo>
                    <a:lnTo>
                      <a:pt x="1808" y="58"/>
                    </a:lnTo>
                    <a:lnTo>
                      <a:pt x="1751" y="71"/>
                    </a:lnTo>
                    <a:lnTo>
                      <a:pt x="1695" y="86"/>
                    </a:lnTo>
                    <a:lnTo>
                      <a:pt x="1641" y="100"/>
                    </a:lnTo>
                    <a:lnTo>
                      <a:pt x="1585" y="118"/>
                    </a:lnTo>
                    <a:lnTo>
                      <a:pt x="1533" y="136"/>
                    </a:lnTo>
                    <a:lnTo>
                      <a:pt x="1479" y="156"/>
                    </a:lnTo>
                    <a:lnTo>
                      <a:pt x="1426" y="177"/>
                    </a:lnTo>
                    <a:lnTo>
                      <a:pt x="1374" y="199"/>
                    </a:lnTo>
                    <a:lnTo>
                      <a:pt x="1323" y="222"/>
                    </a:lnTo>
                    <a:lnTo>
                      <a:pt x="1272" y="246"/>
                    </a:lnTo>
                    <a:lnTo>
                      <a:pt x="1222" y="272"/>
                    </a:lnTo>
                    <a:lnTo>
                      <a:pt x="1172" y="299"/>
                    </a:lnTo>
                    <a:lnTo>
                      <a:pt x="1125" y="327"/>
                    </a:lnTo>
                    <a:lnTo>
                      <a:pt x="1030" y="384"/>
                    </a:lnTo>
                    <a:lnTo>
                      <a:pt x="938" y="448"/>
                    </a:lnTo>
                    <a:lnTo>
                      <a:pt x="849" y="515"/>
                    </a:lnTo>
                    <a:lnTo>
                      <a:pt x="764" y="586"/>
                    </a:lnTo>
                    <a:lnTo>
                      <a:pt x="684" y="659"/>
                    </a:lnTo>
                    <a:lnTo>
                      <a:pt x="607" y="738"/>
                    </a:lnTo>
                    <a:lnTo>
                      <a:pt x="533" y="820"/>
                    </a:lnTo>
                    <a:lnTo>
                      <a:pt x="464" y="905"/>
                    </a:lnTo>
                    <a:lnTo>
                      <a:pt x="399" y="994"/>
                    </a:lnTo>
                    <a:lnTo>
                      <a:pt x="368" y="1038"/>
                    </a:lnTo>
                    <a:lnTo>
                      <a:pt x="338" y="1085"/>
                    </a:lnTo>
                    <a:lnTo>
                      <a:pt x="308" y="1131"/>
                    </a:lnTo>
                    <a:lnTo>
                      <a:pt x="282" y="1179"/>
                    </a:lnTo>
                    <a:lnTo>
                      <a:pt x="254" y="1228"/>
                    </a:lnTo>
                    <a:lnTo>
                      <a:pt x="230" y="1276"/>
                    </a:lnTo>
                    <a:lnTo>
                      <a:pt x="205" y="1326"/>
                    </a:lnTo>
                    <a:lnTo>
                      <a:pt x="184" y="1376"/>
                    </a:lnTo>
                    <a:lnTo>
                      <a:pt x="161" y="1426"/>
                    </a:lnTo>
                    <a:lnTo>
                      <a:pt x="141" y="1479"/>
                    </a:lnTo>
                    <a:lnTo>
                      <a:pt x="122" y="1531"/>
                    </a:lnTo>
                    <a:lnTo>
                      <a:pt x="105" y="1584"/>
                    </a:lnTo>
                    <a:lnTo>
                      <a:pt x="89" y="1636"/>
                    </a:lnTo>
                    <a:lnTo>
                      <a:pt x="72" y="1690"/>
                    </a:lnTo>
                    <a:lnTo>
                      <a:pt x="59" y="1744"/>
                    </a:lnTo>
                    <a:lnTo>
                      <a:pt x="46" y="1799"/>
                    </a:lnTo>
                    <a:lnTo>
                      <a:pt x="36" y="1854"/>
                    </a:lnTo>
                    <a:lnTo>
                      <a:pt x="27" y="1910"/>
                    </a:lnTo>
                    <a:lnTo>
                      <a:pt x="18" y="1966"/>
                    </a:lnTo>
                    <a:lnTo>
                      <a:pt x="12" y="2023"/>
                    </a:lnTo>
                    <a:lnTo>
                      <a:pt x="7" y="2080"/>
                    </a:lnTo>
                    <a:lnTo>
                      <a:pt x="2" y="2138"/>
                    </a:lnTo>
                    <a:lnTo>
                      <a:pt x="0" y="2195"/>
                    </a:lnTo>
                    <a:lnTo>
                      <a:pt x="0" y="2254"/>
                    </a:lnTo>
                    <a:lnTo>
                      <a:pt x="0" y="2312"/>
                    </a:lnTo>
                    <a:lnTo>
                      <a:pt x="2" y="2369"/>
                    </a:lnTo>
                    <a:lnTo>
                      <a:pt x="7" y="2426"/>
                    </a:lnTo>
                    <a:lnTo>
                      <a:pt x="12" y="2484"/>
                    </a:lnTo>
                    <a:lnTo>
                      <a:pt x="18" y="2541"/>
                    </a:lnTo>
                    <a:lnTo>
                      <a:pt x="27" y="2597"/>
                    </a:lnTo>
                    <a:lnTo>
                      <a:pt x="36" y="2653"/>
                    </a:lnTo>
                    <a:lnTo>
                      <a:pt x="46" y="2708"/>
                    </a:lnTo>
                    <a:lnTo>
                      <a:pt x="59" y="2762"/>
                    </a:lnTo>
                    <a:lnTo>
                      <a:pt x="72" y="2816"/>
                    </a:lnTo>
                    <a:lnTo>
                      <a:pt x="89" y="2871"/>
                    </a:lnTo>
                    <a:lnTo>
                      <a:pt x="105" y="2923"/>
                    </a:lnTo>
                    <a:lnTo>
                      <a:pt x="122" y="2977"/>
                    </a:lnTo>
                    <a:lnTo>
                      <a:pt x="141" y="3028"/>
                    </a:lnTo>
                    <a:lnTo>
                      <a:pt x="161" y="3080"/>
                    </a:lnTo>
                    <a:lnTo>
                      <a:pt x="184" y="3131"/>
                    </a:lnTo>
                    <a:lnTo>
                      <a:pt x="205" y="3180"/>
                    </a:lnTo>
                    <a:lnTo>
                      <a:pt x="230" y="3231"/>
                    </a:lnTo>
                    <a:lnTo>
                      <a:pt x="254" y="3280"/>
                    </a:lnTo>
                    <a:lnTo>
                      <a:pt x="282" y="3328"/>
                    </a:lnTo>
                    <a:lnTo>
                      <a:pt x="308" y="3375"/>
                    </a:lnTo>
                    <a:lnTo>
                      <a:pt x="338" y="3423"/>
                    </a:lnTo>
                    <a:lnTo>
                      <a:pt x="368" y="3469"/>
                    </a:lnTo>
                    <a:lnTo>
                      <a:pt x="399" y="3513"/>
                    </a:lnTo>
                    <a:lnTo>
                      <a:pt x="464" y="3602"/>
                    </a:lnTo>
                    <a:lnTo>
                      <a:pt x="533" y="3687"/>
                    </a:lnTo>
                    <a:lnTo>
                      <a:pt x="607" y="3769"/>
                    </a:lnTo>
                    <a:lnTo>
                      <a:pt x="684" y="3847"/>
                    </a:lnTo>
                    <a:lnTo>
                      <a:pt x="764" y="3921"/>
                    </a:lnTo>
                    <a:lnTo>
                      <a:pt x="849" y="3993"/>
                    </a:lnTo>
                    <a:lnTo>
                      <a:pt x="938" y="4059"/>
                    </a:lnTo>
                    <a:lnTo>
                      <a:pt x="1030" y="4123"/>
                    </a:lnTo>
                    <a:lnTo>
                      <a:pt x="1125" y="4180"/>
                    </a:lnTo>
                    <a:lnTo>
                      <a:pt x="1172" y="4208"/>
                    </a:lnTo>
                    <a:lnTo>
                      <a:pt x="1222" y="4236"/>
                    </a:lnTo>
                    <a:lnTo>
                      <a:pt x="1272" y="4261"/>
                    </a:lnTo>
                    <a:lnTo>
                      <a:pt x="1323" y="4285"/>
                    </a:lnTo>
                    <a:lnTo>
                      <a:pt x="1374" y="4308"/>
                    </a:lnTo>
                    <a:lnTo>
                      <a:pt x="1426" y="4329"/>
                    </a:lnTo>
                    <a:lnTo>
                      <a:pt x="1479" y="4351"/>
                    </a:lnTo>
                    <a:lnTo>
                      <a:pt x="1533" y="4370"/>
                    </a:lnTo>
                    <a:lnTo>
                      <a:pt x="1585" y="4388"/>
                    </a:lnTo>
                    <a:lnTo>
                      <a:pt x="1641" y="4406"/>
                    </a:lnTo>
                    <a:lnTo>
                      <a:pt x="1695" y="4421"/>
                    </a:lnTo>
                    <a:lnTo>
                      <a:pt x="1751" y="4436"/>
                    </a:lnTo>
                    <a:lnTo>
                      <a:pt x="1808" y="4449"/>
                    </a:lnTo>
                    <a:lnTo>
                      <a:pt x="1864" y="4462"/>
                    </a:lnTo>
                    <a:lnTo>
                      <a:pt x="1921" y="4472"/>
                    </a:lnTo>
                    <a:lnTo>
                      <a:pt x="1980" y="4482"/>
                    </a:lnTo>
                    <a:lnTo>
                      <a:pt x="2038" y="4488"/>
                    </a:lnTo>
                    <a:lnTo>
                      <a:pt x="2097" y="4495"/>
                    </a:lnTo>
                    <a:lnTo>
                      <a:pt x="2156" y="4501"/>
                    </a:lnTo>
                    <a:lnTo>
                      <a:pt x="2215" y="4505"/>
                    </a:lnTo>
                    <a:lnTo>
                      <a:pt x="2276" y="4506"/>
                    </a:lnTo>
                    <a:lnTo>
                      <a:pt x="2336" y="4508"/>
                    </a:lnTo>
                    <a:lnTo>
                      <a:pt x="2395" y="4506"/>
                    </a:lnTo>
                    <a:lnTo>
                      <a:pt x="2456" y="4505"/>
                    </a:lnTo>
                    <a:lnTo>
                      <a:pt x="2515" y="4501"/>
                    </a:lnTo>
                    <a:lnTo>
                      <a:pt x="2574" y="4495"/>
                    </a:lnTo>
                    <a:lnTo>
                      <a:pt x="2633" y="4488"/>
                    </a:lnTo>
                    <a:lnTo>
                      <a:pt x="2692" y="4482"/>
                    </a:lnTo>
                    <a:lnTo>
                      <a:pt x="2749" y="4472"/>
                    </a:lnTo>
                    <a:lnTo>
                      <a:pt x="2807" y="4462"/>
                    </a:lnTo>
                    <a:lnTo>
                      <a:pt x="2862" y="4449"/>
                    </a:lnTo>
                    <a:lnTo>
                      <a:pt x="2920" y="4436"/>
                    </a:lnTo>
                    <a:lnTo>
                      <a:pt x="2975" y="4421"/>
                    </a:lnTo>
                    <a:lnTo>
                      <a:pt x="3030" y="4406"/>
                    </a:lnTo>
                    <a:lnTo>
                      <a:pt x="3085" y="4388"/>
                    </a:lnTo>
                    <a:lnTo>
                      <a:pt x="3139" y="4370"/>
                    </a:lnTo>
                    <a:lnTo>
                      <a:pt x="3192" y="4351"/>
                    </a:lnTo>
                    <a:lnTo>
                      <a:pt x="3244" y="4329"/>
                    </a:lnTo>
                    <a:lnTo>
                      <a:pt x="3297" y="4308"/>
                    </a:lnTo>
                    <a:lnTo>
                      <a:pt x="3348" y="4285"/>
                    </a:lnTo>
                    <a:lnTo>
                      <a:pt x="3398" y="4261"/>
                    </a:lnTo>
                    <a:lnTo>
                      <a:pt x="3449" y="4236"/>
                    </a:lnTo>
                    <a:lnTo>
                      <a:pt x="3498" y="4208"/>
                    </a:lnTo>
                    <a:lnTo>
                      <a:pt x="3548" y="4180"/>
                    </a:lnTo>
                    <a:lnTo>
                      <a:pt x="3641" y="4123"/>
                    </a:lnTo>
                    <a:lnTo>
                      <a:pt x="3733" y="4059"/>
                    </a:lnTo>
                    <a:lnTo>
                      <a:pt x="3821" y="3993"/>
                    </a:lnTo>
                    <a:lnTo>
                      <a:pt x="3907" y="3921"/>
                    </a:lnTo>
                    <a:lnTo>
                      <a:pt x="3987" y="3847"/>
                    </a:lnTo>
                    <a:lnTo>
                      <a:pt x="4064" y="3769"/>
                    </a:lnTo>
                    <a:lnTo>
                      <a:pt x="4138" y="3687"/>
                    </a:lnTo>
                    <a:lnTo>
                      <a:pt x="4207" y="3602"/>
                    </a:lnTo>
                    <a:lnTo>
                      <a:pt x="4272" y="3513"/>
                    </a:lnTo>
                    <a:lnTo>
                      <a:pt x="4303" y="3469"/>
                    </a:lnTo>
                    <a:lnTo>
                      <a:pt x="4333" y="3423"/>
                    </a:lnTo>
                    <a:lnTo>
                      <a:pt x="4362" y="3375"/>
                    </a:lnTo>
                    <a:lnTo>
                      <a:pt x="4390" y="3328"/>
                    </a:lnTo>
                    <a:lnTo>
                      <a:pt x="4416" y="3280"/>
                    </a:lnTo>
                    <a:lnTo>
                      <a:pt x="4441" y="3231"/>
                    </a:lnTo>
                    <a:lnTo>
                      <a:pt x="4466" y="3180"/>
                    </a:lnTo>
                    <a:lnTo>
                      <a:pt x="4488" y="3131"/>
                    </a:lnTo>
                    <a:lnTo>
                      <a:pt x="4510" y="3080"/>
                    </a:lnTo>
                    <a:lnTo>
                      <a:pt x="4529" y="3028"/>
                    </a:lnTo>
                    <a:lnTo>
                      <a:pt x="4549" y="2977"/>
                    </a:lnTo>
                    <a:lnTo>
                      <a:pt x="4566" y="2923"/>
                    </a:lnTo>
                    <a:lnTo>
                      <a:pt x="4582" y="2871"/>
                    </a:lnTo>
                    <a:lnTo>
                      <a:pt x="4598" y="2816"/>
                    </a:lnTo>
                    <a:lnTo>
                      <a:pt x="4611" y="2762"/>
                    </a:lnTo>
                    <a:lnTo>
                      <a:pt x="4625" y="2708"/>
                    </a:lnTo>
                    <a:lnTo>
                      <a:pt x="4634" y="2653"/>
                    </a:lnTo>
                    <a:lnTo>
                      <a:pt x="4644" y="2597"/>
                    </a:lnTo>
                    <a:lnTo>
                      <a:pt x="4652" y="2541"/>
                    </a:lnTo>
                    <a:lnTo>
                      <a:pt x="4659" y="2484"/>
                    </a:lnTo>
                    <a:lnTo>
                      <a:pt x="4664" y="2426"/>
                    </a:lnTo>
                    <a:lnTo>
                      <a:pt x="4669" y="2369"/>
                    </a:lnTo>
                    <a:lnTo>
                      <a:pt x="4670" y="2312"/>
                    </a:lnTo>
                    <a:lnTo>
                      <a:pt x="4672" y="2254"/>
                    </a:lnTo>
                    <a:lnTo>
                      <a:pt x="4670" y="2195"/>
                    </a:lnTo>
                    <a:lnTo>
                      <a:pt x="4669" y="2138"/>
                    </a:lnTo>
                    <a:lnTo>
                      <a:pt x="4664" y="2080"/>
                    </a:lnTo>
                    <a:lnTo>
                      <a:pt x="4659" y="2023"/>
                    </a:lnTo>
                    <a:lnTo>
                      <a:pt x="4652" y="1966"/>
                    </a:lnTo>
                    <a:lnTo>
                      <a:pt x="4644" y="1910"/>
                    </a:lnTo>
                    <a:lnTo>
                      <a:pt x="4634" y="1854"/>
                    </a:lnTo>
                    <a:lnTo>
                      <a:pt x="4625" y="1799"/>
                    </a:lnTo>
                    <a:lnTo>
                      <a:pt x="4611" y="1744"/>
                    </a:lnTo>
                    <a:lnTo>
                      <a:pt x="4598" y="1690"/>
                    </a:lnTo>
                    <a:lnTo>
                      <a:pt x="4582" y="1636"/>
                    </a:lnTo>
                    <a:lnTo>
                      <a:pt x="4566" y="1584"/>
                    </a:lnTo>
                    <a:lnTo>
                      <a:pt x="4549" y="1531"/>
                    </a:lnTo>
                    <a:lnTo>
                      <a:pt x="4529" y="1479"/>
                    </a:lnTo>
                    <a:lnTo>
                      <a:pt x="4510" y="1426"/>
                    </a:lnTo>
                    <a:lnTo>
                      <a:pt x="4488" y="1376"/>
                    </a:lnTo>
                    <a:lnTo>
                      <a:pt x="4466" y="1326"/>
                    </a:lnTo>
                    <a:lnTo>
                      <a:pt x="4441" y="1276"/>
                    </a:lnTo>
                    <a:lnTo>
                      <a:pt x="4416" y="1228"/>
                    </a:lnTo>
                    <a:lnTo>
                      <a:pt x="4390" y="1179"/>
                    </a:lnTo>
                    <a:lnTo>
                      <a:pt x="4362" y="1131"/>
                    </a:lnTo>
                    <a:lnTo>
                      <a:pt x="4333" y="1085"/>
                    </a:lnTo>
                    <a:lnTo>
                      <a:pt x="4303" y="1038"/>
                    </a:lnTo>
                    <a:lnTo>
                      <a:pt x="4272" y="994"/>
                    </a:lnTo>
                    <a:lnTo>
                      <a:pt x="4207" y="905"/>
                    </a:lnTo>
                    <a:lnTo>
                      <a:pt x="4138" y="820"/>
                    </a:lnTo>
                    <a:lnTo>
                      <a:pt x="4064" y="738"/>
                    </a:lnTo>
                    <a:lnTo>
                      <a:pt x="3987" y="659"/>
                    </a:lnTo>
                    <a:lnTo>
                      <a:pt x="3907" y="586"/>
                    </a:lnTo>
                    <a:lnTo>
                      <a:pt x="3821" y="515"/>
                    </a:lnTo>
                    <a:lnTo>
                      <a:pt x="3733" y="448"/>
                    </a:lnTo>
                    <a:lnTo>
                      <a:pt x="3641" y="384"/>
                    </a:lnTo>
                    <a:lnTo>
                      <a:pt x="3548" y="327"/>
                    </a:lnTo>
                    <a:lnTo>
                      <a:pt x="3498" y="299"/>
                    </a:lnTo>
                    <a:lnTo>
                      <a:pt x="3449" y="272"/>
                    </a:lnTo>
                    <a:lnTo>
                      <a:pt x="3398" y="246"/>
                    </a:lnTo>
                    <a:lnTo>
                      <a:pt x="3348" y="222"/>
                    </a:lnTo>
                    <a:lnTo>
                      <a:pt x="3297" y="199"/>
                    </a:lnTo>
                    <a:lnTo>
                      <a:pt x="3244" y="177"/>
                    </a:lnTo>
                    <a:lnTo>
                      <a:pt x="3192" y="156"/>
                    </a:lnTo>
                    <a:lnTo>
                      <a:pt x="3139" y="136"/>
                    </a:lnTo>
                    <a:lnTo>
                      <a:pt x="3085" y="118"/>
                    </a:lnTo>
                    <a:lnTo>
                      <a:pt x="3030" y="100"/>
                    </a:lnTo>
                    <a:lnTo>
                      <a:pt x="2975" y="86"/>
                    </a:lnTo>
                    <a:lnTo>
                      <a:pt x="2920" y="71"/>
                    </a:lnTo>
                    <a:lnTo>
                      <a:pt x="2862" y="58"/>
                    </a:lnTo>
                    <a:lnTo>
                      <a:pt x="2807" y="45"/>
                    </a:lnTo>
                    <a:lnTo>
                      <a:pt x="2749" y="35"/>
                    </a:lnTo>
                    <a:lnTo>
                      <a:pt x="2692" y="25"/>
                    </a:lnTo>
                    <a:lnTo>
                      <a:pt x="2633" y="18"/>
                    </a:lnTo>
                    <a:lnTo>
                      <a:pt x="2574" y="12"/>
                    </a:lnTo>
                    <a:lnTo>
                      <a:pt x="2515" y="7"/>
                    </a:lnTo>
                    <a:lnTo>
                      <a:pt x="2456" y="2"/>
                    </a:lnTo>
                    <a:lnTo>
                      <a:pt x="2395" y="0"/>
                    </a:lnTo>
                    <a:lnTo>
                      <a:pt x="2336" y="0"/>
                    </a:lnTo>
                  </a:path>
                </a:pathLst>
              </a:custGeom>
              <a:solidFill>
                <a:schemeClr val="accent5">
                  <a:lumMod val="20000"/>
                  <a:lumOff val="80000"/>
                </a:schemeClr>
              </a:solidFill>
              <a:ln w="7938">
                <a:solidFill>
                  <a:srgbClr val="00B0F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11" name="Rectangle 107"/>
              <p:cNvSpPr>
                <a:spLocks noChangeArrowheads="1"/>
              </p:cNvSpPr>
              <p:nvPr/>
            </p:nvSpPr>
            <p:spPr bwMode="auto">
              <a:xfrm rot="2175868">
                <a:off x="2233959" y="3349569"/>
                <a:ext cx="1319831" cy="37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r>
                  <a:rPr lang="zh-CN" altLang="en-US" sz="1000" spc="100" dirty="0" smtClean="0">
                    <a:solidFill>
                      <a:schemeClr val="tx1"/>
                    </a:solidFill>
                    <a:latin typeface="微软雅黑" panose="020B0503020204020204" pitchFamily="34" charset="-122"/>
                    <a:ea typeface="微软雅黑" panose="020B0503020204020204" pitchFamily="34" charset="-122"/>
                  </a:rPr>
                  <a:t>优化算法</a:t>
                </a:r>
                <a:endParaRPr lang="en-US" altLang="zh-CN" sz="1000" spc="100" dirty="0">
                  <a:solidFill>
                    <a:schemeClr val="tx1"/>
                  </a:solidFill>
                  <a:latin typeface="微软雅黑" panose="020B0503020204020204" pitchFamily="34" charset="-122"/>
                  <a:ea typeface="微软雅黑" panose="020B0503020204020204" pitchFamily="34" charset="-122"/>
                </a:endParaRPr>
              </a:p>
            </p:txBody>
          </p:sp>
          <p:sp>
            <p:nvSpPr>
              <p:cNvPr id="212" name="Line 111"/>
              <p:cNvSpPr>
                <a:spLocks noChangeShapeType="1"/>
              </p:cNvSpPr>
              <p:nvPr/>
            </p:nvSpPr>
            <p:spPr bwMode="auto">
              <a:xfrm>
                <a:off x="1940330" y="2208482"/>
                <a:ext cx="10255" cy="1283520"/>
              </a:xfrm>
              <a:prstGeom prst="line">
                <a:avLst/>
              </a:prstGeom>
              <a:noFill/>
              <a:ln w="127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 name="Line 111"/>
              <p:cNvSpPr>
                <a:spLocks noChangeShapeType="1"/>
              </p:cNvSpPr>
              <p:nvPr/>
            </p:nvSpPr>
            <p:spPr bwMode="auto">
              <a:xfrm flipV="1">
                <a:off x="2895434" y="4456393"/>
                <a:ext cx="1356562" cy="0"/>
              </a:xfrm>
              <a:prstGeom prst="line">
                <a:avLst/>
              </a:prstGeom>
              <a:noFill/>
              <a:ln w="127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14" name="组合 136"/>
              <p:cNvGrpSpPr/>
              <p:nvPr/>
            </p:nvGrpSpPr>
            <p:grpSpPr>
              <a:xfrm>
                <a:off x="1001560" y="3478729"/>
                <a:ext cx="2050451" cy="1826988"/>
                <a:chOff x="1001560" y="3478729"/>
                <a:chExt cx="2050451" cy="1826988"/>
              </a:xfrm>
            </p:grpSpPr>
            <p:sp>
              <p:nvSpPr>
                <p:cNvPr id="220" name="Freeform 49"/>
                <p:cNvSpPr>
                  <a:spLocks/>
                </p:cNvSpPr>
                <p:nvPr/>
              </p:nvSpPr>
              <p:spPr bwMode="auto">
                <a:xfrm>
                  <a:off x="1153961" y="3527169"/>
                  <a:ext cx="1898050" cy="1683297"/>
                </a:xfrm>
                <a:custGeom>
                  <a:avLst/>
                  <a:gdLst>
                    <a:gd name="T0" fmla="*/ 603513230 w 2131"/>
                    <a:gd name="T1" fmla="*/ 4414608 h 2049"/>
                    <a:gd name="T2" fmla="*/ 520900669 w 2131"/>
                    <a:gd name="T3" fmla="*/ 17658433 h 2049"/>
                    <a:gd name="T4" fmla="*/ 441441568 w 2131"/>
                    <a:gd name="T5" fmla="*/ 39100930 h 2049"/>
                    <a:gd name="T6" fmla="*/ 367026733 w 2131"/>
                    <a:gd name="T7" fmla="*/ 71263485 h 2049"/>
                    <a:gd name="T8" fmla="*/ 297027219 w 2131"/>
                    <a:gd name="T9" fmla="*/ 110994960 h 2049"/>
                    <a:gd name="T10" fmla="*/ 232702504 w 2131"/>
                    <a:gd name="T11" fmla="*/ 158293768 h 2049"/>
                    <a:gd name="T12" fmla="*/ 174684710 w 2131"/>
                    <a:gd name="T13" fmla="*/ 211899613 h 2049"/>
                    <a:gd name="T14" fmla="*/ 124234109 w 2131"/>
                    <a:gd name="T15" fmla="*/ 273072791 h 2049"/>
                    <a:gd name="T16" fmla="*/ 81982028 w 2131"/>
                    <a:gd name="T17" fmla="*/ 339291917 h 2049"/>
                    <a:gd name="T18" fmla="*/ 47297141 w 2131"/>
                    <a:gd name="T19" fmla="*/ 409294311 h 2049"/>
                    <a:gd name="T20" fmla="*/ 22071840 w 2131"/>
                    <a:gd name="T21" fmla="*/ 484972404 h 2049"/>
                    <a:gd name="T22" fmla="*/ 6306127 w 2131"/>
                    <a:gd name="T23" fmla="*/ 564435355 h 2049"/>
                    <a:gd name="T24" fmla="*/ 0 w 2131"/>
                    <a:gd name="T25" fmla="*/ 646420485 h 2049"/>
                    <a:gd name="T26" fmla="*/ 6306127 w 2131"/>
                    <a:gd name="T27" fmla="*/ 729036160 h 2049"/>
                    <a:gd name="T28" fmla="*/ 22071840 w 2131"/>
                    <a:gd name="T29" fmla="*/ 808498316 h 2049"/>
                    <a:gd name="T30" fmla="*/ 47297141 w 2131"/>
                    <a:gd name="T31" fmla="*/ 884176409 h 2049"/>
                    <a:gd name="T32" fmla="*/ 81982028 w 2131"/>
                    <a:gd name="T33" fmla="*/ 954178804 h 2049"/>
                    <a:gd name="T34" fmla="*/ 124234109 w 2131"/>
                    <a:gd name="T35" fmla="*/ 1020397929 h 2049"/>
                    <a:gd name="T36" fmla="*/ 174684710 w 2131"/>
                    <a:gd name="T37" fmla="*/ 1081571107 h 2049"/>
                    <a:gd name="T38" fmla="*/ 232702504 w 2131"/>
                    <a:gd name="T39" fmla="*/ 1135176952 h 2049"/>
                    <a:gd name="T40" fmla="*/ 297027219 w 2131"/>
                    <a:gd name="T41" fmla="*/ 1182475761 h 2049"/>
                    <a:gd name="T42" fmla="*/ 367026733 w 2131"/>
                    <a:gd name="T43" fmla="*/ 1222207236 h 2049"/>
                    <a:gd name="T44" fmla="*/ 441441568 w 2131"/>
                    <a:gd name="T45" fmla="*/ 1253740039 h 2049"/>
                    <a:gd name="T46" fmla="*/ 520900669 w 2131"/>
                    <a:gd name="T47" fmla="*/ 1275812287 h 2049"/>
                    <a:gd name="T48" fmla="*/ 603513230 w 2131"/>
                    <a:gd name="T49" fmla="*/ 1289056112 h 2049"/>
                    <a:gd name="T50" fmla="*/ 689279252 w 2131"/>
                    <a:gd name="T51" fmla="*/ 1292209631 h 2049"/>
                    <a:gd name="T52" fmla="*/ 775675807 w 2131"/>
                    <a:gd name="T53" fmla="*/ 1285272048 h 2049"/>
                    <a:gd name="T54" fmla="*/ 857026507 w 2131"/>
                    <a:gd name="T55" fmla="*/ 1268244954 h 2049"/>
                    <a:gd name="T56" fmla="*/ 934594803 w 2131"/>
                    <a:gd name="T57" fmla="*/ 1241757304 h 2049"/>
                    <a:gd name="T58" fmla="*/ 1007117244 w 2131"/>
                    <a:gd name="T59" fmla="*/ 1207702321 h 2049"/>
                    <a:gd name="T60" fmla="*/ 1073964092 w 2131"/>
                    <a:gd name="T61" fmla="*/ 1164186782 h 2049"/>
                    <a:gd name="T62" fmla="*/ 1136396413 w 2131"/>
                    <a:gd name="T63" fmla="*/ 1114365000 h 2049"/>
                    <a:gd name="T64" fmla="*/ 1190630213 w 2131"/>
                    <a:gd name="T65" fmla="*/ 1057606431 h 2049"/>
                    <a:gd name="T66" fmla="*/ 1238558681 w 2131"/>
                    <a:gd name="T67" fmla="*/ 994540824 h 2049"/>
                    <a:gd name="T68" fmla="*/ 1277657301 w 2131"/>
                    <a:gd name="T69" fmla="*/ 927061403 h 2049"/>
                    <a:gd name="T70" fmla="*/ 1308558195 w 2131"/>
                    <a:gd name="T71" fmla="*/ 853905490 h 2049"/>
                    <a:gd name="T72" fmla="*/ 1330630035 w 2131"/>
                    <a:gd name="T73" fmla="*/ 776334968 h 2049"/>
                    <a:gd name="T74" fmla="*/ 1342612549 w 2131"/>
                    <a:gd name="T75" fmla="*/ 696872811 h 2049"/>
                    <a:gd name="T76" fmla="*/ 1343873616 w 2131"/>
                    <a:gd name="T77" fmla="*/ 612995253 h 2049"/>
                    <a:gd name="T78" fmla="*/ 1333783496 w 2131"/>
                    <a:gd name="T79" fmla="*/ 532272006 h 2049"/>
                    <a:gd name="T80" fmla="*/ 1314233789 w 2131"/>
                    <a:gd name="T81" fmla="*/ 454701485 h 2049"/>
                    <a:gd name="T82" fmla="*/ 1285225289 w 2131"/>
                    <a:gd name="T83" fmla="*/ 380284482 h 2049"/>
                    <a:gd name="T84" fmla="*/ 1246756408 w 2131"/>
                    <a:gd name="T85" fmla="*/ 311543177 h 2049"/>
                    <a:gd name="T86" fmla="*/ 1201350867 w 2131"/>
                    <a:gd name="T87" fmla="*/ 248477570 h 2049"/>
                    <a:gd name="T88" fmla="*/ 1147747599 w 2131"/>
                    <a:gd name="T89" fmla="*/ 190457116 h 2049"/>
                    <a:gd name="T90" fmla="*/ 1087837411 w 2131"/>
                    <a:gd name="T91" fmla="*/ 138743700 h 2049"/>
                    <a:gd name="T92" fmla="*/ 1021621097 w 2131"/>
                    <a:gd name="T93" fmla="*/ 93967071 h 2049"/>
                    <a:gd name="T94" fmla="*/ 949098656 w 2131"/>
                    <a:gd name="T95" fmla="*/ 58020454 h 2049"/>
                    <a:gd name="T96" fmla="*/ 872793015 w 2131"/>
                    <a:gd name="T97" fmla="*/ 30271714 h 2049"/>
                    <a:gd name="T98" fmla="*/ 790810987 w 2131"/>
                    <a:gd name="T99" fmla="*/ 10720851 h 2049"/>
                    <a:gd name="T100" fmla="*/ 706936565 w 2131"/>
                    <a:gd name="T101" fmla="*/ 1261090 h 20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31" h="2049">
                      <a:moveTo>
                        <a:pt x="1067" y="2"/>
                      </a:moveTo>
                      <a:lnTo>
                        <a:pt x="1039" y="2"/>
                      </a:lnTo>
                      <a:lnTo>
                        <a:pt x="1011" y="2"/>
                      </a:lnTo>
                      <a:lnTo>
                        <a:pt x="985" y="3"/>
                      </a:lnTo>
                      <a:lnTo>
                        <a:pt x="957" y="7"/>
                      </a:lnTo>
                      <a:lnTo>
                        <a:pt x="931" y="10"/>
                      </a:lnTo>
                      <a:lnTo>
                        <a:pt x="905" y="13"/>
                      </a:lnTo>
                      <a:lnTo>
                        <a:pt x="877" y="17"/>
                      </a:lnTo>
                      <a:lnTo>
                        <a:pt x="852" y="21"/>
                      </a:lnTo>
                      <a:lnTo>
                        <a:pt x="826" y="28"/>
                      </a:lnTo>
                      <a:lnTo>
                        <a:pt x="800" y="33"/>
                      </a:lnTo>
                      <a:lnTo>
                        <a:pt x="775" y="39"/>
                      </a:lnTo>
                      <a:lnTo>
                        <a:pt x="749" y="48"/>
                      </a:lnTo>
                      <a:lnTo>
                        <a:pt x="725" y="54"/>
                      </a:lnTo>
                      <a:lnTo>
                        <a:pt x="700" y="62"/>
                      </a:lnTo>
                      <a:lnTo>
                        <a:pt x="675" y="72"/>
                      </a:lnTo>
                      <a:lnTo>
                        <a:pt x="653" y="82"/>
                      </a:lnTo>
                      <a:lnTo>
                        <a:pt x="628" y="92"/>
                      </a:lnTo>
                      <a:lnTo>
                        <a:pt x="605" y="102"/>
                      </a:lnTo>
                      <a:lnTo>
                        <a:pt x="582" y="113"/>
                      </a:lnTo>
                      <a:lnTo>
                        <a:pt x="559" y="125"/>
                      </a:lnTo>
                      <a:lnTo>
                        <a:pt x="536" y="136"/>
                      </a:lnTo>
                      <a:lnTo>
                        <a:pt x="513" y="149"/>
                      </a:lnTo>
                      <a:lnTo>
                        <a:pt x="492" y="162"/>
                      </a:lnTo>
                      <a:lnTo>
                        <a:pt x="471" y="176"/>
                      </a:lnTo>
                      <a:lnTo>
                        <a:pt x="449" y="190"/>
                      </a:lnTo>
                      <a:lnTo>
                        <a:pt x="430" y="205"/>
                      </a:lnTo>
                      <a:lnTo>
                        <a:pt x="408" y="220"/>
                      </a:lnTo>
                      <a:lnTo>
                        <a:pt x="389" y="235"/>
                      </a:lnTo>
                      <a:lnTo>
                        <a:pt x="369" y="251"/>
                      </a:lnTo>
                      <a:lnTo>
                        <a:pt x="349" y="267"/>
                      </a:lnTo>
                      <a:lnTo>
                        <a:pt x="331" y="284"/>
                      </a:lnTo>
                      <a:lnTo>
                        <a:pt x="313" y="302"/>
                      </a:lnTo>
                      <a:lnTo>
                        <a:pt x="295" y="318"/>
                      </a:lnTo>
                      <a:lnTo>
                        <a:pt x="277" y="336"/>
                      </a:lnTo>
                      <a:lnTo>
                        <a:pt x="261" y="356"/>
                      </a:lnTo>
                      <a:lnTo>
                        <a:pt x="244" y="374"/>
                      </a:lnTo>
                      <a:lnTo>
                        <a:pt x="228" y="394"/>
                      </a:lnTo>
                      <a:lnTo>
                        <a:pt x="213" y="413"/>
                      </a:lnTo>
                      <a:lnTo>
                        <a:pt x="197" y="433"/>
                      </a:lnTo>
                      <a:lnTo>
                        <a:pt x="182" y="453"/>
                      </a:lnTo>
                      <a:lnTo>
                        <a:pt x="169" y="474"/>
                      </a:lnTo>
                      <a:lnTo>
                        <a:pt x="156" y="494"/>
                      </a:lnTo>
                      <a:lnTo>
                        <a:pt x="143" y="515"/>
                      </a:lnTo>
                      <a:lnTo>
                        <a:pt x="130" y="538"/>
                      </a:lnTo>
                      <a:lnTo>
                        <a:pt x="118" y="559"/>
                      </a:lnTo>
                      <a:lnTo>
                        <a:pt x="107" y="582"/>
                      </a:lnTo>
                      <a:lnTo>
                        <a:pt x="95" y="603"/>
                      </a:lnTo>
                      <a:lnTo>
                        <a:pt x="85" y="626"/>
                      </a:lnTo>
                      <a:lnTo>
                        <a:pt x="75" y="649"/>
                      </a:lnTo>
                      <a:lnTo>
                        <a:pt x="66" y="674"/>
                      </a:lnTo>
                      <a:lnTo>
                        <a:pt x="57" y="697"/>
                      </a:lnTo>
                      <a:lnTo>
                        <a:pt x="49" y="721"/>
                      </a:lnTo>
                      <a:lnTo>
                        <a:pt x="41" y="744"/>
                      </a:lnTo>
                      <a:lnTo>
                        <a:pt x="35" y="769"/>
                      </a:lnTo>
                      <a:lnTo>
                        <a:pt x="28" y="793"/>
                      </a:lnTo>
                      <a:lnTo>
                        <a:pt x="23" y="820"/>
                      </a:lnTo>
                      <a:lnTo>
                        <a:pt x="18" y="844"/>
                      </a:lnTo>
                      <a:lnTo>
                        <a:pt x="13" y="869"/>
                      </a:lnTo>
                      <a:lnTo>
                        <a:pt x="10" y="895"/>
                      </a:lnTo>
                      <a:lnTo>
                        <a:pt x="7" y="921"/>
                      </a:lnTo>
                      <a:lnTo>
                        <a:pt x="3" y="946"/>
                      </a:lnTo>
                      <a:lnTo>
                        <a:pt x="2" y="972"/>
                      </a:lnTo>
                      <a:lnTo>
                        <a:pt x="2" y="998"/>
                      </a:lnTo>
                      <a:lnTo>
                        <a:pt x="0" y="1025"/>
                      </a:lnTo>
                      <a:lnTo>
                        <a:pt x="2" y="1052"/>
                      </a:lnTo>
                      <a:lnTo>
                        <a:pt x="2" y="1079"/>
                      </a:lnTo>
                      <a:lnTo>
                        <a:pt x="3" y="1105"/>
                      </a:lnTo>
                      <a:lnTo>
                        <a:pt x="7" y="1130"/>
                      </a:lnTo>
                      <a:lnTo>
                        <a:pt x="10" y="1156"/>
                      </a:lnTo>
                      <a:lnTo>
                        <a:pt x="13" y="1182"/>
                      </a:lnTo>
                      <a:lnTo>
                        <a:pt x="18" y="1207"/>
                      </a:lnTo>
                      <a:lnTo>
                        <a:pt x="23" y="1233"/>
                      </a:lnTo>
                      <a:lnTo>
                        <a:pt x="28" y="1257"/>
                      </a:lnTo>
                      <a:lnTo>
                        <a:pt x="35" y="1282"/>
                      </a:lnTo>
                      <a:lnTo>
                        <a:pt x="41" y="1307"/>
                      </a:lnTo>
                      <a:lnTo>
                        <a:pt x="49" y="1329"/>
                      </a:lnTo>
                      <a:lnTo>
                        <a:pt x="57" y="1354"/>
                      </a:lnTo>
                      <a:lnTo>
                        <a:pt x="66" y="1377"/>
                      </a:lnTo>
                      <a:lnTo>
                        <a:pt x="75" y="1402"/>
                      </a:lnTo>
                      <a:lnTo>
                        <a:pt x="85" y="1425"/>
                      </a:lnTo>
                      <a:lnTo>
                        <a:pt x="95" y="1448"/>
                      </a:lnTo>
                      <a:lnTo>
                        <a:pt x="107" y="1470"/>
                      </a:lnTo>
                      <a:lnTo>
                        <a:pt x="118" y="1492"/>
                      </a:lnTo>
                      <a:lnTo>
                        <a:pt x="130" y="1513"/>
                      </a:lnTo>
                      <a:lnTo>
                        <a:pt x="143" y="1536"/>
                      </a:lnTo>
                      <a:lnTo>
                        <a:pt x="156" y="1557"/>
                      </a:lnTo>
                      <a:lnTo>
                        <a:pt x="169" y="1577"/>
                      </a:lnTo>
                      <a:lnTo>
                        <a:pt x="184" y="1598"/>
                      </a:lnTo>
                      <a:lnTo>
                        <a:pt x="197" y="1618"/>
                      </a:lnTo>
                      <a:lnTo>
                        <a:pt x="213" y="1638"/>
                      </a:lnTo>
                      <a:lnTo>
                        <a:pt x="228" y="1657"/>
                      </a:lnTo>
                      <a:lnTo>
                        <a:pt x="244" y="1677"/>
                      </a:lnTo>
                      <a:lnTo>
                        <a:pt x="261" y="1697"/>
                      </a:lnTo>
                      <a:lnTo>
                        <a:pt x="277" y="1715"/>
                      </a:lnTo>
                      <a:lnTo>
                        <a:pt x="295" y="1733"/>
                      </a:lnTo>
                      <a:lnTo>
                        <a:pt x="313" y="1749"/>
                      </a:lnTo>
                      <a:lnTo>
                        <a:pt x="331" y="1767"/>
                      </a:lnTo>
                      <a:lnTo>
                        <a:pt x="349" y="1784"/>
                      </a:lnTo>
                      <a:lnTo>
                        <a:pt x="369" y="1800"/>
                      </a:lnTo>
                      <a:lnTo>
                        <a:pt x="389" y="1816"/>
                      </a:lnTo>
                      <a:lnTo>
                        <a:pt x="408" y="1831"/>
                      </a:lnTo>
                      <a:lnTo>
                        <a:pt x="430" y="1846"/>
                      </a:lnTo>
                      <a:lnTo>
                        <a:pt x="449" y="1861"/>
                      </a:lnTo>
                      <a:lnTo>
                        <a:pt x="471" y="1875"/>
                      </a:lnTo>
                      <a:lnTo>
                        <a:pt x="492" y="1888"/>
                      </a:lnTo>
                      <a:lnTo>
                        <a:pt x="513" y="1902"/>
                      </a:lnTo>
                      <a:lnTo>
                        <a:pt x="536" y="1915"/>
                      </a:lnTo>
                      <a:lnTo>
                        <a:pt x="559" y="1926"/>
                      </a:lnTo>
                      <a:lnTo>
                        <a:pt x="582" y="1938"/>
                      </a:lnTo>
                      <a:lnTo>
                        <a:pt x="605" y="1949"/>
                      </a:lnTo>
                      <a:lnTo>
                        <a:pt x="628" y="1959"/>
                      </a:lnTo>
                      <a:lnTo>
                        <a:pt x="651" y="1969"/>
                      </a:lnTo>
                      <a:lnTo>
                        <a:pt x="675" y="1979"/>
                      </a:lnTo>
                      <a:lnTo>
                        <a:pt x="700" y="1988"/>
                      </a:lnTo>
                      <a:lnTo>
                        <a:pt x="725" y="1997"/>
                      </a:lnTo>
                      <a:lnTo>
                        <a:pt x="749" y="2003"/>
                      </a:lnTo>
                      <a:lnTo>
                        <a:pt x="775" y="2011"/>
                      </a:lnTo>
                      <a:lnTo>
                        <a:pt x="800" y="2018"/>
                      </a:lnTo>
                      <a:lnTo>
                        <a:pt x="826" y="2023"/>
                      </a:lnTo>
                      <a:lnTo>
                        <a:pt x="851" y="2029"/>
                      </a:lnTo>
                      <a:lnTo>
                        <a:pt x="877" y="2034"/>
                      </a:lnTo>
                      <a:lnTo>
                        <a:pt x="903" y="2038"/>
                      </a:lnTo>
                      <a:lnTo>
                        <a:pt x="931" y="2041"/>
                      </a:lnTo>
                      <a:lnTo>
                        <a:pt x="957" y="2044"/>
                      </a:lnTo>
                      <a:lnTo>
                        <a:pt x="984" y="2047"/>
                      </a:lnTo>
                      <a:lnTo>
                        <a:pt x="1011" y="2049"/>
                      </a:lnTo>
                      <a:lnTo>
                        <a:pt x="1039" y="2049"/>
                      </a:lnTo>
                      <a:lnTo>
                        <a:pt x="1066" y="2049"/>
                      </a:lnTo>
                      <a:lnTo>
                        <a:pt x="1093" y="2049"/>
                      </a:lnTo>
                      <a:lnTo>
                        <a:pt x="1121" y="2049"/>
                      </a:lnTo>
                      <a:lnTo>
                        <a:pt x="1149" y="2047"/>
                      </a:lnTo>
                      <a:lnTo>
                        <a:pt x="1175" y="2044"/>
                      </a:lnTo>
                      <a:lnTo>
                        <a:pt x="1202" y="2043"/>
                      </a:lnTo>
                      <a:lnTo>
                        <a:pt x="1230" y="2038"/>
                      </a:lnTo>
                      <a:lnTo>
                        <a:pt x="1256" y="2034"/>
                      </a:lnTo>
                      <a:lnTo>
                        <a:pt x="1282" y="2029"/>
                      </a:lnTo>
                      <a:lnTo>
                        <a:pt x="1307" y="2024"/>
                      </a:lnTo>
                      <a:lnTo>
                        <a:pt x="1333" y="2018"/>
                      </a:lnTo>
                      <a:lnTo>
                        <a:pt x="1359" y="2011"/>
                      </a:lnTo>
                      <a:lnTo>
                        <a:pt x="1384" y="2003"/>
                      </a:lnTo>
                      <a:lnTo>
                        <a:pt x="1408" y="1997"/>
                      </a:lnTo>
                      <a:lnTo>
                        <a:pt x="1433" y="1988"/>
                      </a:lnTo>
                      <a:lnTo>
                        <a:pt x="1457" y="1979"/>
                      </a:lnTo>
                      <a:lnTo>
                        <a:pt x="1482" y="1969"/>
                      </a:lnTo>
                      <a:lnTo>
                        <a:pt x="1505" y="1959"/>
                      </a:lnTo>
                      <a:lnTo>
                        <a:pt x="1528" y="1949"/>
                      </a:lnTo>
                      <a:lnTo>
                        <a:pt x="1551" y="1938"/>
                      </a:lnTo>
                      <a:lnTo>
                        <a:pt x="1574" y="1926"/>
                      </a:lnTo>
                      <a:lnTo>
                        <a:pt x="1597" y="1915"/>
                      </a:lnTo>
                      <a:lnTo>
                        <a:pt x="1620" y="1902"/>
                      </a:lnTo>
                      <a:lnTo>
                        <a:pt x="1641" y="1888"/>
                      </a:lnTo>
                      <a:lnTo>
                        <a:pt x="1662" y="1875"/>
                      </a:lnTo>
                      <a:lnTo>
                        <a:pt x="1684" y="1861"/>
                      </a:lnTo>
                      <a:lnTo>
                        <a:pt x="1703" y="1846"/>
                      </a:lnTo>
                      <a:lnTo>
                        <a:pt x="1725" y="1831"/>
                      </a:lnTo>
                      <a:lnTo>
                        <a:pt x="1744" y="1816"/>
                      </a:lnTo>
                      <a:lnTo>
                        <a:pt x="1764" y="1800"/>
                      </a:lnTo>
                      <a:lnTo>
                        <a:pt x="1784" y="1784"/>
                      </a:lnTo>
                      <a:lnTo>
                        <a:pt x="1802" y="1767"/>
                      </a:lnTo>
                      <a:lnTo>
                        <a:pt x="1820" y="1749"/>
                      </a:lnTo>
                      <a:lnTo>
                        <a:pt x="1838" y="1733"/>
                      </a:lnTo>
                      <a:lnTo>
                        <a:pt x="1856" y="1715"/>
                      </a:lnTo>
                      <a:lnTo>
                        <a:pt x="1872" y="1697"/>
                      </a:lnTo>
                      <a:lnTo>
                        <a:pt x="1888" y="1677"/>
                      </a:lnTo>
                      <a:lnTo>
                        <a:pt x="1905" y="1657"/>
                      </a:lnTo>
                      <a:lnTo>
                        <a:pt x="1920" y="1638"/>
                      </a:lnTo>
                      <a:lnTo>
                        <a:pt x="1936" y="1618"/>
                      </a:lnTo>
                      <a:lnTo>
                        <a:pt x="1951" y="1598"/>
                      </a:lnTo>
                      <a:lnTo>
                        <a:pt x="1964" y="1577"/>
                      </a:lnTo>
                      <a:lnTo>
                        <a:pt x="1977" y="1557"/>
                      </a:lnTo>
                      <a:lnTo>
                        <a:pt x="1990" y="1536"/>
                      </a:lnTo>
                      <a:lnTo>
                        <a:pt x="2003" y="1513"/>
                      </a:lnTo>
                      <a:lnTo>
                        <a:pt x="2015" y="1492"/>
                      </a:lnTo>
                      <a:lnTo>
                        <a:pt x="2026" y="1470"/>
                      </a:lnTo>
                      <a:lnTo>
                        <a:pt x="2038" y="1448"/>
                      </a:lnTo>
                      <a:lnTo>
                        <a:pt x="2047" y="1425"/>
                      </a:lnTo>
                      <a:lnTo>
                        <a:pt x="2057" y="1402"/>
                      </a:lnTo>
                      <a:lnTo>
                        <a:pt x="2067" y="1377"/>
                      </a:lnTo>
                      <a:lnTo>
                        <a:pt x="2075" y="1354"/>
                      </a:lnTo>
                      <a:lnTo>
                        <a:pt x="2084" y="1329"/>
                      </a:lnTo>
                      <a:lnTo>
                        <a:pt x="2092" y="1307"/>
                      </a:lnTo>
                      <a:lnTo>
                        <a:pt x="2098" y="1282"/>
                      </a:lnTo>
                      <a:lnTo>
                        <a:pt x="2105" y="1257"/>
                      </a:lnTo>
                      <a:lnTo>
                        <a:pt x="2110" y="1231"/>
                      </a:lnTo>
                      <a:lnTo>
                        <a:pt x="2115" y="1207"/>
                      </a:lnTo>
                      <a:lnTo>
                        <a:pt x="2120" y="1182"/>
                      </a:lnTo>
                      <a:lnTo>
                        <a:pt x="2123" y="1156"/>
                      </a:lnTo>
                      <a:lnTo>
                        <a:pt x="2126" y="1130"/>
                      </a:lnTo>
                      <a:lnTo>
                        <a:pt x="2129" y="1105"/>
                      </a:lnTo>
                      <a:lnTo>
                        <a:pt x="2131" y="1079"/>
                      </a:lnTo>
                      <a:lnTo>
                        <a:pt x="2131" y="1052"/>
                      </a:lnTo>
                      <a:lnTo>
                        <a:pt x="2131" y="1025"/>
                      </a:lnTo>
                      <a:lnTo>
                        <a:pt x="2131" y="998"/>
                      </a:lnTo>
                      <a:lnTo>
                        <a:pt x="2131" y="972"/>
                      </a:lnTo>
                      <a:lnTo>
                        <a:pt x="2129" y="946"/>
                      </a:lnTo>
                      <a:lnTo>
                        <a:pt x="2126" y="921"/>
                      </a:lnTo>
                      <a:lnTo>
                        <a:pt x="2123" y="895"/>
                      </a:lnTo>
                      <a:lnTo>
                        <a:pt x="2120" y="869"/>
                      </a:lnTo>
                      <a:lnTo>
                        <a:pt x="2115" y="844"/>
                      </a:lnTo>
                      <a:lnTo>
                        <a:pt x="2110" y="820"/>
                      </a:lnTo>
                      <a:lnTo>
                        <a:pt x="2105" y="793"/>
                      </a:lnTo>
                      <a:lnTo>
                        <a:pt x="2098" y="769"/>
                      </a:lnTo>
                      <a:lnTo>
                        <a:pt x="2092" y="744"/>
                      </a:lnTo>
                      <a:lnTo>
                        <a:pt x="2084" y="721"/>
                      </a:lnTo>
                      <a:lnTo>
                        <a:pt x="2075" y="697"/>
                      </a:lnTo>
                      <a:lnTo>
                        <a:pt x="2067" y="674"/>
                      </a:lnTo>
                      <a:lnTo>
                        <a:pt x="2057" y="649"/>
                      </a:lnTo>
                      <a:lnTo>
                        <a:pt x="2047" y="626"/>
                      </a:lnTo>
                      <a:lnTo>
                        <a:pt x="2038" y="603"/>
                      </a:lnTo>
                      <a:lnTo>
                        <a:pt x="2026" y="582"/>
                      </a:lnTo>
                      <a:lnTo>
                        <a:pt x="2015" y="559"/>
                      </a:lnTo>
                      <a:lnTo>
                        <a:pt x="2003" y="538"/>
                      </a:lnTo>
                      <a:lnTo>
                        <a:pt x="1990" y="515"/>
                      </a:lnTo>
                      <a:lnTo>
                        <a:pt x="1977" y="494"/>
                      </a:lnTo>
                      <a:lnTo>
                        <a:pt x="1964" y="474"/>
                      </a:lnTo>
                      <a:lnTo>
                        <a:pt x="1951" y="453"/>
                      </a:lnTo>
                      <a:lnTo>
                        <a:pt x="1936" y="433"/>
                      </a:lnTo>
                      <a:lnTo>
                        <a:pt x="1920" y="413"/>
                      </a:lnTo>
                      <a:lnTo>
                        <a:pt x="1905" y="394"/>
                      </a:lnTo>
                      <a:lnTo>
                        <a:pt x="1888" y="374"/>
                      </a:lnTo>
                      <a:lnTo>
                        <a:pt x="1872" y="356"/>
                      </a:lnTo>
                      <a:lnTo>
                        <a:pt x="1856" y="336"/>
                      </a:lnTo>
                      <a:lnTo>
                        <a:pt x="1838" y="318"/>
                      </a:lnTo>
                      <a:lnTo>
                        <a:pt x="1820" y="302"/>
                      </a:lnTo>
                      <a:lnTo>
                        <a:pt x="1802" y="284"/>
                      </a:lnTo>
                      <a:lnTo>
                        <a:pt x="1784" y="267"/>
                      </a:lnTo>
                      <a:lnTo>
                        <a:pt x="1764" y="251"/>
                      </a:lnTo>
                      <a:lnTo>
                        <a:pt x="1744" y="235"/>
                      </a:lnTo>
                      <a:lnTo>
                        <a:pt x="1725" y="220"/>
                      </a:lnTo>
                      <a:lnTo>
                        <a:pt x="1703" y="205"/>
                      </a:lnTo>
                      <a:lnTo>
                        <a:pt x="1684" y="190"/>
                      </a:lnTo>
                      <a:lnTo>
                        <a:pt x="1662" y="176"/>
                      </a:lnTo>
                      <a:lnTo>
                        <a:pt x="1641" y="162"/>
                      </a:lnTo>
                      <a:lnTo>
                        <a:pt x="1620" y="149"/>
                      </a:lnTo>
                      <a:lnTo>
                        <a:pt x="1597" y="136"/>
                      </a:lnTo>
                      <a:lnTo>
                        <a:pt x="1574" y="125"/>
                      </a:lnTo>
                      <a:lnTo>
                        <a:pt x="1551" y="113"/>
                      </a:lnTo>
                      <a:lnTo>
                        <a:pt x="1528" y="102"/>
                      </a:lnTo>
                      <a:lnTo>
                        <a:pt x="1505" y="92"/>
                      </a:lnTo>
                      <a:lnTo>
                        <a:pt x="1482" y="82"/>
                      </a:lnTo>
                      <a:lnTo>
                        <a:pt x="1457" y="72"/>
                      </a:lnTo>
                      <a:lnTo>
                        <a:pt x="1433" y="62"/>
                      </a:lnTo>
                      <a:lnTo>
                        <a:pt x="1408" y="54"/>
                      </a:lnTo>
                      <a:lnTo>
                        <a:pt x="1384" y="48"/>
                      </a:lnTo>
                      <a:lnTo>
                        <a:pt x="1357" y="39"/>
                      </a:lnTo>
                      <a:lnTo>
                        <a:pt x="1333" y="33"/>
                      </a:lnTo>
                      <a:lnTo>
                        <a:pt x="1307" y="26"/>
                      </a:lnTo>
                      <a:lnTo>
                        <a:pt x="1280" y="21"/>
                      </a:lnTo>
                      <a:lnTo>
                        <a:pt x="1254" y="17"/>
                      </a:lnTo>
                      <a:lnTo>
                        <a:pt x="1228" y="13"/>
                      </a:lnTo>
                      <a:lnTo>
                        <a:pt x="1202" y="8"/>
                      </a:lnTo>
                      <a:lnTo>
                        <a:pt x="1175" y="7"/>
                      </a:lnTo>
                      <a:lnTo>
                        <a:pt x="1148" y="3"/>
                      </a:lnTo>
                      <a:lnTo>
                        <a:pt x="1121" y="2"/>
                      </a:lnTo>
                      <a:lnTo>
                        <a:pt x="1093" y="2"/>
                      </a:lnTo>
                      <a:lnTo>
                        <a:pt x="1066" y="0"/>
                      </a:lnTo>
                      <a:lnTo>
                        <a:pt x="1067" y="2"/>
                      </a:lnTo>
                      <a:close/>
                    </a:path>
                  </a:pathLst>
                </a:custGeom>
                <a:noFill/>
                <a:ln>
                  <a:noFill/>
                </a:ln>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 name="Freeform 50"/>
                <p:cNvSpPr>
                  <a:spLocks/>
                </p:cNvSpPr>
                <p:nvPr/>
              </p:nvSpPr>
              <p:spPr bwMode="auto">
                <a:xfrm>
                  <a:off x="1001560" y="3478729"/>
                  <a:ext cx="1898050" cy="1826988"/>
                </a:xfrm>
                <a:custGeom>
                  <a:avLst/>
                  <a:gdLst>
                    <a:gd name="T0" fmla="*/ 603513230 w 2131"/>
                    <a:gd name="T1" fmla="*/ 4414608 h 2049"/>
                    <a:gd name="T2" fmla="*/ 520900669 w 2131"/>
                    <a:gd name="T3" fmla="*/ 17658433 h 2049"/>
                    <a:gd name="T4" fmla="*/ 441441568 w 2131"/>
                    <a:gd name="T5" fmla="*/ 39100930 h 2049"/>
                    <a:gd name="T6" fmla="*/ 367026733 w 2131"/>
                    <a:gd name="T7" fmla="*/ 71263485 h 2049"/>
                    <a:gd name="T8" fmla="*/ 297027219 w 2131"/>
                    <a:gd name="T9" fmla="*/ 110994960 h 2049"/>
                    <a:gd name="T10" fmla="*/ 232702504 w 2131"/>
                    <a:gd name="T11" fmla="*/ 158293768 h 2049"/>
                    <a:gd name="T12" fmla="*/ 174684710 w 2131"/>
                    <a:gd name="T13" fmla="*/ 211899613 h 2049"/>
                    <a:gd name="T14" fmla="*/ 124234109 w 2131"/>
                    <a:gd name="T15" fmla="*/ 273072791 h 2049"/>
                    <a:gd name="T16" fmla="*/ 81982028 w 2131"/>
                    <a:gd name="T17" fmla="*/ 339291917 h 2049"/>
                    <a:gd name="T18" fmla="*/ 47297141 w 2131"/>
                    <a:gd name="T19" fmla="*/ 409294311 h 2049"/>
                    <a:gd name="T20" fmla="*/ 22071840 w 2131"/>
                    <a:gd name="T21" fmla="*/ 484972404 h 2049"/>
                    <a:gd name="T22" fmla="*/ 6306127 w 2131"/>
                    <a:gd name="T23" fmla="*/ 564435355 h 2049"/>
                    <a:gd name="T24" fmla="*/ 0 w 2131"/>
                    <a:gd name="T25" fmla="*/ 646420485 h 2049"/>
                    <a:gd name="T26" fmla="*/ 6306127 w 2131"/>
                    <a:gd name="T27" fmla="*/ 729036160 h 2049"/>
                    <a:gd name="T28" fmla="*/ 22071840 w 2131"/>
                    <a:gd name="T29" fmla="*/ 808498316 h 2049"/>
                    <a:gd name="T30" fmla="*/ 47297141 w 2131"/>
                    <a:gd name="T31" fmla="*/ 884176409 h 2049"/>
                    <a:gd name="T32" fmla="*/ 81982028 w 2131"/>
                    <a:gd name="T33" fmla="*/ 954178804 h 2049"/>
                    <a:gd name="T34" fmla="*/ 124234109 w 2131"/>
                    <a:gd name="T35" fmla="*/ 1020397929 h 2049"/>
                    <a:gd name="T36" fmla="*/ 174684710 w 2131"/>
                    <a:gd name="T37" fmla="*/ 1081571107 h 2049"/>
                    <a:gd name="T38" fmla="*/ 232702504 w 2131"/>
                    <a:gd name="T39" fmla="*/ 1135176952 h 2049"/>
                    <a:gd name="T40" fmla="*/ 297027219 w 2131"/>
                    <a:gd name="T41" fmla="*/ 1182475761 h 2049"/>
                    <a:gd name="T42" fmla="*/ 367026733 w 2131"/>
                    <a:gd name="T43" fmla="*/ 1222207236 h 2049"/>
                    <a:gd name="T44" fmla="*/ 441441568 w 2131"/>
                    <a:gd name="T45" fmla="*/ 1253740039 h 2049"/>
                    <a:gd name="T46" fmla="*/ 520900669 w 2131"/>
                    <a:gd name="T47" fmla="*/ 1275812287 h 2049"/>
                    <a:gd name="T48" fmla="*/ 603513230 w 2131"/>
                    <a:gd name="T49" fmla="*/ 1289056112 h 2049"/>
                    <a:gd name="T50" fmla="*/ 689279252 w 2131"/>
                    <a:gd name="T51" fmla="*/ 1292209631 h 2049"/>
                    <a:gd name="T52" fmla="*/ 775675807 w 2131"/>
                    <a:gd name="T53" fmla="*/ 1285272048 h 2049"/>
                    <a:gd name="T54" fmla="*/ 857026507 w 2131"/>
                    <a:gd name="T55" fmla="*/ 1268244954 h 2049"/>
                    <a:gd name="T56" fmla="*/ 934594803 w 2131"/>
                    <a:gd name="T57" fmla="*/ 1241757304 h 2049"/>
                    <a:gd name="T58" fmla="*/ 1007117244 w 2131"/>
                    <a:gd name="T59" fmla="*/ 1207702321 h 2049"/>
                    <a:gd name="T60" fmla="*/ 1073964092 w 2131"/>
                    <a:gd name="T61" fmla="*/ 1164186782 h 2049"/>
                    <a:gd name="T62" fmla="*/ 1136396413 w 2131"/>
                    <a:gd name="T63" fmla="*/ 1114365000 h 2049"/>
                    <a:gd name="T64" fmla="*/ 1190630213 w 2131"/>
                    <a:gd name="T65" fmla="*/ 1057606431 h 2049"/>
                    <a:gd name="T66" fmla="*/ 1238558681 w 2131"/>
                    <a:gd name="T67" fmla="*/ 994540824 h 2049"/>
                    <a:gd name="T68" fmla="*/ 1277657301 w 2131"/>
                    <a:gd name="T69" fmla="*/ 927061403 h 2049"/>
                    <a:gd name="T70" fmla="*/ 1308558195 w 2131"/>
                    <a:gd name="T71" fmla="*/ 853905490 h 2049"/>
                    <a:gd name="T72" fmla="*/ 1330630035 w 2131"/>
                    <a:gd name="T73" fmla="*/ 776334968 h 2049"/>
                    <a:gd name="T74" fmla="*/ 1342612549 w 2131"/>
                    <a:gd name="T75" fmla="*/ 696872811 h 2049"/>
                    <a:gd name="T76" fmla="*/ 1343873616 w 2131"/>
                    <a:gd name="T77" fmla="*/ 612995253 h 2049"/>
                    <a:gd name="T78" fmla="*/ 1333783496 w 2131"/>
                    <a:gd name="T79" fmla="*/ 532272006 h 2049"/>
                    <a:gd name="T80" fmla="*/ 1314233789 w 2131"/>
                    <a:gd name="T81" fmla="*/ 454701485 h 2049"/>
                    <a:gd name="T82" fmla="*/ 1285225289 w 2131"/>
                    <a:gd name="T83" fmla="*/ 380284482 h 2049"/>
                    <a:gd name="T84" fmla="*/ 1246756408 w 2131"/>
                    <a:gd name="T85" fmla="*/ 311543177 h 2049"/>
                    <a:gd name="T86" fmla="*/ 1201350867 w 2131"/>
                    <a:gd name="T87" fmla="*/ 248477570 h 2049"/>
                    <a:gd name="T88" fmla="*/ 1147747599 w 2131"/>
                    <a:gd name="T89" fmla="*/ 190457116 h 2049"/>
                    <a:gd name="T90" fmla="*/ 1087837411 w 2131"/>
                    <a:gd name="T91" fmla="*/ 138743700 h 2049"/>
                    <a:gd name="T92" fmla="*/ 1021621097 w 2131"/>
                    <a:gd name="T93" fmla="*/ 93967071 h 2049"/>
                    <a:gd name="T94" fmla="*/ 949098656 w 2131"/>
                    <a:gd name="T95" fmla="*/ 58020454 h 2049"/>
                    <a:gd name="T96" fmla="*/ 872793015 w 2131"/>
                    <a:gd name="T97" fmla="*/ 30271714 h 2049"/>
                    <a:gd name="T98" fmla="*/ 790810987 w 2131"/>
                    <a:gd name="T99" fmla="*/ 10720851 h 2049"/>
                    <a:gd name="T100" fmla="*/ 706936565 w 2131"/>
                    <a:gd name="T101" fmla="*/ 1261090 h 20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31" h="2049">
                      <a:moveTo>
                        <a:pt x="1067" y="2"/>
                      </a:moveTo>
                      <a:lnTo>
                        <a:pt x="1039" y="2"/>
                      </a:lnTo>
                      <a:lnTo>
                        <a:pt x="1011" y="2"/>
                      </a:lnTo>
                      <a:lnTo>
                        <a:pt x="985" y="3"/>
                      </a:lnTo>
                      <a:lnTo>
                        <a:pt x="957" y="7"/>
                      </a:lnTo>
                      <a:lnTo>
                        <a:pt x="931" y="10"/>
                      </a:lnTo>
                      <a:lnTo>
                        <a:pt x="905" y="13"/>
                      </a:lnTo>
                      <a:lnTo>
                        <a:pt x="877" y="17"/>
                      </a:lnTo>
                      <a:lnTo>
                        <a:pt x="852" y="21"/>
                      </a:lnTo>
                      <a:lnTo>
                        <a:pt x="826" y="28"/>
                      </a:lnTo>
                      <a:lnTo>
                        <a:pt x="800" y="33"/>
                      </a:lnTo>
                      <a:lnTo>
                        <a:pt x="775" y="39"/>
                      </a:lnTo>
                      <a:lnTo>
                        <a:pt x="749" y="48"/>
                      </a:lnTo>
                      <a:lnTo>
                        <a:pt x="725" y="54"/>
                      </a:lnTo>
                      <a:lnTo>
                        <a:pt x="700" y="62"/>
                      </a:lnTo>
                      <a:lnTo>
                        <a:pt x="675" y="72"/>
                      </a:lnTo>
                      <a:lnTo>
                        <a:pt x="653" y="82"/>
                      </a:lnTo>
                      <a:lnTo>
                        <a:pt x="628" y="92"/>
                      </a:lnTo>
                      <a:lnTo>
                        <a:pt x="605" y="102"/>
                      </a:lnTo>
                      <a:lnTo>
                        <a:pt x="582" y="113"/>
                      </a:lnTo>
                      <a:lnTo>
                        <a:pt x="559" y="125"/>
                      </a:lnTo>
                      <a:lnTo>
                        <a:pt x="536" y="136"/>
                      </a:lnTo>
                      <a:lnTo>
                        <a:pt x="513" y="149"/>
                      </a:lnTo>
                      <a:lnTo>
                        <a:pt x="492" y="162"/>
                      </a:lnTo>
                      <a:lnTo>
                        <a:pt x="471" y="176"/>
                      </a:lnTo>
                      <a:lnTo>
                        <a:pt x="449" y="190"/>
                      </a:lnTo>
                      <a:lnTo>
                        <a:pt x="430" y="205"/>
                      </a:lnTo>
                      <a:lnTo>
                        <a:pt x="408" y="220"/>
                      </a:lnTo>
                      <a:lnTo>
                        <a:pt x="389" y="235"/>
                      </a:lnTo>
                      <a:lnTo>
                        <a:pt x="369" y="251"/>
                      </a:lnTo>
                      <a:lnTo>
                        <a:pt x="349" y="267"/>
                      </a:lnTo>
                      <a:lnTo>
                        <a:pt x="331" y="284"/>
                      </a:lnTo>
                      <a:lnTo>
                        <a:pt x="313" y="302"/>
                      </a:lnTo>
                      <a:lnTo>
                        <a:pt x="295" y="318"/>
                      </a:lnTo>
                      <a:lnTo>
                        <a:pt x="277" y="336"/>
                      </a:lnTo>
                      <a:lnTo>
                        <a:pt x="261" y="356"/>
                      </a:lnTo>
                      <a:lnTo>
                        <a:pt x="244" y="374"/>
                      </a:lnTo>
                      <a:lnTo>
                        <a:pt x="228" y="394"/>
                      </a:lnTo>
                      <a:lnTo>
                        <a:pt x="213" y="413"/>
                      </a:lnTo>
                      <a:lnTo>
                        <a:pt x="197" y="433"/>
                      </a:lnTo>
                      <a:lnTo>
                        <a:pt x="182" y="453"/>
                      </a:lnTo>
                      <a:lnTo>
                        <a:pt x="169" y="474"/>
                      </a:lnTo>
                      <a:lnTo>
                        <a:pt x="156" y="494"/>
                      </a:lnTo>
                      <a:lnTo>
                        <a:pt x="143" y="515"/>
                      </a:lnTo>
                      <a:lnTo>
                        <a:pt x="130" y="538"/>
                      </a:lnTo>
                      <a:lnTo>
                        <a:pt x="118" y="559"/>
                      </a:lnTo>
                      <a:lnTo>
                        <a:pt x="107" y="582"/>
                      </a:lnTo>
                      <a:lnTo>
                        <a:pt x="95" y="603"/>
                      </a:lnTo>
                      <a:lnTo>
                        <a:pt x="85" y="626"/>
                      </a:lnTo>
                      <a:lnTo>
                        <a:pt x="75" y="649"/>
                      </a:lnTo>
                      <a:lnTo>
                        <a:pt x="66" y="674"/>
                      </a:lnTo>
                      <a:lnTo>
                        <a:pt x="57" y="697"/>
                      </a:lnTo>
                      <a:lnTo>
                        <a:pt x="49" y="721"/>
                      </a:lnTo>
                      <a:lnTo>
                        <a:pt x="41" y="744"/>
                      </a:lnTo>
                      <a:lnTo>
                        <a:pt x="35" y="769"/>
                      </a:lnTo>
                      <a:lnTo>
                        <a:pt x="28" y="793"/>
                      </a:lnTo>
                      <a:lnTo>
                        <a:pt x="23" y="820"/>
                      </a:lnTo>
                      <a:lnTo>
                        <a:pt x="18" y="844"/>
                      </a:lnTo>
                      <a:lnTo>
                        <a:pt x="13" y="869"/>
                      </a:lnTo>
                      <a:lnTo>
                        <a:pt x="10" y="895"/>
                      </a:lnTo>
                      <a:lnTo>
                        <a:pt x="7" y="921"/>
                      </a:lnTo>
                      <a:lnTo>
                        <a:pt x="3" y="946"/>
                      </a:lnTo>
                      <a:lnTo>
                        <a:pt x="2" y="972"/>
                      </a:lnTo>
                      <a:lnTo>
                        <a:pt x="2" y="998"/>
                      </a:lnTo>
                      <a:lnTo>
                        <a:pt x="0" y="1025"/>
                      </a:lnTo>
                      <a:lnTo>
                        <a:pt x="2" y="1052"/>
                      </a:lnTo>
                      <a:lnTo>
                        <a:pt x="2" y="1079"/>
                      </a:lnTo>
                      <a:lnTo>
                        <a:pt x="3" y="1105"/>
                      </a:lnTo>
                      <a:lnTo>
                        <a:pt x="7" y="1130"/>
                      </a:lnTo>
                      <a:lnTo>
                        <a:pt x="10" y="1156"/>
                      </a:lnTo>
                      <a:lnTo>
                        <a:pt x="13" y="1182"/>
                      </a:lnTo>
                      <a:lnTo>
                        <a:pt x="18" y="1207"/>
                      </a:lnTo>
                      <a:lnTo>
                        <a:pt x="23" y="1233"/>
                      </a:lnTo>
                      <a:lnTo>
                        <a:pt x="28" y="1257"/>
                      </a:lnTo>
                      <a:lnTo>
                        <a:pt x="35" y="1282"/>
                      </a:lnTo>
                      <a:lnTo>
                        <a:pt x="41" y="1307"/>
                      </a:lnTo>
                      <a:lnTo>
                        <a:pt x="49" y="1329"/>
                      </a:lnTo>
                      <a:lnTo>
                        <a:pt x="57" y="1354"/>
                      </a:lnTo>
                      <a:lnTo>
                        <a:pt x="66" y="1377"/>
                      </a:lnTo>
                      <a:lnTo>
                        <a:pt x="75" y="1402"/>
                      </a:lnTo>
                      <a:lnTo>
                        <a:pt x="85" y="1425"/>
                      </a:lnTo>
                      <a:lnTo>
                        <a:pt x="95" y="1448"/>
                      </a:lnTo>
                      <a:lnTo>
                        <a:pt x="107" y="1470"/>
                      </a:lnTo>
                      <a:lnTo>
                        <a:pt x="118" y="1492"/>
                      </a:lnTo>
                      <a:lnTo>
                        <a:pt x="130" y="1513"/>
                      </a:lnTo>
                      <a:lnTo>
                        <a:pt x="143" y="1536"/>
                      </a:lnTo>
                      <a:lnTo>
                        <a:pt x="156" y="1557"/>
                      </a:lnTo>
                      <a:lnTo>
                        <a:pt x="169" y="1577"/>
                      </a:lnTo>
                      <a:lnTo>
                        <a:pt x="184" y="1598"/>
                      </a:lnTo>
                      <a:lnTo>
                        <a:pt x="197" y="1618"/>
                      </a:lnTo>
                      <a:lnTo>
                        <a:pt x="213" y="1638"/>
                      </a:lnTo>
                      <a:lnTo>
                        <a:pt x="228" y="1657"/>
                      </a:lnTo>
                      <a:lnTo>
                        <a:pt x="244" y="1677"/>
                      </a:lnTo>
                      <a:lnTo>
                        <a:pt x="261" y="1697"/>
                      </a:lnTo>
                      <a:lnTo>
                        <a:pt x="277" y="1715"/>
                      </a:lnTo>
                      <a:lnTo>
                        <a:pt x="295" y="1733"/>
                      </a:lnTo>
                      <a:lnTo>
                        <a:pt x="313" y="1749"/>
                      </a:lnTo>
                      <a:lnTo>
                        <a:pt x="331" y="1767"/>
                      </a:lnTo>
                      <a:lnTo>
                        <a:pt x="349" y="1784"/>
                      </a:lnTo>
                      <a:lnTo>
                        <a:pt x="369" y="1800"/>
                      </a:lnTo>
                      <a:lnTo>
                        <a:pt x="389" y="1816"/>
                      </a:lnTo>
                      <a:lnTo>
                        <a:pt x="408" y="1831"/>
                      </a:lnTo>
                      <a:lnTo>
                        <a:pt x="430" y="1846"/>
                      </a:lnTo>
                      <a:lnTo>
                        <a:pt x="449" y="1861"/>
                      </a:lnTo>
                      <a:lnTo>
                        <a:pt x="471" y="1875"/>
                      </a:lnTo>
                      <a:lnTo>
                        <a:pt x="492" y="1888"/>
                      </a:lnTo>
                      <a:lnTo>
                        <a:pt x="513" y="1902"/>
                      </a:lnTo>
                      <a:lnTo>
                        <a:pt x="536" y="1915"/>
                      </a:lnTo>
                      <a:lnTo>
                        <a:pt x="559" y="1926"/>
                      </a:lnTo>
                      <a:lnTo>
                        <a:pt x="582" y="1938"/>
                      </a:lnTo>
                      <a:lnTo>
                        <a:pt x="605" y="1949"/>
                      </a:lnTo>
                      <a:lnTo>
                        <a:pt x="628" y="1959"/>
                      </a:lnTo>
                      <a:lnTo>
                        <a:pt x="651" y="1969"/>
                      </a:lnTo>
                      <a:lnTo>
                        <a:pt x="675" y="1979"/>
                      </a:lnTo>
                      <a:lnTo>
                        <a:pt x="700" y="1988"/>
                      </a:lnTo>
                      <a:lnTo>
                        <a:pt x="725" y="1997"/>
                      </a:lnTo>
                      <a:lnTo>
                        <a:pt x="749" y="2003"/>
                      </a:lnTo>
                      <a:lnTo>
                        <a:pt x="775" y="2011"/>
                      </a:lnTo>
                      <a:lnTo>
                        <a:pt x="800" y="2018"/>
                      </a:lnTo>
                      <a:lnTo>
                        <a:pt x="826" y="2023"/>
                      </a:lnTo>
                      <a:lnTo>
                        <a:pt x="851" y="2029"/>
                      </a:lnTo>
                      <a:lnTo>
                        <a:pt x="877" y="2034"/>
                      </a:lnTo>
                      <a:lnTo>
                        <a:pt x="903" y="2038"/>
                      </a:lnTo>
                      <a:lnTo>
                        <a:pt x="931" y="2041"/>
                      </a:lnTo>
                      <a:lnTo>
                        <a:pt x="957" y="2044"/>
                      </a:lnTo>
                      <a:lnTo>
                        <a:pt x="984" y="2047"/>
                      </a:lnTo>
                      <a:lnTo>
                        <a:pt x="1011" y="2049"/>
                      </a:lnTo>
                      <a:lnTo>
                        <a:pt x="1039" y="2049"/>
                      </a:lnTo>
                      <a:lnTo>
                        <a:pt x="1066" y="2049"/>
                      </a:lnTo>
                      <a:lnTo>
                        <a:pt x="1093" y="2049"/>
                      </a:lnTo>
                      <a:lnTo>
                        <a:pt x="1121" y="2049"/>
                      </a:lnTo>
                      <a:lnTo>
                        <a:pt x="1149" y="2047"/>
                      </a:lnTo>
                      <a:lnTo>
                        <a:pt x="1175" y="2044"/>
                      </a:lnTo>
                      <a:lnTo>
                        <a:pt x="1202" y="2043"/>
                      </a:lnTo>
                      <a:lnTo>
                        <a:pt x="1230" y="2038"/>
                      </a:lnTo>
                      <a:lnTo>
                        <a:pt x="1256" y="2034"/>
                      </a:lnTo>
                      <a:lnTo>
                        <a:pt x="1282" y="2029"/>
                      </a:lnTo>
                      <a:lnTo>
                        <a:pt x="1307" y="2024"/>
                      </a:lnTo>
                      <a:lnTo>
                        <a:pt x="1333" y="2018"/>
                      </a:lnTo>
                      <a:lnTo>
                        <a:pt x="1359" y="2011"/>
                      </a:lnTo>
                      <a:lnTo>
                        <a:pt x="1384" y="2003"/>
                      </a:lnTo>
                      <a:lnTo>
                        <a:pt x="1408" y="1997"/>
                      </a:lnTo>
                      <a:lnTo>
                        <a:pt x="1433" y="1988"/>
                      </a:lnTo>
                      <a:lnTo>
                        <a:pt x="1457" y="1979"/>
                      </a:lnTo>
                      <a:lnTo>
                        <a:pt x="1482" y="1969"/>
                      </a:lnTo>
                      <a:lnTo>
                        <a:pt x="1505" y="1959"/>
                      </a:lnTo>
                      <a:lnTo>
                        <a:pt x="1528" y="1949"/>
                      </a:lnTo>
                      <a:lnTo>
                        <a:pt x="1551" y="1938"/>
                      </a:lnTo>
                      <a:lnTo>
                        <a:pt x="1574" y="1926"/>
                      </a:lnTo>
                      <a:lnTo>
                        <a:pt x="1597" y="1915"/>
                      </a:lnTo>
                      <a:lnTo>
                        <a:pt x="1620" y="1902"/>
                      </a:lnTo>
                      <a:lnTo>
                        <a:pt x="1641" y="1888"/>
                      </a:lnTo>
                      <a:lnTo>
                        <a:pt x="1662" y="1875"/>
                      </a:lnTo>
                      <a:lnTo>
                        <a:pt x="1684" y="1861"/>
                      </a:lnTo>
                      <a:lnTo>
                        <a:pt x="1703" y="1846"/>
                      </a:lnTo>
                      <a:lnTo>
                        <a:pt x="1725" y="1831"/>
                      </a:lnTo>
                      <a:lnTo>
                        <a:pt x="1744" y="1816"/>
                      </a:lnTo>
                      <a:lnTo>
                        <a:pt x="1764" y="1800"/>
                      </a:lnTo>
                      <a:lnTo>
                        <a:pt x="1784" y="1784"/>
                      </a:lnTo>
                      <a:lnTo>
                        <a:pt x="1802" y="1767"/>
                      </a:lnTo>
                      <a:lnTo>
                        <a:pt x="1820" y="1749"/>
                      </a:lnTo>
                      <a:lnTo>
                        <a:pt x="1838" y="1733"/>
                      </a:lnTo>
                      <a:lnTo>
                        <a:pt x="1856" y="1715"/>
                      </a:lnTo>
                      <a:lnTo>
                        <a:pt x="1872" y="1697"/>
                      </a:lnTo>
                      <a:lnTo>
                        <a:pt x="1888" y="1677"/>
                      </a:lnTo>
                      <a:lnTo>
                        <a:pt x="1905" y="1657"/>
                      </a:lnTo>
                      <a:lnTo>
                        <a:pt x="1920" y="1638"/>
                      </a:lnTo>
                      <a:lnTo>
                        <a:pt x="1936" y="1618"/>
                      </a:lnTo>
                      <a:lnTo>
                        <a:pt x="1951" y="1598"/>
                      </a:lnTo>
                      <a:lnTo>
                        <a:pt x="1964" y="1577"/>
                      </a:lnTo>
                      <a:lnTo>
                        <a:pt x="1977" y="1557"/>
                      </a:lnTo>
                      <a:lnTo>
                        <a:pt x="1990" y="1536"/>
                      </a:lnTo>
                      <a:lnTo>
                        <a:pt x="2003" y="1513"/>
                      </a:lnTo>
                      <a:lnTo>
                        <a:pt x="2015" y="1492"/>
                      </a:lnTo>
                      <a:lnTo>
                        <a:pt x="2026" y="1470"/>
                      </a:lnTo>
                      <a:lnTo>
                        <a:pt x="2038" y="1448"/>
                      </a:lnTo>
                      <a:lnTo>
                        <a:pt x="2047" y="1425"/>
                      </a:lnTo>
                      <a:lnTo>
                        <a:pt x="2057" y="1402"/>
                      </a:lnTo>
                      <a:lnTo>
                        <a:pt x="2067" y="1377"/>
                      </a:lnTo>
                      <a:lnTo>
                        <a:pt x="2075" y="1354"/>
                      </a:lnTo>
                      <a:lnTo>
                        <a:pt x="2084" y="1329"/>
                      </a:lnTo>
                      <a:lnTo>
                        <a:pt x="2092" y="1307"/>
                      </a:lnTo>
                      <a:lnTo>
                        <a:pt x="2098" y="1282"/>
                      </a:lnTo>
                      <a:lnTo>
                        <a:pt x="2105" y="1257"/>
                      </a:lnTo>
                      <a:lnTo>
                        <a:pt x="2110" y="1231"/>
                      </a:lnTo>
                      <a:lnTo>
                        <a:pt x="2115" y="1207"/>
                      </a:lnTo>
                      <a:lnTo>
                        <a:pt x="2120" y="1182"/>
                      </a:lnTo>
                      <a:lnTo>
                        <a:pt x="2123" y="1156"/>
                      </a:lnTo>
                      <a:lnTo>
                        <a:pt x="2126" y="1130"/>
                      </a:lnTo>
                      <a:lnTo>
                        <a:pt x="2129" y="1105"/>
                      </a:lnTo>
                      <a:lnTo>
                        <a:pt x="2131" y="1079"/>
                      </a:lnTo>
                      <a:lnTo>
                        <a:pt x="2131" y="1052"/>
                      </a:lnTo>
                      <a:lnTo>
                        <a:pt x="2131" y="1025"/>
                      </a:lnTo>
                      <a:lnTo>
                        <a:pt x="2131" y="998"/>
                      </a:lnTo>
                      <a:lnTo>
                        <a:pt x="2131" y="972"/>
                      </a:lnTo>
                      <a:lnTo>
                        <a:pt x="2129" y="946"/>
                      </a:lnTo>
                      <a:lnTo>
                        <a:pt x="2126" y="921"/>
                      </a:lnTo>
                      <a:lnTo>
                        <a:pt x="2123" y="895"/>
                      </a:lnTo>
                      <a:lnTo>
                        <a:pt x="2120" y="869"/>
                      </a:lnTo>
                      <a:lnTo>
                        <a:pt x="2115" y="844"/>
                      </a:lnTo>
                      <a:lnTo>
                        <a:pt x="2110" y="820"/>
                      </a:lnTo>
                      <a:lnTo>
                        <a:pt x="2105" y="793"/>
                      </a:lnTo>
                      <a:lnTo>
                        <a:pt x="2098" y="769"/>
                      </a:lnTo>
                      <a:lnTo>
                        <a:pt x="2092" y="744"/>
                      </a:lnTo>
                      <a:lnTo>
                        <a:pt x="2084" y="721"/>
                      </a:lnTo>
                      <a:lnTo>
                        <a:pt x="2075" y="697"/>
                      </a:lnTo>
                      <a:lnTo>
                        <a:pt x="2067" y="674"/>
                      </a:lnTo>
                      <a:lnTo>
                        <a:pt x="2057" y="649"/>
                      </a:lnTo>
                      <a:lnTo>
                        <a:pt x="2047" y="626"/>
                      </a:lnTo>
                      <a:lnTo>
                        <a:pt x="2038" y="603"/>
                      </a:lnTo>
                      <a:lnTo>
                        <a:pt x="2026" y="582"/>
                      </a:lnTo>
                      <a:lnTo>
                        <a:pt x="2015" y="559"/>
                      </a:lnTo>
                      <a:lnTo>
                        <a:pt x="2003" y="538"/>
                      </a:lnTo>
                      <a:lnTo>
                        <a:pt x="1990" y="515"/>
                      </a:lnTo>
                      <a:lnTo>
                        <a:pt x="1977" y="494"/>
                      </a:lnTo>
                      <a:lnTo>
                        <a:pt x="1964" y="474"/>
                      </a:lnTo>
                      <a:lnTo>
                        <a:pt x="1951" y="453"/>
                      </a:lnTo>
                      <a:lnTo>
                        <a:pt x="1936" y="433"/>
                      </a:lnTo>
                      <a:lnTo>
                        <a:pt x="1920" y="413"/>
                      </a:lnTo>
                      <a:lnTo>
                        <a:pt x="1905" y="394"/>
                      </a:lnTo>
                      <a:lnTo>
                        <a:pt x="1888" y="374"/>
                      </a:lnTo>
                      <a:lnTo>
                        <a:pt x="1872" y="356"/>
                      </a:lnTo>
                      <a:lnTo>
                        <a:pt x="1856" y="336"/>
                      </a:lnTo>
                      <a:lnTo>
                        <a:pt x="1838" y="318"/>
                      </a:lnTo>
                      <a:lnTo>
                        <a:pt x="1820" y="302"/>
                      </a:lnTo>
                      <a:lnTo>
                        <a:pt x="1802" y="284"/>
                      </a:lnTo>
                      <a:lnTo>
                        <a:pt x="1784" y="267"/>
                      </a:lnTo>
                      <a:lnTo>
                        <a:pt x="1764" y="251"/>
                      </a:lnTo>
                      <a:lnTo>
                        <a:pt x="1744" y="235"/>
                      </a:lnTo>
                      <a:lnTo>
                        <a:pt x="1725" y="220"/>
                      </a:lnTo>
                      <a:lnTo>
                        <a:pt x="1703" y="205"/>
                      </a:lnTo>
                      <a:lnTo>
                        <a:pt x="1684" y="190"/>
                      </a:lnTo>
                      <a:lnTo>
                        <a:pt x="1662" y="176"/>
                      </a:lnTo>
                      <a:lnTo>
                        <a:pt x="1641" y="162"/>
                      </a:lnTo>
                      <a:lnTo>
                        <a:pt x="1620" y="149"/>
                      </a:lnTo>
                      <a:lnTo>
                        <a:pt x="1597" y="136"/>
                      </a:lnTo>
                      <a:lnTo>
                        <a:pt x="1574" y="125"/>
                      </a:lnTo>
                      <a:lnTo>
                        <a:pt x="1551" y="113"/>
                      </a:lnTo>
                      <a:lnTo>
                        <a:pt x="1528" y="102"/>
                      </a:lnTo>
                      <a:lnTo>
                        <a:pt x="1505" y="92"/>
                      </a:lnTo>
                      <a:lnTo>
                        <a:pt x="1482" y="82"/>
                      </a:lnTo>
                      <a:lnTo>
                        <a:pt x="1457" y="72"/>
                      </a:lnTo>
                      <a:lnTo>
                        <a:pt x="1433" y="62"/>
                      </a:lnTo>
                      <a:lnTo>
                        <a:pt x="1408" y="54"/>
                      </a:lnTo>
                      <a:lnTo>
                        <a:pt x="1384" y="48"/>
                      </a:lnTo>
                      <a:lnTo>
                        <a:pt x="1357" y="39"/>
                      </a:lnTo>
                      <a:lnTo>
                        <a:pt x="1333" y="33"/>
                      </a:lnTo>
                      <a:lnTo>
                        <a:pt x="1307" y="26"/>
                      </a:lnTo>
                      <a:lnTo>
                        <a:pt x="1280" y="21"/>
                      </a:lnTo>
                      <a:lnTo>
                        <a:pt x="1254" y="17"/>
                      </a:lnTo>
                      <a:lnTo>
                        <a:pt x="1228" y="13"/>
                      </a:lnTo>
                      <a:lnTo>
                        <a:pt x="1202" y="8"/>
                      </a:lnTo>
                      <a:lnTo>
                        <a:pt x="1175" y="7"/>
                      </a:lnTo>
                      <a:lnTo>
                        <a:pt x="1148" y="3"/>
                      </a:lnTo>
                      <a:lnTo>
                        <a:pt x="1121" y="2"/>
                      </a:lnTo>
                      <a:lnTo>
                        <a:pt x="1093" y="2"/>
                      </a:lnTo>
                      <a:lnTo>
                        <a:pt x="1066" y="0"/>
                      </a:lnTo>
                    </a:path>
                  </a:pathLst>
                </a:custGeom>
                <a:solidFill>
                  <a:schemeClr val="bg1"/>
                </a:solidFill>
                <a:ln w="7938">
                  <a:solidFill>
                    <a:schemeClr val="bg1">
                      <a:lumMod val="50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22" name="Rectangle 63"/>
                <p:cNvSpPr>
                  <a:spLocks noChangeArrowheads="1"/>
                </p:cNvSpPr>
                <p:nvPr/>
              </p:nvSpPr>
              <p:spPr bwMode="auto">
                <a:xfrm>
                  <a:off x="1319967" y="4283675"/>
                  <a:ext cx="1352827" cy="37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r>
                    <a:rPr lang="zh-CN" altLang="en-US" sz="1000" b="1" spc="100" dirty="0" smtClean="0">
                      <a:solidFill>
                        <a:schemeClr val="tx1">
                          <a:lumMod val="95000"/>
                          <a:lumOff val="5000"/>
                        </a:schemeClr>
                      </a:solidFill>
                      <a:latin typeface="微软雅黑" panose="020B0503020204020204" pitchFamily="34" charset="-122"/>
                      <a:ea typeface="微软雅黑" panose="020B0503020204020204" pitchFamily="34" charset="-122"/>
                    </a:rPr>
                    <a:t>机器学习</a:t>
                  </a:r>
                  <a:endParaRPr lang="en-US" altLang="zh-CN" sz="1000" b="1" spc="1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3" name="Rectangle 53"/>
                <p:cNvSpPr>
                  <a:spLocks noChangeArrowheads="1"/>
                </p:cNvSpPr>
                <p:nvPr/>
              </p:nvSpPr>
              <p:spPr bwMode="auto">
                <a:xfrm rot="783007">
                  <a:off x="1435649" y="4811785"/>
                  <a:ext cx="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15" name="Line 111"/>
              <p:cNvSpPr>
                <a:spLocks noChangeShapeType="1"/>
              </p:cNvSpPr>
              <p:nvPr/>
            </p:nvSpPr>
            <p:spPr bwMode="auto">
              <a:xfrm>
                <a:off x="-375597" y="4456393"/>
                <a:ext cx="1379006" cy="11710"/>
              </a:xfrm>
              <a:prstGeom prst="line">
                <a:avLst/>
              </a:prstGeom>
              <a:noFill/>
              <a:ln w="127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Line 111"/>
              <p:cNvSpPr>
                <a:spLocks noChangeShapeType="1"/>
              </p:cNvSpPr>
              <p:nvPr/>
            </p:nvSpPr>
            <p:spPr bwMode="auto">
              <a:xfrm flipH="1">
                <a:off x="1940330" y="5341236"/>
                <a:ext cx="10255" cy="1269113"/>
              </a:xfrm>
              <a:prstGeom prst="line">
                <a:avLst/>
              </a:prstGeom>
              <a:noFill/>
              <a:ln w="127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 name="Rectangle 107"/>
              <p:cNvSpPr>
                <a:spLocks noChangeArrowheads="1"/>
              </p:cNvSpPr>
              <p:nvPr/>
            </p:nvSpPr>
            <p:spPr bwMode="auto">
              <a:xfrm rot="18839187">
                <a:off x="2281348" y="5102557"/>
                <a:ext cx="1261652" cy="39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r>
                  <a:rPr lang="zh-CN" altLang="en-US" sz="1000" spc="100" dirty="0" smtClean="0">
                    <a:solidFill>
                      <a:schemeClr val="tx1"/>
                    </a:solidFill>
                    <a:latin typeface="微软雅黑" panose="020B0503020204020204" pitchFamily="34" charset="-122"/>
                    <a:ea typeface="微软雅黑" panose="020B0503020204020204" pitchFamily="34" charset="-122"/>
                  </a:rPr>
                  <a:t>集成学习</a:t>
                </a:r>
                <a:endParaRPr lang="en-US" altLang="zh-CN" sz="1000" spc="100" dirty="0">
                  <a:solidFill>
                    <a:schemeClr val="tx1"/>
                  </a:solidFill>
                  <a:latin typeface="微软雅黑" panose="020B0503020204020204" pitchFamily="34" charset="-122"/>
                  <a:ea typeface="微软雅黑" panose="020B0503020204020204" pitchFamily="34" charset="-122"/>
                </a:endParaRPr>
              </a:p>
            </p:txBody>
          </p:sp>
          <p:sp>
            <p:nvSpPr>
              <p:cNvPr id="218" name="Rectangle 107"/>
              <p:cNvSpPr>
                <a:spLocks noChangeArrowheads="1"/>
              </p:cNvSpPr>
              <p:nvPr/>
            </p:nvSpPr>
            <p:spPr bwMode="auto">
              <a:xfrm rot="18931830">
                <a:off x="375431" y="3371905"/>
                <a:ext cx="1319831" cy="37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r>
                  <a:rPr lang="zh-CN" altLang="en-US" sz="1000" spc="100" dirty="0" smtClean="0">
                    <a:solidFill>
                      <a:schemeClr val="tx1"/>
                    </a:solidFill>
                    <a:latin typeface="微软雅黑" panose="020B0503020204020204" pitchFamily="34" charset="-122"/>
                    <a:ea typeface="微软雅黑" panose="020B0503020204020204" pitchFamily="34" charset="-122"/>
                  </a:rPr>
                  <a:t>有监算法</a:t>
                </a:r>
                <a:endParaRPr lang="en-US" altLang="zh-CN" sz="1000" spc="100" dirty="0">
                  <a:solidFill>
                    <a:schemeClr val="tx1"/>
                  </a:solidFill>
                  <a:latin typeface="微软雅黑" panose="020B0503020204020204" pitchFamily="34" charset="-122"/>
                  <a:ea typeface="微软雅黑" panose="020B0503020204020204" pitchFamily="34" charset="-122"/>
                </a:endParaRPr>
              </a:p>
            </p:txBody>
          </p:sp>
          <p:sp>
            <p:nvSpPr>
              <p:cNvPr id="219" name="Rectangle 107"/>
              <p:cNvSpPr>
                <a:spLocks noChangeArrowheads="1"/>
              </p:cNvSpPr>
              <p:nvPr/>
            </p:nvSpPr>
            <p:spPr bwMode="auto">
              <a:xfrm rot="2542825">
                <a:off x="134651" y="5101505"/>
                <a:ext cx="1823757" cy="37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lgn="ctr">
                  <a:spcBef>
                    <a:spcPct val="0"/>
                  </a:spcBef>
                  <a:buClrTx/>
                  <a:buFontTx/>
                  <a:buNone/>
                </a:pPr>
                <a:r>
                  <a:rPr lang="zh-CN" altLang="en-US" sz="1000" spc="100" dirty="0" smtClean="0">
                    <a:solidFill>
                      <a:schemeClr val="tx1"/>
                    </a:solidFill>
                    <a:latin typeface="微软雅黑" panose="020B0503020204020204" pitchFamily="34" charset="-122"/>
                    <a:ea typeface="微软雅黑" panose="020B0503020204020204" pitchFamily="34" charset="-122"/>
                  </a:rPr>
                  <a:t>无</a:t>
                </a:r>
                <a:r>
                  <a:rPr lang="en-US" altLang="zh-CN" sz="1000" spc="100" dirty="0" smtClean="0">
                    <a:solidFill>
                      <a:schemeClr val="tx1"/>
                    </a:solidFill>
                    <a:latin typeface="微软雅黑" panose="020B0503020204020204" pitchFamily="34" charset="-122"/>
                    <a:ea typeface="微软雅黑" panose="020B0503020204020204" pitchFamily="34" charset="-122"/>
                  </a:rPr>
                  <a:t>/</a:t>
                </a:r>
                <a:r>
                  <a:rPr lang="zh-CN" altLang="en-US" sz="1000" spc="100" dirty="0" smtClean="0">
                    <a:solidFill>
                      <a:schemeClr val="tx1"/>
                    </a:solidFill>
                    <a:latin typeface="微软雅黑" panose="020B0503020204020204" pitchFamily="34" charset="-122"/>
                    <a:ea typeface="微软雅黑" panose="020B0503020204020204" pitchFamily="34" charset="-122"/>
                  </a:rPr>
                  <a:t>半监算法</a:t>
                </a:r>
                <a:endParaRPr lang="en-US" altLang="zh-CN" sz="1000" spc="100" dirty="0">
                  <a:solidFill>
                    <a:schemeClr val="tx1"/>
                  </a:solidFill>
                  <a:latin typeface="微软雅黑" panose="020B0503020204020204" pitchFamily="34" charset="-122"/>
                  <a:ea typeface="微软雅黑" panose="020B0503020204020204" pitchFamily="34" charset="-122"/>
                </a:endParaRPr>
              </a:p>
            </p:txBody>
          </p:sp>
        </p:grpSp>
        <p:sp>
          <p:nvSpPr>
            <p:cNvPr id="196" name="Rectangle 141"/>
            <p:cNvSpPr>
              <a:spLocks noChangeArrowheads="1"/>
            </p:cNvSpPr>
            <p:nvPr/>
          </p:nvSpPr>
          <p:spPr bwMode="auto">
            <a:xfrm>
              <a:off x="8852656" y="66069"/>
              <a:ext cx="314355"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动态</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规划</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7" name="Rectangle 141"/>
            <p:cNvSpPr>
              <a:spLocks noChangeArrowheads="1"/>
            </p:cNvSpPr>
            <p:nvPr/>
          </p:nvSpPr>
          <p:spPr bwMode="auto">
            <a:xfrm>
              <a:off x="9270085" y="623551"/>
              <a:ext cx="502967"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Grid</a:t>
              </a:r>
            </a:p>
            <a:p>
              <a:pPr>
                <a:spcBef>
                  <a:spcPct val="0"/>
                </a:spcBef>
                <a:buClrTx/>
                <a:buFontTx/>
                <a:buNone/>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rPr>
                <a:t>Search</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8" name="Rectangle 141"/>
            <p:cNvSpPr>
              <a:spLocks noChangeArrowheads="1"/>
            </p:cNvSpPr>
            <p:nvPr/>
          </p:nvSpPr>
          <p:spPr bwMode="auto">
            <a:xfrm>
              <a:off x="7920981" y="3276352"/>
              <a:ext cx="634313"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Stacking</a:t>
              </a:r>
            </a:p>
          </p:txBody>
        </p:sp>
        <p:sp>
          <p:nvSpPr>
            <p:cNvPr id="199" name="Rectangle 141"/>
            <p:cNvSpPr>
              <a:spLocks noChangeArrowheads="1"/>
            </p:cNvSpPr>
            <p:nvPr/>
          </p:nvSpPr>
          <p:spPr bwMode="auto">
            <a:xfrm rot="19171811">
              <a:off x="8689110" y="2708681"/>
              <a:ext cx="975453"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B</a:t>
              </a:r>
              <a:r>
                <a:rPr lang="en-US" altLang="zh-CN" sz="500" dirty="0" err="1" smtClean="0">
                  <a:solidFill>
                    <a:schemeClr val="tx1">
                      <a:lumMod val="65000"/>
                      <a:lumOff val="35000"/>
                    </a:schemeClr>
                  </a:solidFill>
                  <a:latin typeface="微软雅黑" panose="020B0503020204020204" pitchFamily="34" charset="-122"/>
                  <a:ea typeface="微软雅黑" panose="020B0503020204020204" pitchFamily="34" charset="-122"/>
                </a:rPr>
                <a:t>ayesian</a:t>
              </a: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C</a:t>
              </a:r>
              <a:r>
                <a:rPr lang="en-US" altLang="zh-CN" sz="500" dirty="0" err="1" smtClean="0">
                  <a:solidFill>
                    <a:schemeClr val="tx1">
                      <a:lumMod val="65000"/>
                      <a:lumOff val="35000"/>
                    </a:schemeClr>
                  </a:solidFill>
                  <a:latin typeface="微软雅黑" panose="020B0503020204020204" pitchFamily="34" charset="-122"/>
                  <a:ea typeface="微软雅黑" panose="020B0503020204020204" pitchFamily="34" charset="-122"/>
                </a:rPr>
                <a:t>ombination</a:t>
              </a: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1" name="Rectangle 141"/>
            <p:cNvSpPr>
              <a:spLocks noChangeArrowheads="1"/>
            </p:cNvSpPr>
            <p:nvPr/>
          </p:nvSpPr>
          <p:spPr bwMode="auto">
            <a:xfrm>
              <a:off x="6580756" y="3084037"/>
              <a:ext cx="355262"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GAN</a:t>
              </a:r>
            </a:p>
          </p:txBody>
        </p:sp>
        <p:sp>
          <p:nvSpPr>
            <p:cNvPr id="202" name="Rectangle 141"/>
            <p:cNvSpPr>
              <a:spLocks noChangeArrowheads="1"/>
            </p:cNvSpPr>
            <p:nvPr/>
          </p:nvSpPr>
          <p:spPr bwMode="auto">
            <a:xfrm rot="17560146">
              <a:off x="9275849" y="2088936"/>
              <a:ext cx="674990" cy="18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Bootstrap</a:t>
              </a:r>
            </a:p>
          </p:txBody>
        </p:sp>
        <p:sp>
          <p:nvSpPr>
            <p:cNvPr id="203" name="Rectangle 141"/>
            <p:cNvSpPr>
              <a:spLocks noChangeArrowheads="1"/>
            </p:cNvSpPr>
            <p:nvPr/>
          </p:nvSpPr>
          <p:spPr bwMode="auto">
            <a:xfrm>
              <a:off x="5726473" y="1809654"/>
              <a:ext cx="314355"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序列</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500" dirty="0">
                  <a:solidFill>
                    <a:schemeClr val="tx1">
                      <a:lumMod val="65000"/>
                      <a:lumOff val="35000"/>
                    </a:schemeClr>
                  </a:solidFill>
                  <a:latin typeface="微软雅黑" panose="020B0503020204020204" pitchFamily="34" charset="-122"/>
                  <a:ea typeface="微软雅黑" panose="020B0503020204020204" pitchFamily="34" charset="-122"/>
                </a:rPr>
                <a:t>挖掘</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Rectangle 141"/>
            <p:cNvSpPr>
              <a:spLocks noChangeArrowheads="1"/>
            </p:cNvSpPr>
            <p:nvPr/>
          </p:nvSpPr>
          <p:spPr bwMode="auto">
            <a:xfrm>
              <a:off x="5892497" y="2288092"/>
              <a:ext cx="314355"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标签</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传播</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Rectangle 141"/>
            <p:cNvSpPr>
              <a:spLocks noChangeArrowheads="1"/>
            </p:cNvSpPr>
            <p:nvPr/>
          </p:nvSpPr>
          <p:spPr bwMode="auto">
            <a:xfrm>
              <a:off x="6158235" y="2788265"/>
              <a:ext cx="503536"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err="1" smtClean="0">
                  <a:solidFill>
                    <a:schemeClr val="tx1">
                      <a:lumMod val="65000"/>
                      <a:lumOff val="35000"/>
                    </a:schemeClr>
                  </a:solidFill>
                  <a:latin typeface="微软雅黑" panose="020B0503020204020204" pitchFamily="34" charset="-122"/>
                  <a:ea typeface="微软雅黑" panose="020B0503020204020204" pitchFamily="34" charset="-122"/>
                </a:rPr>
                <a:t>iForest</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Rectangle 141"/>
            <p:cNvSpPr>
              <a:spLocks noChangeArrowheads="1"/>
            </p:cNvSpPr>
            <p:nvPr/>
          </p:nvSpPr>
          <p:spPr bwMode="auto">
            <a:xfrm>
              <a:off x="6048772" y="468041"/>
              <a:ext cx="417733"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GBDT</a:t>
              </a:r>
            </a:p>
          </p:txBody>
        </p:sp>
        <p:sp>
          <p:nvSpPr>
            <p:cNvPr id="207" name="Rectangle 141"/>
            <p:cNvSpPr>
              <a:spLocks noChangeArrowheads="1"/>
            </p:cNvSpPr>
            <p:nvPr/>
          </p:nvSpPr>
          <p:spPr bwMode="auto">
            <a:xfrm>
              <a:off x="6480821" y="108000"/>
              <a:ext cx="377225"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DNN</a:t>
              </a:r>
            </a:p>
          </p:txBody>
        </p:sp>
        <p:sp>
          <p:nvSpPr>
            <p:cNvPr id="208" name="Rectangle 141"/>
            <p:cNvSpPr>
              <a:spLocks noChangeArrowheads="1"/>
            </p:cNvSpPr>
            <p:nvPr/>
          </p:nvSpPr>
          <p:spPr bwMode="auto">
            <a:xfrm>
              <a:off x="5824412" y="748284"/>
              <a:ext cx="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endParaRPr lang="en-US" altLang="zh-CN" sz="1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9" name="Rectangle 141"/>
            <p:cNvSpPr>
              <a:spLocks noChangeArrowheads="1"/>
            </p:cNvSpPr>
            <p:nvPr/>
          </p:nvSpPr>
          <p:spPr bwMode="auto">
            <a:xfrm>
              <a:off x="7091123" y="3157165"/>
              <a:ext cx="314355"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主动</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500" dirty="0">
                  <a:solidFill>
                    <a:schemeClr val="tx1">
                      <a:lumMod val="65000"/>
                      <a:lumOff val="35000"/>
                    </a:schemeClr>
                  </a:solidFill>
                  <a:latin typeface="微软雅黑" panose="020B0503020204020204" pitchFamily="34" charset="-122"/>
                  <a:ea typeface="微软雅黑" panose="020B0503020204020204" pitchFamily="34" charset="-122"/>
                </a:rPr>
                <a:t>学习</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9" name="Rectangle 141"/>
            <p:cNvSpPr>
              <a:spLocks noChangeArrowheads="1"/>
            </p:cNvSpPr>
            <p:nvPr/>
          </p:nvSpPr>
          <p:spPr bwMode="auto">
            <a:xfrm>
              <a:off x="9531771" y="1188118"/>
              <a:ext cx="314355" cy="34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增强</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500" dirty="0" smtClean="0">
                  <a:solidFill>
                    <a:schemeClr val="tx1">
                      <a:lumMod val="65000"/>
                      <a:lumOff val="35000"/>
                    </a:schemeClr>
                  </a:solidFill>
                  <a:latin typeface="微软雅黑" panose="020B0503020204020204" pitchFamily="34" charset="-122"/>
                  <a:ea typeface="微软雅黑" panose="020B0503020204020204" pitchFamily="34" charset="-122"/>
                </a:rPr>
                <a:t>学习</a:t>
              </a:r>
              <a:endPar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0" name="Rectangle 141"/>
            <p:cNvSpPr>
              <a:spLocks noChangeArrowheads="1"/>
            </p:cNvSpPr>
            <p:nvPr/>
          </p:nvSpPr>
          <p:spPr bwMode="auto">
            <a:xfrm>
              <a:off x="5832749" y="900088"/>
              <a:ext cx="188613"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RF</a:t>
              </a:r>
            </a:p>
          </p:txBody>
        </p:sp>
        <p:sp>
          <p:nvSpPr>
            <p:cNvPr id="231" name="Rectangle 141"/>
            <p:cNvSpPr>
              <a:spLocks noChangeArrowheads="1"/>
            </p:cNvSpPr>
            <p:nvPr/>
          </p:nvSpPr>
          <p:spPr bwMode="auto">
            <a:xfrm>
              <a:off x="7056886" y="-200055"/>
              <a:ext cx="415047"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LSTM</a:t>
              </a:r>
            </a:p>
          </p:txBody>
        </p:sp>
        <p:sp>
          <p:nvSpPr>
            <p:cNvPr id="233" name="Rectangle 141"/>
            <p:cNvSpPr>
              <a:spLocks noChangeArrowheads="1"/>
            </p:cNvSpPr>
            <p:nvPr/>
          </p:nvSpPr>
          <p:spPr bwMode="auto">
            <a:xfrm>
              <a:off x="5760740" y="1332136"/>
              <a:ext cx="220048" cy="17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0000"/>
                </a:spcBef>
                <a:buClr>
                  <a:schemeClr val="accent1"/>
                </a:buClr>
                <a:buFont typeface="Times" pitchFamily="18" charset="0"/>
                <a:buChar char="•"/>
                <a:defRPr sz="2000">
                  <a:solidFill>
                    <a:srgbClr val="0033CC"/>
                  </a:solidFill>
                  <a:latin typeface="Verdana" pitchFamily="34" charset="0"/>
                  <a:ea typeface="DFKai-SB" pitchFamily="65" charset="-120"/>
                </a:defRPr>
              </a:lvl1pPr>
              <a:lvl2pPr marL="742950" indent="-285750">
                <a:spcBef>
                  <a:spcPct val="30000"/>
                </a:spcBef>
                <a:buClr>
                  <a:schemeClr val="accent1"/>
                </a:buClr>
                <a:buChar char="&gt;"/>
                <a:defRPr>
                  <a:solidFill>
                    <a:srgbClr val="FF9900"/>
                  </a:solidFill>
                  <a:latin typeface="Verdana" pitchFamily="34" charset="0"/>
                  <a:ea typeface="DFKai-SB" pitchFamily="65" charset="-120"/>
                </a:defRPr>
              </a:lvl2pPr>
              <a:lvl3pPr marL="1143000" indent="-228600">
                <a:spcBef>
                  <a:spcPct val="30000"/>
                </a:spcBef>
                <a:buClr>
                  <a:schemeClr val="accent1"/>
                </a:buClr>
                <a:buFont typeface="Times" pitchFamily="18" charset="0"/>
                <a:buChar char="•"/>
                <a:defRPr sz="1400">
                  <a:solidFill>
                    <a:schemeClr val="tx1"/>
                  </a:solidFill>
                  <a:latin typeface="Verdana" pitchFamily="34" charset="0"/>
                  <a:ea typeface="DFKai-SB" pitchFamily="65" charset="-120"/>
                </a:defRPr>
              </a:lvl3pPr>
              <a:lvl4pPr marL="1600200" indent="-228600">
                <a:spcBef>
                  <a:spcPct val="30000"/>
                </a:spcBef>
                <a:buClr>
                  <a:schemeClr val="accent1"/>
                </a:buClr>
                <a:buChar char="–"/>
                <a:defRPr sz="1200">
                  <a:solidFill>
                    <a:schemeClr val="accent1"/>
                  </a:solidFill>
                  <a:latin typeface="Verdana" pitchFamily="34" charset="0"/>
                  <a:ea typeface="DFKai-SB" pitchFamily="65" charset="-120"/>
                </a:defRPr>
              </a:lvl4pPr>
              <a:lvl5pPr marL="2057400" indent="-228600">
                <a:spcBef>
                  <a:spcPct val="30000"/>
                </a:spcBef>
                <a:buClr>
                  <a:schemeClr val="accent1"/>
                </a:buClr>
                <a:buChar char="»"/>
                <a:defRPr sz="1200">
                  <a:solidFill>
                    <a:schemeClr val="tx1"/>
                  </a:solidFill>
                  <a:latin typeface="Verdana" pitchFamily="34" charset="0"/>
                  <a:ea typeface="DFKai-SB" pitchFamily="65" charset="-120"/>
                </a:defRPr>
              </a:lvl5pPr>
              <a:lvl6pPr marL="25146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6pPr>
              <a:lvl7pPr marL="29718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7pPr>
              <a:lvl8pPr marL="34290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8pPr>
              <a:lvl9pPr marL="3886200" indent="-228600" eaLnBrk="0" fontAlgn="base" hangingPunct="0">
                <a:spcBef>
                  <a:spcPct val="30000"/>
                </a:spcBef>
                <a:spcAft>
                  <a:spcPct val="0"/>
                </a:spcAft>
                <a:buClr>
                  <a:schemeClr val="accent1"/>
                </a:buClr>
                <a:buChar char="»"/>
                <a:defRPr sz="1200">
                  <a:solidFill>
                    <a:schemeClr val="tx1"/>
                  </a:solidFill>
                  <a:latin typeface="Verdana" pitchFamily="34" charset="0"/>
                  <a:ea typeface="DFKai-SB" pitchFamily="65" charset="-120"/>
                </a:defRPr>
              </a:lvl9pPr>
            </a:lstStyle>
            <a:p>
              <a:pPr>
                <a:spcBef>
                  <a:spcPct val="0"/>
                </a:spcBef>
                <a:buClrTx/>
                <a:buFontTx/>
                <a:buNone/>
              </a:pPr>
              <a:r>
                <a:rPr lang="en-US" altLang="zh-CN" sz="500" dirty="0" smtClean="0">
                  <a:solidFill>
                    <a:schemeClr val="tx1">
                      <a:lumMod val="65000"/>
                      <a:lumOff val="35000"/>
                    </a:schemeClr>
                  </a:solidFill>
                  <a:latin typeface="微软雅黑" panose="020B0503020204020204" pitchFamily="34" charset="-122"/>
                  <a:ea typeface="微软雅黑" panose="020B0503020204020204" pitchFamily="34" charset="-122"/>
                </a:rPr>
                <a:t>LR</a:t>
              </a:r>
            </a:p>
          </p:txBody>
        </p:sp>
      </p:grpSp>
      <p:sp>
        <p:nvSpPr>
          <p:cNvPr id="238" name="矩形 237"/>
          <p:cNvSpPr/>
          <p:nvPr/>
        </p:nvSpPr>
        <p:spPr>
          <a:xfrm>
            <a:off x="1571418" y="1116112"/>
            <a:ext cx="287133" cy="123638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数据</a:t>
            </a:r>
          </a:p>
          <a:p>
            <a:pPr algn="ctr"/>
            <a:r>
              <a:rPr lang="zh-CN" altLang="en-US" sz="1400" b="1" dirty="0" smtClean="0">
                <a:latin typeface="微软雅黑" panose="020B0503020204020204" pitchFamily="34" charset="-122"/>
                <a:ea typeface="微软雅黑" panose="020B0503020204020204" pitchFamily="34" charset="-122"/>
              </a:rPr>
              <a:t>资产</a:t>
            </a:r>
            <a:endParaRPr lang="en-US" altLang="zh-CN" sz="1400" b="1" dirty="0">
              <a:latin typeface="微软雅黑" panose="020B0503020204020204" pitchFamily="34" charset="-122"/>
              <a:ea typeface="微软雅黑" panose="020B0503020204020204" pitchFamily="34" charset="-122"/>
            </a:endParaRPr>
          </a:p>
        </p:txBody>
      </p:sp>
      <p:sp>
        <p:nvSpPr>
          <p:cNvPr id="259" name="矩形 258"/>
          <p:cNvSpPr/>
          <p:nvPr/>
        </p:nvSpPr>
        <p:spPr>
          <a:xfrm>
            <a:off x="1893117" y="1281763"/>
            <a:ext cx="1907390" cy="463113"/>
          </a:xfrm>
          <a:prstGeom prst="rect">
            <a:avLst/>
          </a:prstGeom>
          <a:solidFill>
            <a:schemeClr val="bg1">
              <a:lumMod val="50000"/>
            </a:schemeClr>
          </a:solidFill>
          <a:ln w="9525" algn="ctr">
            <a:noFill/>
            <a:round/>
            <a:headEnd/>
            <a:tailEnd/>
          </a:ln>
          <a:effectLst/>
        </p:spPr>
        <p:txBody>
          <a:bodyPr vert="horz" lIns="53812" tIns="26906" rIns="53812" bIns="26906" anchor="ctr" anchorCtr="0"/>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615950" indent="-158750" algn="l" rtl="0" fontAlgn="base">
              <a:spcBef>
                <a:spcPct val="0"/>
              </a:spcBef>
              <a:spcAft>
                <a:spcPct val="0"/>
              </a:spcAft>
              <a:defRPr kern="1200">
                <a:solidFill>
                  <a:schemeClr val="tx1"/>
                </a:solidFill>
                <a:latin typeface="Arial" charset="0"/>
                <a:ea typeface="宋体" charset="-122"/>
                <a:cs typeface="+mn-cs"/>
              </a:defRPr>
            </a:lvl2pPr>
            <a:lvl3pPr marL="1233488" indent="-319088" algn="l" rtl="0" fontAlgn="base">
              <a:spcBef>
                <a:spcPct val="0"/>
              </a:spcBef>
              <a:spcAft>
                <a:spcPct val="0"/>
              </a:spcAft>
              <a:defRPr kern="1200">
                <a:solidFill>
                  <a:schemeClr val="tx1"/>
                </a:solidFill>
                <a:latin typeface="Arial" charset="0"/>
                <a:ea typeface="宋体" charset="-122"/>
                <a:cs typeface="+mn-cs"/>
              </a:defRPr>
            </a:lvl3pPr>
            <a:lvl4pPr marL="1851025" indent="-479425" algn="l" rtl="0" fontAlgn="base">
              <a:spcBef>
                <a:spcPct val="0"/>
              </a:spcBef>
              <a:spcAft>
                <a:spcPct val="0"/>
              </a:spcAft>
              <a:defRPr kern="1200">
                <a:solidFill>
                  <a:schemeClr val="tx1"/>
                </a:solidFill>
                <a:latin typeface="Arial" charset="0"/>
                <a:ea typeface="宋体" charset="-122"/>
                <a:cs typeface="+mn-cs"/>
              </a:defRPr>
            </a:lvl4pPr>
            <a:lvl5pPr marL="2468563" indent="-639763"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700" dirty="0">
              <a:latin typeface="微软雅黑" panose="020B0503020204020204" pitchFamily="34" charset="-122"/>
              <a:ea typeface="微软雅黑" panose="020B0503020204020204" pitchFamily="34" charset="-122"/>
            </a:endParaRPr>
          </a:p>
        </p:txBody>
      </p:sp>
      <p:sp>
        <p:nvSpPr>
          <p:cNvPr id="260" name="圆角矩形 259"/>
          <p:cNvSpPr>
            <a:spLocks noChangeArrowheads="1"/>
          </p:cNvSpPr>
          <p:nvPr/>
        </p:nvSpPr>
        <p:spPr bwMode="auto">
          <a:xfrm>
            <a:off x="1925417" y="1332152"/>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账户</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3" name="圆角矩形 262"/>
          <p:cNvSpPr>
            <a:spLocks noChangeArrowheads="1"/>
          </p:cNvSpPr>
          <p:nvPr/>
        </p:nvSpPr>
        <p:spPr bwMode="auto">
          <a:xfrm>
            <a:off x="1893117" y="1128437"/>
            <a:ext cx="1907390" cy="154990"/>
          </a:xfrm>
          <a:prstGeom prst="roundRect">
            <a:avLst>
              <a:gd name="adj" fmla="val 3292"/>
            </a:avLst>
          </a:prstGeom>
          <a:solidFill>
            <a:srgbClr val="3598DC"/>
          </a:solidFill>
          <a:ln>
            <a:noFill/>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基础属性</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254" name="矩形 253"/>
          <p:cNvSpPr/>
          <p:nvPr/>
        </p:nvSpPr>
        <p:spPr>
          <a:xfrm>
            <a:off x="3870103" y="1269438"/>
            <a:ext cx="1877779" cy="463113"/>
          </a:xfrm>
          <a:prstGeom prst="rect">
            <a:avLst/>
          </a:prstGeom>
          <a:solidFill>
            <a:schemeClr val="bg1">
              <a:lumMod val="50000"/>
            </a:schemeClr>
          </a:solidFill>
          <a:ln w="9525" algn="ctr">
            <a:noFill/>
            <a:round/>
            <a:headEnd/>
            <a:tailEnd/>
          </a:ln>
          <a:effectLst/>
        </p:spPr>
        <p:txBody>
          <a:bodyPr vert="horz" lIns="53812" tIns="26906" rIns="53812" bIns="26906" anchor="ctr" anchorCtr="0"/>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615950" indent="-158750" algn="l" rtl="0" fontAlgn="base">
              <a:spcBef>
                <a:spcPct val="0"/>
              </a:spcBef>
              <a:spcAft>
                <a:spcPct val="0"/>
              </a:spcAft>
              <a:defRPr kern="1200">
                <a:solidFill>
                  <a:schemeClr val="tx1"/>
                </a:solidFill>
                <a:latin typeface="Arial" charset="0"/>
                <a:ea typeface="宋体" charset="-122"/>
                <a:cs typeface="+mn-cs"/>
              </a:defRPr>
            </a:lvl2pPr>
            <a:lvl3pPr marL="1233488" indent="-319088" algn="l" rtl="0" fontAlgn="base">
              <a:spcBef>
                <a:spcPct val="0"/>
              </a:spcBef>
              <a:spcAft>
                <a:spcPct val="0"/>
              </a:spcAft>
              <a:defRPr kern="1200">
                <a:solidFill>
                  <a:schemeClr val="tx1"/>
                </a:solidFill>
                <a:latin typeface="Arial" charset="0"/>
                <a:ea typeface="宋体" charset="-122"/>
                <a:cs typeface="+mn-cs"/>
              </a:defRPr>
            </a:lvl3pPr>
            <a:lvl4pPr marL="1851025" indent="-479425" algn="l" rtl="0" fontAlgn="base">
              <a:spcBef>
                <a:spcPct val="0"/>
              </a:spcBef>
              <a:spcAft>
                <a:spcPct val="0"/>
              </a:spcAft>
              <a:defRPr kern="1200">
                <a:solidFill>
                  <a:schemeClr val="tx1"/>
                </a:solidFill>
                <a:latin typeface="Arial" charset="0"/>
                <a:ea typeface="宋体" charset="-122"/>
                <a:cs typeface="+mn-cs"/>
              </a:defRPr>
            </a:lvl4pPr>
            <a:lvl5pPr marL="2468563" indent="-639763"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700" dirty="0">
              <a:latin typeface="微软雅黑" panose="020B0503020204020204" pitchFamily="34" charset="-122"/>
              <a:ea typeface="微软雅黑" panose="020B0503020204020204" pitchFamily="34" charset="-122"/>
            </a:endParaRPr>
          </a:p>
        </p:txBody>
      </p:sp>
      <p:sp>
        <p:nvSpPr>
          <p:cNvPr id="255" name="圆角矩形 254"/>
          <p:cNvSpPr>
            <a:spLocks noChangeArrowheads="1"/>
          </p:cNvSpPr>
          <p:nvPr/>
        </p:nvSpPr>
        <p:spPr bwMode="auto">
          <a:xfrm>
            <a:off x="3901902" y="1308576"/>
            <a:ext cx="565204"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200" dirty="0" smtClean="0">
                <a:solidFill>
                  <a:schemeClr val="bg1"/>
                </a:solidFill>
                <a:latin typeface="微软雅黑" panose="020B0503020204020204" pitchFamily="34" charset="-122"/>
                <a:ea typeface="微软雅黑" panose="020B0503020204020204" pitchFamily="34" charset="-122"/>
              </a:rPr>
              <a:t>操作行为</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256" name="圆角矩形 255"/>
          <p:cNvSpPr>
            <a:spLocks noChangeArrowheads="1"/>
          </p:cNvSpPr>
          <p:nvPr/>
        </p:nvSpPr>
        <p:spPr bwMode="auto">
          <a:xfrm>
            <a:off x="4518956" y="1308576"/>
            <a:ext cx="565204"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200" dirty="0" smtClean="0">
                <a:solidFill>
                  <a:schemeClr val="bg1"/>
                </a:solidFill>
                <a:latin typeface="微软雅黑" panose="020B0503020204020204" pitchFamily="34" charset="-122"/>
                <a:ea typeface="微软雅黑" panose="020B0503020204020204" pitchFamily="34" charset="-122"/>
              </a:rPr>
              <a:t>交易行为</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57" name="圆角矩形 256"/>
          <p:cNvSpPr>
            <a:spLocks noChangeArrowheads="1"/>
          </p:cNvSpPr>
          <p:nvPr/>
        </p:nvSpPr>
        <p:spPr bwMode="auto">
          <a:xfrm>
            <a:off x="5136009" y="1308576"/>
            <a:ext cx="565204"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200" dirty="0" smtClean="0">
                <a:solidFill>
                  <a:schemeClr val="bg1"/>
                </a:solidFill>
                <a:latin typeface="微软雅黑" panose="020B0503020204020204" pitchFamily="34" charset="-122"/>
                <a:ea typeface="微软雅黑" panose="020B0503020204020204" pitchFamily="34" charset="-122"/>
              </a:rPr>
              <a:t>频繁</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200" dirty="0">
                <a:solidFill>
                  <a:schemeClr val="bg1"/>
                </a:solidFill>
                <a:latin typeface="微软雅黑" panose="020B0503020204020204" pitchFamily="34" charset="-122"/>
                <a:ea typeface="微软雅黑" panose="020B0503020204020204" pitchFamily="34" charset="-122"/>
              </a:rPr>
              <a:t>序列</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58" name="圆角矩形 257"/>
          <p:cNvSpPr>
            <a:spLocks noChangeArrowheads="1"/>
          </p:cNvSpPr>
          <p:nvPr/>
        </p:nvSpPr>
        <p:spPr bwMode="auto">
          <a:xfrm>
            <a:off x="3870103" y="1116112"/>
            <a:ext cx="1877779" cy="154990"/>
          </a:xfrm>
          <a:prstGeom prst="roundRect">
            <a:avLst>
              <a:gd name="adj" fmla="val 3292"/>
            </a:avLst>
          </a:prstGeom>
          <a:solidFill>
            <a:srgbClr val="3598DC"/>
          </a:solidFill>
          <a:ln>
            <a:noFill/>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行为数据</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249" name="矩形 248"/>
          <p:cNvSpPr/>
          <p:nvPr/>
        </p:nvSpPr>
        <p:spPr>
          <a:xfrm>
            <a:off x="1896276" y="1900509"/>
            <a:ext cx="1907390" cy="463113"/>
          </a:xfrm>
          <a:prstGeom prst="rect">
            <a:avLst/>
          </a:prstGeom>
          <a:solidFill>
            <a:schemeClr val="bg1">
              <a:lumMod val="50000"/>
            </a:schemeClr>
          </a:solidFill>
          <a:ln w="9525" algn="ctr">
            <a:noFill/>
            <a:round/>
            <a:headEnd/>
            <a:tailEnd/>
          </a:ln>
          <a:effectLst/>
        </p:spPr>
        <p:txBody>
          <a:bodyPr vert="horz" lIns="53812" tIns="26906" rIns="53812" bIns="26906" anchor="ctr" anchorCtr="0"/>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615950" indent="-158750" algn="l" rtl="0" fontAlgn="base">
              <a:spcBef>
                <a:spcPct val="0"/>
              </a:spcBef>
              <a:spcAft>
                <a:spcPct val="0"/>
              </a:spcAft>
              <a:defRPr kern="1200">
                <a:solidFill>
                  <a:schemeClr val="tx1"/>
                </a:solidFill>
                <a:latin typeface="Arial" charset="0"/>
                <a:ea typeface="宋体" charset="-122"/>
                <a:cs typeface="+mn-cs"/>
              </a:defRPr>
            </a:lvl2pPr>
            <a:lvl3pPr marL="1233488" indent="-319088" algn="l" rtl="0" fontAlgn="base">
              <a:spcBef>
                <a:spcPct val="0"/>
              </a:spcBef>
              <a:spcAft>
                <a:spcPct val="0"/>
              </a:spcAft>
              <a:defRPr kern="1200">
                <a:solidFill>
                  <a:schemeClr val="tx1"/>
                </a:solidFill>
                <a:latin typeface="Arial" charset="0"/>
                <a:ea typeface="宋体" charset="-122"/>
                <a:cs typeface="+mn-cs"/>
              </a:defRPr>
            </a:lvl3pPr>
            <a:lvl4pPr marL="1851025" indent="-479425" algn="l" rtl="0" fontAlgn="base">
              <a:spcBef>
                <a:spcPct val="0"/>
              </a:spcBef>
              <a:spcAft>
                <a:spcPct val="0"/>
              </a:spcAft>
              <a:defRPr kern="1200">
                <a:solidFill>
                  <a:schemeClr val="tx1"/>
                </a:solidFill>
                <a:latin typeface="Arial" charset="0"/>
                <a:ea typeface="宋体" charset="-122"/>
                <a:cs typeface="+mn-cs"/>
              </a:defRPr>
            </a:lvl4pPr>
            <a:lvl5pPr marL="2468563" indent="-639763"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700" dirty="0">
              <a:latin typeface="微软雅黑" panose="020B0503020204020204" pitchFamily="34" charset="-122"/>
              <a:ea typeface="微软雅黑" panose="020B0503020204020204" pitchFamily="34" charset="-122"/>
            </a:endParaRPr>
          </a:p>
        </p:txBody>
      </p:sp>
      <p:sp>
        <p:nvSpPr>
          <p:cNvPr id="250" name="圆角矩形 249"/>
          <p:cNvSpPr>
            <a:spLocks noChangeArrowheads="1"/>
          </p:cNvSpPr>
          <p:nvPr/>
        </p:nvSpPr>
        <p:spPr bwMode="auto">
          <a:xfrm>
            <a:off x="1928576" y="1939647"/>
            <a:ext cx="574117"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100" dirty="0" smtClean="0">
                <a:solidFill>
                  <a:schemeClr val="bg1"/>
                </a:solidFill>
                <a:latin typeface="微软雅黑" panose="020B0503020204020204" pitchFamily="34" charset="-122"/>
                <a:ea typeface="微软雅黑" panose="020B0503020204020204" pitchFamily="34" charset="-122"/>
              </a:rPr>
              <a:t>历史关系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251" name="圆角矩形 250"/>
          <p:cNvSpPr>
            <a:spLocks noChangeArrowheads="1"/>
          </p:cNvSpPr>
          <p:nvPr/>
        </p:nvSpPr>
        <p:spPr bwMode="auto">
          <a:xfrm>
            <a:off x="2555361" y="1939647"/>
            <a:ext cx="574117"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100" dirty="0" smtClean="0">
                <a:solidFill>
                  <a:schemeClr val="bg1"/>
                </a:solidFill>
                <a:latin typeface="微软雅黑" panose="020B0503020204020204" pitchFamily="34" charset="-122"/>
                <a:ea typeface="微软雅黑" panose="020B0503020204020204" pitchFamily="34" charset="-122"/>
              </a:rPr>
              <a:t>网络关系</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252" name="圆角矩形 251"/>
          <p:cNvSpPr>
            <a:spLocks noChangeArrowheads="1"/>
          </p:cNvSpPr>
          <p:nvPr/>
        </p:nvSpPr>
        <p:spPr bwMode="auto">
          <a:xfrm>
            <a:off x="3182145" y="1939647"/>
            <a:ext cx="574117"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图</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特征</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253" name="圆角矩形 252"/>
          <p:cNvSpPr>
            <a:spLocks noChangeArrowheads="1"/>
          </p:cNvSpPr>
          <p:nvPr/>
        </p:nvSpPr>
        <p:spPr bwMode="auto">
          <a:xfrm>
            <a:off x="1896276" y="1747183"/>
            <a:ext cx="1907390" cy="154990"/>
          </a:xfrm>
          <a:prstGeom prst="roundRect">
            <a:avLst>
              <a:gd name="adj" fmla="val 3292"/>
            </a:avLst>
          </a:prstGeom>
          <a:solidFill>
            <a:srgbClr val="3598DC"/>
          </a:solidFill>
          <a:ln>
            <a:noFill/>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关系数据</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244" name="矩形 243"/>
          <p:cNvSpPr/>
          <p:nvPr/>
        </p:nvSpPr>
        <p:spPr>
          <a:xfrm>
            <a:off x="3864532" y="1883692"/>
            <a:ext cx="1877779" cy="463113"/>
          </a:xfrm>
          <a:prstGeom prst="rect">
            <a:avLst/>
          </a:prstGeom>
          <a:solidFill>
            <a:schemeClr val="bg1">
              <a:lumMod val="50000"/>
            </a:schemeClr>
          </a:solidFill>
          <a:ln w="9525" algn="ctr">
            <a:noFill/>
            <a:round/>
            <a:headEnd/>
            <a:tailEnd/>
          </a:ln>
          <a:effectLst/>
        </p:spPr>
        <p:txBody>
          <a:bodyPr vert="horz" lIns="53812" tIns="26906" rIns="53812" bIns="26906" anchor="ctr" anchorCtr="0"/>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615950" indent="-158750" algn="l" rtl="0" fontAlgn="base">
              <a:spcBef>
                <a:spcPct val="0"/>
              </a:spcBef>
              <a:spcAft>
                <a:spcPct val="0"/>
              </a:spcAft>
              <a:defRPr kern="1200">
                <a:solidFill>
                  <a:schemeClr val="tx1"/>
                </a:solidFill>
                <a:latin typeface="Arial" charset="0"/>
                <a:ea typeface="宋体" charset="-122"/>
                <a:cs typeface="+mn-cs"/>
              </a:defRPr>
            </a:lvl2pPr>
            <a:lvl3pPr marL="1233488" indent="-319088" algn="l" rtl="0" fontAlgn="base">
              <a:spcBef>
                <a:spcPct val="0"/>
              </a:spcBef>
              <a:spcAft>
                <a:spcPct val="0"/>
              </a:spcAft>
              <a:defRPr kern="1200">
                <a:solidFill>
                  <a:schemeClr val="tx1"/>
                </a:solidFill>
                <a:latin typeface="Arial" charset="0"/>
                <a:ea typeface="宋体" charset="-122"/>
                <a:cs typeface="+mn-cs"/>
              </a:defRPr>
            </a:lvl3pPr>
            <a:lvl4pPr marL="1851025" indent="-479425" algn="l" rtl="0" fontAlgn="base">
              <a:spcBef>
                <a:spcPct val="0"/>
              </a:spcBef>
              <a:spcAft>
                <a:spcPct val="0"/>
              </a:spcAft>
              <a:defRPr kern="1200">
                <a:solidFill>
                  <a:schemeClr val="tx1"/>
                </a:solidFill>
                <a:latin typeface="Arial" charset="0"/>
                <a:ea typeface="宋体" charset="-122"/>
                <a:cs typeface="+mn-cs"/>
              </a:defRPr>
            </a:lvl4pPr>
            <a:lvl5pPr marL="2468563" indent="-639763"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700" dirty="0">
              <a:latin typeface="微软雅黑" panose="020B0503020204020204" pitchFamily="34" charset="-122"/>
              <a:ea typeface="微软雅黑" panose="020B0503020204020204" pitchFamily="34" charset="-122"/>
            </a:endParaRPr>
          </a:p>
        </p:txBody>
      </p:sp>
      <p:sp>
        <p:nvSpPr>
          <p:cNvPr id="247" name="圆角矩形 246"/>
          <p:cNvSpPr>
            <a:spLocks noChangeArrowheads="1"/>
          </p:cNvSpPr>
          <p:nvPr/>
        </p:nvSpPr>
        <p:spPr bwMode="auto">
          <a:xfrm>
            <a:off x="5130438" y="1922830"/>
            <a:ext cx="565204" cy="37602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1200" dirty="0" smtClean="0">
                <a:solidFill>
                  <a:schemeClr val="bg1"/>
                </a:solidFill>
                <a:latin typeface="微软雅黑" panose="020B0503020204020204" pitchFamily="34" charset="-122"/>
                <a:ea typeface="微软雅黑" panose="020B0503020204020204" pitchFamily="34" charset="-122"/>
              </a:rPr>
              <a:t>FTG</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48" name="圆角矩形 247"/>
          <p:cNvSpPr>
            <a:spLocks noChangeArrowheads="1"/>
          </p:cNvSpPr>
          <p:nvPr/>
        </p:nvSpPr>
        <p:spPr bwMode="auto">
          <a:xfrm>
            <a:off x="3864532" y="1730366"/>
            <a:ext cx="1877779" cy="154990"/>
          </a:xfrm>
          <a:prstGeom prst="roundRect">
            <a:avLst>
              <a:gd name="adj" fmla="val 3292"/>
            </a:avLst>
          </a:prstGeom>
          <a:solidFill>
            <a:srgbClr val="3598DC"/>
          </a:solidFill>
          <a:ln>
            <a:noFill/>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000" dirty="0" smtClean="0">
                <a:solidFill>
                  <a:schemeClr val="bg1"/>
                </a:solidFill>
                <a:latin typeface="微软雅黑" panose="020B0503020204020204" pitchFamily="34" charset="-122"/>
                <a:ea typeface="微软雅黑" panose="020B0503020204020204" pitchFamily="34" charset="-122"/>
              </a:rPr>
              <a:t>风险特征</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237" name="矩形 236"/>
          <p:cNvSpPr/>
          <p:nvPr/>
        </p:nvSpPr>
        <p:spPr>
          <a:xfrm>
            <a:off x="1512268" y="1078011"/>
            <a:ext cx="4307622" cy="1296144"/>
          </a:xfrm>
          <a:prstGeom prst="rect">
            <a:avLst/>
          </a:prstGeom>
          <a:noFill/>
          <a:ln w="12700" algn="ctr">
            <a:solidFill>
              <a:schemeClr val="bg2">
                <a:lumMod val="50000"/>
              </a:schemeClr>
            </a:solidFill>
            <a:prstDash val="sysDash"/>
            <a:round/>
            <a:headEnd/>
            <a:tailEnd/>
          </a:ln>
          <a:effectLst/>
        </p:spPr>
        <p:txBody>
          <a:bodyPr vert="horz" lIns="53812" tIns="26906" rIns="53812" bIns="26906" anchor="ctr" anchorCtr="0"/>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615950" indent="-158750" algn="l" rtl="0" fontAlgn="base">
              <a:spcBef>
                <a:spcPct val="0"/>
              </a:spcBef>
              <a:spcAft>
                <a:spcPct val="0"/>
              </a:spcAft>
              <a:defRPr kern="1200">
                <a:solidFill>
                  <a:schemeClr val="tx1"/>
                </a:solidFill>
                <a:latin typeface="Arial" charset="0"/>
                <a:ea typeface="宋体" charset="-122"/>
                <a:cs typeface="+mn-cs"/>
              </a:defRPr>
            </a:lvl2pPr>
            <a:lvl3pPr marL="1233488" indent="-319088" algn="l" rtl="0" fontAlgn="base">
              <a:spcBef>
                <a:spcPct val="0"/>
              </a:spcBef>
              <a:spcAft>
                <a:spcPct val="0"/>
              </a:spcAft>
              <a:defRPr kern="1200">
                <a:solidFill>
                  <a:schemeClr val="tx1"/>
                </a:solidFill>
                <a:latin typeface="Arial" charset="0"/>
                <a:ea typeface="宋体" charset="-122"/>
                <a:cs typeface="+mn-cs"/>
              </a:defRPr>
            </a:lvl3pPr>
            <a:lvl4pPr marL="1851025" indent="-479425" algn="l" rtl="0" fontAlgn="base">
              <a:spcBef>
                <a:spcPct val="0"/>
              </a:spcBef>
              <a:spcAft>
                <a:spcPct val="0"/>
              </a:spcAft>
              <a:defRPr kern="1200">
                <a:solidFill>
                  <a:schemeClr val="tx1"/>
                </a:solidFill>
                <a:latin typeface="Arial" charset="0"/>
                <a:ea typeface="宋体" charset="-122"/>
                <a:cs typeface="+mn-cs"/>
              </a:defRPr>
            </a:lvl4pPr>
            <a:lvl5pPr marL="2468563" indent="-639763"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700" dirty="0">
              <a:latin typeface="微软雅黑" panose="020B0503020204020204" pitchFamily="34" charset="-122"/>
              <a:ea typeface="微软雅黑" panose="020B0503020204020204" pitchFamily="34" charset="-122"/>
            </a:endParaRPr>
          </a:p>
        </p:txBody>
      </p:sp>
      <p:sp>
        <p:nvSpPr>
          <p:cNvPr id="264" name="圆角矩形 263"/>
          <p:cNvSpPr>
            <a:spLocks noChangeArrowheads="1"/>
          </p:cNvSpPr>
          <p:nvPr/>
        </p:nvSpPr>
        <p:spPr bwMode="auto">
          <a:xfrm>
            <a:off x="1931458" y="1548160"/>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手机</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5" name="圆角矩形 264"/>
          <p:cNvSpPr>
            <a:spLocks noChangeArrowheads="1"/>
          </p:cNvSpPr>
          <p:nvPr/>
        </p:nvSpPr>
        <p:spPr bwMode="auto">
          <a:xfrm>
            <a:off x="2552132" y="1332152"/>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设备</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6" name="圆角矩形 265"/>
          <p:cNvSpPr>
            <a:spLocks noChangeArrowheads="1"/>
          </p:cNvSpPr>
          <p:nvPr/>
        </p:nvSpPr>
        <p:spPr bwMode="auto">
          <a:xfrm>
            <a:off x="2558173" y="1548160"/>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环境</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7" name="圆角矩形 266"/>
          <p:cNvSpPr>
            <a:spLocks noChangeArrowheads="1"/>
          </p:cNvSpPr>
          <p:nvPr/>
        </p:nvSpPr>
        <p:spPr bwMode="auto">
          <a:xfrm>
            <a:off x="3178898" y="1332152"/>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交易</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8" name="圆角矩形 267"/>
          <p:cNvSpPr>
            <a:spLocks noChangeArrowheads="1"/>
          </p:cNvSpPr>
          <p:nvPr/>
        </p:nvSpPr>
        <p:spPr bwMode="auto">
          <a:xfrm>
            <a:off x="3184939" y="1548160"/>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银行卡</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69" name="圆角矩形 268"/>
          <p:cNvSpPr>
            <a:spLocks noChangeArrowheads="1"/>
          </p:cNvSpPr>
          <p:nvPr/>
        </p:nvSpPr>
        <p:spPr bwMode="auto">
          <a:xfrm>
            <a:off x="3895140" y="1925694"/>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可信</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70" name="圆角矩形 269"/>
          <p:cNvSpPr>
            <a:spLocks noChangeArrowheads="1"/>
          </p:cNvSpPr>
          <p:nvPr/>
        </p:nvSpPr>
        <p:spPr bwMode="auto">
          <a:xfrm>
            <a:off x="3901181" y="2141702"/>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冲突</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71" name="圆角矩形 270"/>
          <p:cNvSpPr>
            <a:spLocks noChangeArrowheads="1"/>
          </p:cNvSpPr>
          <p:nvPr/>
        </p:nvSpPr>
        <p:spPr bwMode="auto">
          <a:xfrm>
            <a:off x="4512135" y="1926912"/>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突变</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72" name="圆角矩形 271"/>
          <p:cNvSpPr>
            <a:spLocks noChangeArrowheads="1"/>
          </p:cNvSpPr>
          <p:nvPr/>
        </p:nvSpPr>
        <p:spPr bwMode="auto">
          <a:xfrm>
            <a:off x="4518176" y="2142920"/>
            <a:ext cx="574117" cy="162000"/>
          </a:xfrm>
          <a:prstGeom prst="roundRect">
            <a:avLst>
              <a:gd name="adj" fmla="val 3292"/>
            </a:avLst>
          </a:prstGeom>
          <a:solidFill>
            <a:srgbClr val="EA9776"/>
          </a:solidFill>
          <a:ln>
            <a:headEnd/>
            <a:tailEnd/>
          </a:ln>
        </p:spPr>
        <p:style>
          <a:lnRef idx="3">
            <a:schemeClr val="lt1"/>
          </a:lnRef>
          <a:fillRef idx="1">
            <a:schemeClr val="accent5"/>
          </a:fillRef>
          <a:effectRef idx="1">
            <a:schemeClr val="accent5"/>
          </a:effectRef>
          <a:fontRef idx="minor">
            <a:schemeClr val="lt1"/>
          </a:fontRef>
        </p:style>
        <p:txBody>
          <a:bodyPr lIns="108849" tIns="42854" rIns="108849" bIns="42854" anchor="ctr" anchorCtr="1"/>
          <a:lstStyle>
            <a:defPPr>
              <a:defRPr lang="en-US"/>
            </a:defPPr>
            <a:lvl1pPr algn="l" rtl="0" fontAlgn="base">
              <a:spcBef>
                <a:spcPct val="0"/>
              </a:spcBef>
              <a:spcAft>
                <a:spcPct val="0"/>
              </a:spcAft>
              <a:defRPr kern="1200">
                <a:solidFill>
                  <a:schemeClr val="lt1"/>
                </a:solidFill>
                <a:latin typeface="+mn-lt"/>
                <a:ea typeface="+mn-ea"/>
                <a:cs typeface="+mn-cs"/>
              </a:defRPr>
            </a:lvl1pPr>
            <a:lvl2pPr marL="615950" indent="-158750" algn="l" rtl="0" fontAlgn="base">
              <a:spcBef>
                <a:spcPct val="0"/>
              </a:spcBef>
              <a:spcAft>
                <a:spcPct val="0"/>
              </a:spcAft>
              <a:defRPr kern="1200">
                <a:solidFill>
                  <a:schemeClr val="lt1"/>
                </a:solidFill>
                <a:latin typeface="+mn-lt"/>
                <a:ea typeface="+mn-ea"/>
                <a:cs typeface="+mn-cs"/>
              </a:defRPr>
            </a:lvl2pPr>
            <a:lvl3pPr marL="1233488" indent="-319088" algn="l" rtl="0" fontAlgn="base">
              <a:spcBef>
                <a:spcPct val="0"/>
              </a:spcBef>
              <a:spcAft>
                <a:spcPct val="0"/>
              </a:spcAft>
              <a:defRPr kern="1200">
                <a:solidFill>
                  <a:schemeClr val="lt1"/>
                </a:solidFill>
                <a:latin typeface="+mn-lt"/>
                <a:ea typeface="+mn-ea"/>
                <a:cs typeface="+mn-cs"/>
              </a:defRPr>
            </a:lvl3pPr>
            <a:lvl4pPr marL="1851025" indent="-479425" algn="l" rtl="0" fontAlgn="base">
              <a:spcBef>
                <a:spcPct val="0"/>
              </a:spcBef>
              <a:spcAft>
                <a:spcPct val="0"/>
              </a:spcAft>
              <a:defRPr kern="1200">
                <a:solidFill>
                  <a:schemeClr val="lt1"/>
                </a:solidFill>
                <a:latin typeface="+mn-lt"/>
                <a:ea typeface="+mn-ea"/>
                <a:cs typeface="+mn-cs"/>
              </a:defRPr>
            </a:lvl4pPr>
            <a:lvl5pPr marL="2468563" indent="-639763"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800" dirty="0" smtClean="0">
                <a:solidFill>
                  <a:schemeClr val="bg1"/>
                </a:solidFill>
                <a:latin typeface="微软雅黑" panose="020B0503020204020204" pitchFamily="34" charset="-122"/>
                <a:ea typeface="微软雅黑" panose="020B0503020204020204" pitchFamily="34" charset="-122"/>
              </a:rPr>
              <a:t>离群</a:t>
            </a:r>
            <a:endParaRPr lang="en-US" altLang="zh-CN" sz="800" dirty="0" smtClean="0">
              <a:solidFill>
                <a:schemeClr val="bg1"/>
              </a:solidFill>
              <a:latin typeface="微软雅黑" panose="020B0503020204020204" pitchFamily="34" charset="-122"/>
              <a:ea typeface="微软雅黑" panose="020B0503020204020204" pitchFamily="34" charset="-122"/>
            </a:endParaRPr>
          </a:p>
        </p:txBody>
      </p:sp>
      <p:sp>
        <p:nvSpPr>
          <p:cNvPr id="288" name="矩形 287"/>
          <p:cNvSpPr/>
          <p:nvPr/>
        </p:nvSpPr>
        <p:spPr>
          <a:xfrm>
            <a:off x="9407838" y="1548160"/>
            <a:ext cx="1236588" cy="328551"/>
          </a:xfrm>
          <a:prstGeom prst="rect">
            <a:avLst/>
          </a:prstGeom>
          <a:solidFill>
            <a:srgbClr val="00B0F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00" hangingPunct="1"/>
            <a:r>
              <a:rPr kumimoji="1" lang="zh-CN" altLang="en-US" sz="1000" b="1" dirty="0" smtClean="0">
                <a:solidFill>
                  <a:srgbClr val="FFFFFF"/>
                </a:solidFill>
                <a:latin typeface="微软雅黑"/>
                <a:ea typeface="微软雅黑"/>
                <a:cs typeface="微软雅黑"/>
              </a:rPr>
              <a:t>欺诈者识别模型</a:t>
            </a:r>
            <a:endParaRPr kumimoji="1" lang="zh-CN" altLang="en-US" sz="1000" b="1" kern="1200" dirty="0">
              <a:solidFill>
                <a:srgbClr val="FFFFFF"/>
              </a:solidFill>
              <a:latin typeface="微软雅黑"/>
              <a:ea typeface="微软雅黑"/>
              <a:cs typeface="微软雅黑"/>
            </a:endParaRPr>
          </a:p>
        </p:txBody>
      </p:sp>
      <p:grpSp>
        <p:nvGrpSpPr>
          <p:cNvPr id="8" name="组 7"/>
          <p:cNvGrpSpPr/>
          <p:nvPr/>
        </p:nvGrpSpPr>
        <p:grpSpPr>
          <a:xfrm>
            <a:off x="9492298" y="1908200"/>
            <a:ext cx="1080120" cy="678987"/>
            <a:chOff x="12089694" y="3139968"/>
            <a:chExt cx="1360695" cy="1452852"/>
          </a:xfrm>
        </p:grpSpPr>
        <p:pic>
          <p:nvPicPr>
            <p:cNvPr id="291" name="Picture 127" descr="MCj04326100000[1]"/>
            <p:cNvPicPr>
              <a:picLocks noChangeAspect="1" noChangeArrowheads="1"/>
            </p:cNvPicPr>
            <p:nvPr>
              <p:custDataLst>
                <p:tags r:id="rId2"/>
              </p:custDataLst>
            </p:nvPr>
          </p:nvPicPr>
          <p:blipFill>
            <a:blip r:embed="rId12" cstate="print"/>
            <a:srcRect/>
            <a:stretch>
              <a:fillRect/>
            </a:stretch>
          </p:blipFill>
          <p:spPr bwMode="auto">
            <a:xfrm>
              <a:off x="12400652" y="3468607"/>
              <a:ext cx="216024" cy="240443"/>
            </a:xfrm>
            <a:prstGeom prst="rect">
              <a:avLst/>
            </a:prstGeom>
            <a:noFill/>
            <a:ln w="9525">
              <a:noFill/>
              <a:miter lim="800000"/>
              <a:headEnd/>
              <a:tailEnd/>
            </a:ln>
          </p:spPr>
        </p:pic>
        <p:pic>
          <p:nvPicPr>
            <p:cNvPr id="292" name="Picture 127" descr="MCj04326100000[1]"/>
            <p:cNvPicPr>
              <a:picLocks noChangeAspect="1" noChangeArrowheads="1"/>
            </p:cNvPicPr>
            <p:nvPr>
              <p:custDataLst>
                <p:tags r:id="rId3"/>
              </p:custDataLst>
            </p:nvPr>
          </p:nvPicPr>
          <p:blipFill>
            <a:blip r:embed="rId12" cstate="print"/>
            <a:srcRect/>
            <a:stretch>
              <a:fillRect/>
            </a:stretch>
          </p:blipFill>
          <p:spPr bwMode="auto">
            <a:xfrm>
              <a:off x="13014477" y="3761882"/>
              <a:ext cx="216024" cy="240443"/>
            </a:xfrm>
            <a:prstGeom prst="rect">
              <a:avLst/>
            </a:prstGeom>
            <a:noFill/>
            <a:ln w="9525">
              <a:noFill/>
              <a:miter lim="800000"/>
              <a:headEnd/>
              <a:tailEnd/>
            </a:ln>
          </p:spPr>
        </p:pic>
        <p:cxnSp>
          <p:nvCxnSpPr>
            <p:cNvPr id="293" name="直接连接符 5"/>
            <p:cNvCxnSpPr>
              <a:stCxn id="291" idx="2"/>
              <a:endCxn id="294" idx="3"/>
            </p:cNvCxnSpPr>
            <p:nvPr/>
          </p:nvCxnSpPr>
          <p:spPr>
            <a:xfrm flipH="1">
              <a:off x="12199507" y="3709050"/>
              <a:ext cx="309157" cy="268758"/>
            </a:xfrm>
            <a:prstGeom prst="line">
              <a:avLst/>
            </a:prstGeom>
          </p:spPr>
          <p:style>
            <a:lnRef idx="1">
              <a:schemeClr val="accent1"/>
            </a:lnRef>
            <a:fillRef idx="0">
              <a:schemeClr val="accent1"/>
            </a:fillRef>
            <a:effectRef idx="0">
              <a:schemeClr val="accent1"/>
            </a:effectRef>
            <a:fontRef idx="minor">
              <a:schemeClr val="tx1"/>
            </a:fontRef>
          </p:style>
        </p:cxnSp>
        <p:pic>
          <p:nvPicPr>
            <p:cNvPr id="294" name="图片 293"/>
            <p:cNvPicPr>
              <a:picLocks noChangeAspect="1"/>
            </p:cNvPicPr>
            <p:nvPr/>
          </p:nvPicPr>
          <p:blipFill>
            <a:blip r:embed="rId13"/>
            <a:stretch>
              <a:fillRect/>
            </a:stretch>
          </p:blipFill>
          <p:spPr>
            <a:xfrm>
              <a:off x="12089694" y="3870689"/>
              <a:ext cx="109813" cy="214237"/>
            </a:xfrm>
            <a:prstGeom prst="rect">
              <a:avLst/>
            </a:prstGeom>
          </p:spPr>
        </p:pic>
        <p:cxnSp>
          <p:nvCxnSpPr>
            <p:cNvPr id="295" name="直接连接符 118"/>
            <p:cNvCxnSpPr>
              <a:stCxn id="296" idx="1"/>
              <a:endCxn id="294" idx="3"/>
            </p:cNvCxnSpPr>
            <p:nvPr/>
          </p:nvCxnSpPr>
          <p:spPr>
            <a:xfrm flipH="1" flipV="1">
              <a:off x="12199507" y="3977808"/>
              <a:ext cx="309091" cy="229370"/>
            </a:xfrm>
            <a:prstGeom prst="line">
              <a:avLst/>
            </a:prstGeom>
          </p:spPr>
          <p:style>
            <a:lnRef idx="1">
              <a:schemeClr val="accent1"/>
            </a:lnRef>
            <a:fillRef idx="0">
              <a:schemeClr val="accent1"/>
            </a:fillRef>
            <a:effectRef idx="0">
              <a:schemeClr val="accent1"/>
            </a:effectRef>
            <a:fontRef idx="minor">
              <a:schemeClr val="tx1"/>
            </a:fontRef>
          </p:style>
        </p:cxnSp>
        <p:pic>
          <p:nvPicPr>
            <p:cNvPr id="296" name="图片 295"/>
            <p:cNvPicPr>
              <a:picLocks noChangeAspect="1"/>
            </p:cNvPicPr>
            <p:nvPr/>
          </p:nvPicPr>
          <p:blipFill>
            <a:blip r:embed="rId13"/>
            <a:stretch>
              <a:fillRect/>
            </a:stretch>
          </p:blipFill>
          <p:spPr>
            <a:xfrm>
              <a:off x="12508598" y="4100059"/>
              <a:ext cx="109813" cy="214237"/>
            </a:xfrm>
            <a:prstGeom prst="rect">
              <a:avLst/>
            </a:prstGeom>
          </p:spPr>
        </p:pic>
        <p:cxnSp>
          <p:nvCxnSpPr>
            <p:cNvPr id="297" name="直接连接符 120"/>
            <p:cNvCxnSpPr>
              <a:stCxn id="292" idx="2"/>
              <a:endCxn id="296" idx="3"/>
            </p:cNvCxnSpPr>
            <p:nvPr/>
          </p:nvCxnSpPr>
          <p:spPr>
            <a:xfrm flipH="1">
              <a:off x="12618411" y="4002325"/>
              <a:ext cx="504078" cy="204853"/>
            </a:xfrm>
            <a:prstGeom prst="line">
              <a:avLst/>
            </a:prstGeom>
          </p:spPr>
          <p:style>
            <a:lnRef idx="1">
              <a:schemeClr val="accent1"/>
            </a:lnRef>
            <a:fillRef idx="0">
              <a:schemeClr val="accent1"/>
            </a:fillRef>
            <a:effectRef idx="0">
              <a:schemeClr val="accent1"/>
            </a:effectRef>
            <a:fontRef idx="minor">
              <a:schemeClr val="tx1"/>
            </a:fontRef>
          </p:style>
        </p:cxnSp>
        <p:pic>
          <p:nvPicPr>
            <p:cNvPr id="298" name="Picture 127" descr="MCj04326100000[1]"/>
            <p:cNvPicPr>
              <a:picLocks noChangeAspect="1" noChangeArrowheads="1"/>
            </p:cNvPicPr>
            <p:nvPr>
              <p:custDataLst>
                <p:tags r:id="rId4"/>
              </p:custDataLst>
            </p:nvPr>
          </p:nvPicPr>
          <p:blipFill>
            <a:blip r:embed="rId12" cstate="print"/>
            <a:srcRect/>
            <a:stretch>
              <a:fillRect/>
            </a:stretch>
          </p:blipFill>
          <p:spPr bwMode="auto">
            <a:xfrm>
              <a:off x="13230410" y="4165563"/>
              <a:ext cx="216024" cy="240443"/>
            </a:xfrm>
            <a:prstGeom prst="rect">
              <a:avLst/>
            </a:prstGeom>
            <a:noFill/>
            <a:ln w="9525">
              <a:noFill/>
              <a:miter lim="800000"/>
              <a:headEnd/>
              <a:tailEnd/>
            </a:ln>
          </p:spPr>
        </p:pic>
        <p:cxnSp>
          <p:nvCxnSpPr>
            <p:cNvPr id="299" name="直接连接符 122"/>
            <p:cNvCxnSpPr>
              <a:stCxn id="298" idx="0"/>
              <a:endCxn id="292" idx="2"/>
            </p:cNvCxnSpPr>
            <p:nvPr/>
          </p:nvCxnSpPr>
          <p:spPr>
            <a:xfrm flipH="1" flipV="1">
              <a:off x="13122489" y="4002325"/>
              <a:ext cx="215933" cy="163238"/>
            </a:xfrm>
            <a:prstGeom prst="line">
              <a:avLst/>
            </a:prstGeom>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a:blip r:embed="rId13"/>
            <a:stretch>
              <a:fillRect/>
            </a:stretch>
          </p:blipFill>
          <p:spPr>
            <a:xfrm>
              <a:off x="12952906" y="4378583"/>
              <a:ext cx="109813" cy="214237"/>
            </a:xfrm>
            <a:prstGeom prst="rect">
              <a:avLst/>
            </a:prstGeom>
          </p:spPr>
        </p:pic>
        <p:cxnSp>
          <p:nvCxnSpPr>
            <p:cNvPr id="301" name="直接连接符 124"/>
            <p:cNvCxnSpPr>
              <a:stCxn id="298" idx="2"/>
              <a:endCxn id="300" idx="3"/>
            </p:cNvCxnSpPr>
            <p:nvPr/>
          </p:nvCxnSpPr>
          <p:spPr>
            <a:xfrm flipH="1">
              <a:off x="13062719" y="4406006"/>
              <a:ext cx="275703" cy="79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127"/>
            <p:cNvCxnSpPr>
              <a:stCxn id="296" idx="3"/>
              <a:endCxn id="300" idx="1"/>
            </p:cNvCxnSpPr>
            <p:nvPr/>
          </p:nvCxnSpPr>
          <p:spPr>
            <a:xfrm>
              <a:off x="12618411" y="4207178"/>
              <a:ext cx="334495" cy="278524"/>
            </a:xfrm>
            <a:prstGeom prst="line">
              <a:avLst/>
            </a:prstGeom>
          </p:spPr>
          <p:style>
            <a:lnRef idx="1">
              <a:schemeClr val="accent1"/>
            </a:lnRef>
            <a:fillRef idx="0">
              <a:schemeClr val="accent1"/>
            </a:fillRef>
            <a:effectRef idx="0">
              <a:schemeClr val="accent1"/>
            </a:effectRef>
            <a:fontRef idx="minor">
              <a:schemeClr val="tx1"/>
            </a:fontRef>
          </p:style>
        </p:cxnSp>
        <p:pic>
          <p:nvPicPr>
            <p:cNvPr id="303" name="图片 302"/>
            <p:cNvPicPr>
              <a:picLocks noChangeAspect="1"/>
            </p:cNvPicPr>
            <p:nvPr/>
          </p:nvPicPr>
          <p:blipFill>
            <a:blip r:embed="rId13"/>
            <a:stretch>
              <a:fillRect/>
            </a:stretch>
          </p:blipFill>
          <p:spPr>
            <a:xfrm>
              <a:off x="12475723" y="3139968"/>
              <a:ext cx="74593" cy="145525"/>
            </a:xfrm>
            <a:prstGeom prst="rect">
              <a:avLst/>
            </a:prstGeom>
          </p:spPr>
        </p:pic>
        <p:cxnSp>
          <p:nvCxnSpPr>
            <p:cNvPr id="304" name="直接连接符 131"/>
            <p:cNvCxnSpPr>
              <a:stCxn id="303" idx="2"/>
              <a:endCxn id="291" idx="0"/>
            </p:cNvCxnSpPr>
            <p:nvPr/>
          </p:nvCxnSpPr>
          <p:spPr>
            <a:xfrm flipH="1">
              <a:off x="12508664" y="3285493"/>
              <a:ext cx="4356" cy="183114"/>
            </a:xfrm>
            <a:prstGeom prst="line">
              <a:avLst/>
            </a:prstGeom>
          </p:spPr>
          <p:style>
            <a:lnRef idx="1">
              <a:schemeClr val="accent1"/>
            </a:lnRef>
            <a:fillRef idx="0">
              <a:schemeClr val="accent1"/>
            </a:fillRef>
            <a:effectRef idx="0">
              <a:schemeClr val="accent1"/>
            </a:effectRef>
            <a:fontRef idx="minor">
              <a:schemeClr val="tx1"/>
            </a:fontRef>
          </p:style>
        </p:cxnSp>
        <p:pic>
          <p:nvPicPr>
            <p:cNvPr id="305" name="图片 304"/>
            <p:cNvPicPr>
              <a:picLocks noChangeAspect="1"/>
            </p:cNvPicPr>
            <p:nvPr/>
          </p:nvPicPr>
          <p:blipFill>
            <a:blip r:embed="rId13"/>
            <a:stretch>
              <a:fillRect/>
            </a:stretch>
          </p:blipFill>
          <p:spPr>
            <a:xfrm>
              <a:off x="12653527" y="3285493"/>
              <a:ext cx="74593" cy="145525"/>
            </a:xfrm>
            <a:prstGeom prst="rect">
              <a:avLst/>
            </a:prstGeom>
          </p:spPr>
        </p:pic>
        <p:pic>
          <p:nvPicPr>
            <p:cNvPr id="306" name="图片 305"/>
            <p:cNvPicPr>
              <a:picLocks noChangeAspect="1"/>
            </p:cNvPicPr>
            <p:nvPr/>
          </p:nvPicPr>
          <p:blipFill>
            <a:blip r:embed="rId13"/>
            <a:stretch>
              <a:fillRect/>
            </a:stretch>
          </p:blipFill>
          <p:spPr>
            <a:xfrm>
              <a:off x="12734687" y="3464552"/>
              <a:ext cx="74593" cy="145525"/>
            </a:xfrm>
            <a:prstGeom prst="rect">
              <a:avLst/>
            </a:prstGeom>
          </p:spPr>
        </p:pic>
        <p:pic>
          <p:nvPicPr>
            <p:cNvPr id="307" name="图片 306"/>
            <p:cNvPicPr>
              <a:picLocks noChangeAspect="1"/>
            </p:cNvPicPr>
            <p:nvPr/>
          </p:nvPicPr>
          <p:blipFill>
            <a:blip r:embed="rId13"/>
            <a:stretch>
              <a:fillRect/>
            </a:stretch>
          </p:blipFill>
          <p:spPr>
            <a:xfrm>
              <a:off x="12322206" y="3299063"/>
              <a:ext cx="74593" cy="145525"/>
            </a:xfrm>
            <a:prstGeom prst="rect">
              <a:avLst/>
            </a:prstGeom>
          </p:spPr>
        </p:pic>
        <p:pic>
          <p:nvPicPr>
            <p:cNvPr id="308" name="图片 307"/>
            <p:cNvPicPr>
              <a:picLocks noChangeAspect="1"/>
            </p:cNvPicPr>
            <p:nvPr/>
          </p:nvPicPr>
          <p:blipFill>
            <a:blip r:embed="rId13"/>
            <a:stretch>
              <a:fillRect/>
            </a:stretch>
          </p:blipFill>
          <p:spPr>
            <a:xfrm>
              <a:off x="12241460" y="3481733"/>
              <a:ext cx="74593" cy="145525"/>
            </a:xfrm>
            <a:prstGeom prst="rect">
              <a:avLst/>
            </a:prstGeom>
          </p:spPr>
        </p:pic>
        <p:pic>
          <p:nvPicPr>
            <p:cNvPr id="309" name="图片 308"/>
            <p:cNvPicPr>
              <a:picLocks noChangeAspect="1"/>
            </p:cNvPicPr>
            <p:nvPr/>
          </p:nvPicPr>
          <p:blipFill>
            <a:blip r:embed="rId13"/>
            <a:stretch>
              <a:fillRect/>
            </a:stretch>
          </p:blipFill>
          <p:spPr>
            <a:xfrm>
              <a:off x="12680126" y="3713301"/>
              <a:ext cx="74593" cy="145525"/>
            </a:xfrm>
            <a:prstGeom prst="rect">
              <a:avLst/>
            </a:prstGeom>
          </p:spPr>
        </p:pic>
        <p:cxnSp>
          <p:nvCxnSpPr>
            <p:cNvPr id="310" name="直接连接符 139"/>
            <p:cNvCxnSpPr>
              <a:endCxn id="291" idx="3"/>
            </p:cNvCxnSpPr>
            <p:nvPr/>
          </p:nvCxnSpPr>
          <p:spPr>
            <a:xfrm flipH="1">
              <a:off x="12616676" y="3453503"/>
              <a:ext cx="56926" cy="135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直接连接符 142"/>
            <p:cNvCxnSpPr>
              <a:stCxn id="306" idx="1"/>
              <a:endCxn id="291" idx="3"/>
            </p:cNvCxnSpPr>
            <p:nvPr/>
          </p:nvCxnSpPr>
          <p:spPr>
            <a:xfrm flipH="1">
              <a:off x="12616676" y="3537315"/>
              <a:ext cx="118011" cy="51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直接连接符 145"/>
            <p:cNvCxnSpPr>
              <a:stCxn id="309" idx="0"/>
              <a:endCxn id="291" idx="3"/>
            </p:cNvCxnSpPr>
            <p:nvPr/>
          </p:nvCxnSpPr>
          <p:spPr>
            <a:xfrm flipH="1" flipV="1">
              <a:off x="12616676" y="3588829"/>
              <a:ext cx="100747" cy="124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直接连接符 148"/>
            <p:cNvCxnSpPr>
              <a:endCxn id="291" idx="1"/>
            </p:cNvCxnSpPr>
            <p:nvPr/>
          </p:nvCxnSpPr>
          <p:spPr>
            <a:xfrm>
              <a:off x="12361280" y="3472152"/>
              <a:ext cx="39372" cy="116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直接连接符 154"/>
            <p:cNvCxnSpPr>
              <a:stCxn id="308" idx="3"/>
              <a:endCxn id="291" idx="1"/>
            </p:cNvCxnSpPr>
            <p:nvPr/>
          </p:nvCxnSpPr>
          <p:spPr>
            <a:xfrm>
              <a:off x="12316053" y="3554496"/>
              <a:ext cx="84599" cy="34333"/>
            </a:xfrm>
            <a:prstGeom prst="line">
              <a:avLst/>
            </a:prstGeom>
          </p:spPr>
          <p:style>
            <a:lnRef idx="1">
              <a:schemeClr val="accent1"/>
            </a:lnRef>
            <a:fillRef idx="0">
              <a:schemeClr val="accent1"/>
            </a:fillRef>
            <a:effectRef idx="0">
              <a:schemeClr val="accent1"/>
            </a:effectRef>
            <a:fontRef idx="minor">
              <a:schemeClr val="tx1"/>
            </a:fontRef>
          </p:style>
        </p:cxnSp>
        <p:pic>
          <p:nvPicPr>
            <p:cNvPr id="315" name="Picture 127" descr="MCj04326100000[1]"/>
            <p:cNvPicPr>
              <a:picLocks noChangeAspect="1" noChangeArrowheads="1"/>
            </p:cNvPicPr>
            <p:nvPr>
              <p:custDataLst>
                <p:tags r:id="rId5"/>
              </p:custDataLst>
            </p:nvPr>
          </p:nvPicPr>
          <p:blipFill>
            <a:blip r:embed="rId12" cstate="print"/>
            <a:srcRect/>
            <a:stretch>
              <a:fillRect/>
            </a:stretch>
          </p:blipFill>
          <p:spPr bwMode="auto">
            <a:xfrm>
              <a:off x="13268627" y="3629482"/>
              <a:ext cx="142974" cy="159136"/>
            </a:xfrm>
            <a:prstGeom prst="rect">
              <a:avLst/>
            </a:prstGeom>
            <a:noFill/>
            <a:ln w="9525">
              <a:noFill/>
              <a:miter lim="800000"/>
              <a:headEnd/>
              <a:tailEnd/>
            </a:ln>
          </p:spPr>
        </p:pic>
        <p:pic>
          <p:nvPicPr>
            <p:cNvPr id="316" name="Picture 127" descr="MCj04326100000[1]"/>
            <p:cNvPicPr>
              <a:picLocks noChangeAspect="1" noChangeArrowheads="1"/>
            </p:cNvPicPr>
            <p:nvPr>
              <p:custDataLst>
                <p:tags r:id="rId6"/>
              </p:custDataLst>
            </p:nvPr>
          </p:nvPicPr>
          <p:blipFill>
            <a:blip r:embed="rId12" cstate="print"/>
            <a:srcRect/>
            <a:stretch>
              <a:fillRect/>
            </a:stretch>
          </p:blipFill>
          <p:spPr bwMode="auto">
            <a:xfrm>
              <a:off x="13307415" y="3857600"/>
              <a:ext cx="142974" cy="159136"/>
            </a:xfrm>
            <a:prstGeom prst="rect">
              <a:avLst/>
            </a:prstGeom>
            <a:noFill/>
            <a:ln w="9525">
              <a:noFill/>
              <a:miter lim="800000"/>
              <a:headEnd/>
              <a:tailEnd/>
            </a:ln>
          </p:spPr>
        </p:pic>
        <p:pic>
          <p:nvPicPr>
            <p:cNvPr id="317" name="Picture 127" descr="MCj04326100000[1]"/>
            <p:cNvPicPr>
              <a:picLocks noChangeAspect="1" noChangeArrowheads="1"/>
            </p:cNvPicPr>
            <p:nvPr>
              <p:custDataLst>
                <p:tags r:id="rId7"/>
              </p:custDataLst>
            </p:nvPr>
          </p:nvPicPr>
          <p:blipFill>
            <a:blip r:embed="rId12" cstate="print"/>
            <a:srcRect/>
            <a:stretch>
              <a:fillRect/>
            </a:stretch>
          </p:blipFill>
          <p:spPr bwMode="auto">
            <a:xfrm>
              <a:off x="13053767" y="3547690"/>
              <a:ext cx="142974" cy="159136"/>
            </a:xfrm>
            <a:prstGeom prst="rect">
              <a:avLst/>
            </a:prstGeom>
            <a:noFill/>
            <a:ln w="9525">
              <a:noFill/>
              <a:miter lim="800000"/>
              <a:headEnd/>
              <a:tailEnd/>
            </a:ln>
          </p:spPr>
        </p:pic>
        <p:pic>
          <p:nvPicPr>
            <p:cNvPr id="318" name="Picture 127" descr="MCj04326100000[1]"/>
            <p:cNvPicPr>
              <a:picLocks noChangeAspect="1" noChangeArrowheads="1"/>
            </p:cNvPicPr>
            <p:nvPr>
              <p:custDataLst>
                <p:tags r:id="rId8"/>
              </p:custDataLst>
            </p:nvPr>
          </p:nvPicPr>
          <p:blipFill>
            <a:blip r:embed="rId12" cstate="print"/>
            <a:srcRect/>
            <a:stretch>
              <a:fillRect/>
            </a:stretch>
          </p:blipFill>
          <p:spPr bwMode="auto">
            <a:xfrm>
              <a:off x="12856232" y="3643400"/>
              <a:ext cx="142974" cy="159136"/>
            </a:xfrm>
            <a:prstGeom prst="rect">
              <a:avLst/>
            </a:prstGeom>
            <a:noFill/>
            <a:ln w="9525">
              <a:noFill/>
              <a:miter lim="800000"/>
              <a:headEnd/>
              <a:tailEnd/>
            </a:ln>
          </p:spPr>
        </p:pic>
        <p:pic>
          <p:nvPicPr>
            <p:cNvPr id="319" name="Picture 127" descr="MCj04326100000[1]"/>
            <p:cNvPicPr>
              <a:picLocks noChangeAspect="1" noChangeArrowheads="1"/>
            </p:cNvPicPr>
            <p:nvPr>
              <p:custDataLst>
                <p:tags r:id="rId9"/>
              </p:custDataLst>
            </p:nvPr>
          </p:nvPicPr>
          <p:blipFill>
            <a:blip r:embed="rId12" cstate="print"/>
            <a:srcRect/>
            <a:stretch>
              <a:fillRect/>
            </a:stretch>
          </p:blipFill>
          <p:spPr bwMode="auto">
            <a:xfrm>
              <a:off x="12836098" y="3888967"/>
              <a:ext cx="142974" cy="159136"/>
            </a:xfrm>
            <a:prstGeom prst="rect">
              <a:avLst/>
            </a:prstGeom>
            <a:noFill/>
            <a:ln w="9525">
              <a:noFill/>
              <a:miter lim="800000"/>
              <a:headEnd/>
              <a:tailEnd/>
            </a:ln>
          </p:spPr>
        </p:pic>
        <p:cxnSp>
          <p:nvCxnSpPr>
            <p:cNvPr id="320" name="直接连接符 162"/>
            <p:cNvCxnSpPr>
              <a:stCxn id="315" idx="1"/>
              <a:endCxn id="292" idx="0"/>
            </p:cNvCxnSpPr>
            <p:nvPr/>
          </p:nvCxnSpPr>
          <p:spPr>
            <a:xfrm flipH="1">
              <a:off x="13122489" y="3709050"/>
              <a:ext cx="146138" cy="52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直接连接符 165"/>
            <p:cNvCxnSpPr>
              <a:stCxn id="317" idx="2"/>
              <a:endCxn id="292" idx="0"/>
            </p:cNvCxnSpPr>
            <p:nvPr/>
          </p:nvCxnSpPr>
          <p:spPr>
            <a:xfrm flipH="1">
              <a:off x="13122489" y="3706826"/>
              <a:ext cx="2765" cy="55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直接连接符 168"/>
            <p:cNvCxnSpPr>
              <a:stCxn id="318" idx="3"/>
              <a:endCxn id="292" idx="0"/>
            </p:cNvCxnSpPr>
            <p:nvPr/>
          </p:nvCxnSpPr>
          <p:spPr>
            <a:xfrm>
              <a:off x="12999206" y="3722968"/>
              <a:ext cx="123283" cy="38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直接连接符 171"/>
            <p:cNvCxnSpPr>
              <a:stCxn id="292" idx="3"/>
            </p:cNvCxnSpPr>
            <p:nvPr/>
          </p:nvCxnSpPr>
          <p:spPr>
            <a:xfrm>
              <a:off x="13230501" y="3882104"/>
              <a:ext cx="44388" cy="32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直接连接符 174"/>
            <p:cNvCxnSpPr>
              <a:stCxn id="292" idx="1"/>
              <a:endCxn id="319" idx="3"/>
            </p:cNvCxnSpPr>
            <p:nvPr/>
          </p:nvCxnSpPr>
          <p:spPr>
            <a:xfrm flipH="1">
              <a:off x="12979072" y="3882104"/>
              <a:ext cx="35405" cy="8643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6" name="组 325"/>
          <p:cNvGrpSpPr/>
          <p:nvPr/>
        </p:nvGrpSpPr>
        <p:grpSpPr>
          <a:xfrm>
            <a:off x="9564306" y="1087691"/>
            <a:ext cx="897417" cy="244445"/>
            <a:chOff x="11026699" y="1513178"/>
            <a:chExt cx="1087288" cy="365811"/>
          </a:xfrm>
        </p:grpSpPr>
        <p:pic>
          <p:nvPicPr>
            <p:cNvPr id="327" name="Picture 73" descr="MCj04241980000[1]"/>
            <p:cNvPicPr>
              <a:picLocks noChangeAspect="1" noChangeArrowheads="1"/>
            </p:cNvPicPr>
            <p:nvPr/>
          </p:nvPicPr>
          <p:blipFill>
            <a:blip r:embed="rId14" cstate="print"/>
            <a:srcRect/>
            <a:stretch>
              <a:fillRect/>
            </a:stretch>
          </p:blipFill>
          <p:spPr bwMode="auto">
            <a:xfrm>
              <a:off x="11348975" y="1627651"/>
              <a:ext cx="340691" cy="218255"/>
            </a:xfrm>
            <a:prstGeom prst="rect">
              <a:avLst/>
            </a:prstGeom>
            <a:noFill/>
            <a:ln w="9525">
              <a:noFill/>
              <a:miter lim="800000"/>
              <a:headEnd/>
              <a:tailEnd/>
            </a:ln>
          </p:spPr>
        </p:pic>
        <p:pic>
          <p:nvPicPr>
            <p:cNvPr id="328" name="Picture 127" descr="MCj04326100000[1]"/>
            <p:cNvPicPr>
              <a:picLocks noChangeAspect="1" noChangeArrowheads="1"/>
            </p:cNvPicPr>
            <p:nvPr>
              <p:custDataLst>
                <p:tags r:id="rId1"/>
              </p:custDataLst>
            </p:nvPr>
          </p:nvPicPr>
          <p:blipFill>
            <a:blip r:embed="rId12" cstate="print"/>
            <a:srcRect/>
            <a:stretch>
              <a:fillRect/>
            </a:stretch>
          </p:blipFill>
          <p:spPr bwMode="auto">
            <a:xfrm>
              <a:off x="11785328" y="1513178"/>
              <a:ext cx="328659" cy="365811"/>
            </a:xfrm>
            <a:prstGeom prst="rect">
              <a:avLst/>
            </a:prstGeom>
            <a:noFill/>
            <a:ln w="9525">
              <a:noFill/>
              <a:miter lim="800000"/>
              <a:headEnd/>
              <a:tailEnd/>
            </a:ln>
          </p:spPr>
        </p:pic>
        <p:pic>
          <p:nvPicPr>
            <p:cNvPr id="329" name="Picture 4"/>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1026699" y="1522952"/>
              <a:ext cx="216995" cy="355778"/>
            </a:xfrm>
            <a:prstGeom prst="rect">
              <a:avLst/>
            </a:prstGeom>
            <a:noFill/>
            <a:ln w="9525">
              <a:noFill/>
              <a:miter lim="800000"/>
              <a:headEnd/>
              <a:tailEnd/>
            </a:ln>
          </p:spPr>
        </p:pic>
      </p:grpSp>
      <p:sp>
        <p:nvSpPr>
          <p:cNvPr id="4" name="右箭头 3"/>
          <p:cNvSpPr/>
          <p:nvPr/>
        </p:nvSpPr>
        <p:spPr>
          <a:xfrm>
            <a:off x="6107922" y="1620168"/>
            <a:ext cx="360040"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3" name="右箭头 112"/>
          <p:cNvSpPr/>
          <p:nvPr/>
        </p:nvSpPr>
        <p:spPr>
          <a:xfrm>
            <a:off x="8700210" y="1620168"/>
            <a:ext cx="360040"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9420290" y="972096"/>
            <a:ext cx="1224136" cy="432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9420290" y="1873554"/>
            <a:ext cx="1224136" cy="7547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6" name="标题 3"/>
          <p:cNvSpPr txBox="1">
            <a:spLocks/>
          </p:cNvSpPr>
          <p:nvPr/>
        </p:nvSpPr>
        <p:spPr>
          <a:xfrm>
            <a:off x="5328692" y="35992"/>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欺诈风险识别：人工智能</a:t>
            </a:r>
          </a:p>
        </p:txBody>
      </p:sp>
      <p:sp>
        <p:nvSpPr>
          <p:cNvPr id="7" name="文本框 6"/>
          <p:cNvSpPr txBox="1"/>
          <p:nvPr/>
        </p:nvSpPr>
        <p:spPr>
          <a:xfrm>
            <a:off x="11076474" y="1232252"/>
            <a:ext cx="1741050" cy="1107996"/>
          </a:xfrm>
          <a:prstGeom prst="rect">
            <a:avLst/>
          </a:prstGeom>
          <a:noFill/>
        </p:spPr>
        <p:txBody>
          <a:bodyPr wrap="square" rtlCol="0">
            <a:spAutoFit/>
          </a:bodyPr>
          <a:lstStyle/>
          <a:p>
            <a:pPr marL="171450" indent="-171450">
              <a:buFont typeface="Wingdings" charset="2"/>
              <a:buChar char="ü"/>
            </a:pPr>
            <a:r>
              <a:rPr kumimoji="1" lang="zh-CN" altLang="en-US" sz="1400" dirty="0" smtClean="0">
                <a:solidFill>
                  <a:srgbClr val="FFFF00"/>
                </a:solidFill>
                <a:latin typeface="微软雅黑"/>
                <a:ea typeface="微软雅黑"/>
                <a:cs typeface="微软雅黑"/>
              </a:rPr>
              <a:t> </a:t>
            </a:r>
            <a:r>
              <a:rPr kumimoji="1" lang="en-US" altLang="zh-CN" sz="1400" dirty="0" smtClean="0">
                <a:solidFill>
                  <a:srgbClr val="FFFF00"/>
                </a:solidFill>
                <a:latin typeface="微软雅黑"/>
                <a:ea typeface="微软雅黑"/>
                <a:cs typeface="微软雅黑"/>
              </a:rPr>
              <a:t>2800</a:t>
            </a:r>
            <a:r>
              <a:rPr kumimoji="1" lang="zh-CN" altLang="en-US" sz="1400" dirty="0" smtClean="0">
                <a:solidFill>
                  <a:srgbClr val="FFFF00"/>
                </a:solidFill>
                <a:latin typeface="微软雅黑"/>
                <a:ea typeface="微软雅黑"/>
                <a:cs typeface="微软雅黑"/>
              </a:rPr>
              <a:t>台</a:t>
            </a:r>
            <a:r>
              <a:rPr kumimoji="1" lang="zh-CN" altLang="en-US" sz="1200" dirty="0" smtClean="0">
                <a:solidFill>
                  <a:schemeClr val="bg1"/>
                </a:solidFill>
                <a:latin typeface="微软雅黑"/>
                <a:ea typeface="微软雅黑"/>
                <a:cs typeface="微软雅黑"/>
              </a:rPr>
              <a:t>服务器</a:t>
            </a:r>
          </a:p>
          <a:p>
            <a:endParaRPr kumimoji="1" lang="zh-CN" altLang="en-US" sz="1200" dirty="0" smtClean="0">
              <a:solidFill>
                <a:srgbClr val="FFFF00"/>
              </a:solidFill>
              <a:latin typeface="微软雅黑"/>
              <a:ea typeface="微软雅黑"/>
              <a:cs typeface="微软雅黑"/>
            </a:endParaRPr>
          </a:p>
          <a:p>
            <a:pPr marL="171450" indent="-171450">
              <a:buFont typeface="Wingdings" charset="2"/>
              <a:buChar char="ü"/>
            </a:pPr>
            <a:r>
              <a:rPr kumimoji="1" lang="en-US" altLang="zh-CN" sz="1400" dirty="0" smtClean="0">
                <a:solidFill>
                  <a:srgbClr val="FFFF00"/>
                </a:solidFill>
                <a:latin typeface="微软雅黑"/>
                <a:ea typeface="微软雅黑"/>
                <a:cs typeface="微软雅黑"/>
              </a:rPr>
              <a:t>7✖️24</a:t>
            </a:r>
            <a:r>
              <a:rPr kumimoji="1" lang="zh-CN" altLang="en-US" sz="1400" dirty="0" smtClean="0">
                <a:solidFill>
                  <a:srgbClr val="FFFF00"/>
                </a:solidFill>
                <a:latin typeface="微软雅黑"/>
                <a:ea typeface="微软雅黑"/>
                <a:cs typeface="微软雅黑"/>
              </a:rPr>
              <a:t>小时</a:t>
            </a:r>
            <a:r>
              <a:rPr kumimoji="1" lang="en-US" altLang="zh-CN" sz="1400" dirty="0">
                <a:solidFill>
                  <a:srgbClr val="FFFF00"/>
                </a:solidFill>
                <a:latin typeface="微软雅黑"/>
                <a:ea typeface="微软雅黑"/>
                <a:cs typeface="微软雅黑"/>
              </a:rPr>
              <a:t>5</a:t>
            </a:r>
            <a:r>
              <a:rPr kumimoji="1" lang="en-US" altLang="zh-CN" sz="1400" dirty="0" smtClean="0">
                <a:solidFill>
                  <a:srgbClr val="FFFF00"/>
                </a:solidFill>
                <a:latin typeface="微软雅黑"/>
                <a:ea typeface="微软雅黑"/>
                <a:cs typeface="微软雅黑"/>
              </a:rPr>
              <a:t>0</a:t>
            </a:r>
            <a:r>
              <a:rPr kumimoji="1" lang="zh-CN" altLang="en-US" sz="1400" dirty="0" smtClean="0">
                <a:solidFill>
                  <a:srgbClr val="FFFF00"/>
                </a:solidFill>
                <a:latin typeface="微软雅黑"/>
                <a:ea typeface="微软雅黑"/>
                <a:cs typeface="微软雅黑"/>
              </a:rPr>
              <a:t>毫秒</a:t>
            </a:r>
            <a:r>
              <a:rPr kumimoji="1" lang="zh-CN" altLang="en-US" sz="1200" dirty="0" smtClean="0">
                <a:solidFill>
                  <a:schemeClr val="bg1"/>
                </a:solidFill>
                <a:latin typeface="微软雅黑"/>
                <a:ea typeface="微软雅黑"/>
                <a:cs typeface="微软雅黑"/>
              </a:rPr>
              <a:t>实时计算响应</a:t>
            </a:r>
          </a:p>
          <a:p>
            <a:pPr marL="171450" indent="-171450">
              <a:buFont typeface="Wingdings" charset="2"/>
              <a:buChar char="ü"/>
            </a:pPr>
            <a:endParaRPr kumimoji="1" lang="zh-CN" altLang="en-US" sz="1200" dirty="0">
              <a:solidFill>
                <a:srgbClr val="008000"/>
              </a:solidFill>
              <a:latin typeface="微软雅黑"/>
              <a:ea typeface="微软雅黑"/>
              <a:cs typeface="微软雅黑"/>
            </a:endParaRPr>
          </a:p>
        </p:txBody>
      </p:sp>
    </p:spTree>
    <p:extLst>
      <p:ext uri="{BB962C8B-B14F-4D97-AF65-F5344CB8AC3E}">
        <p14:creationId xmlns:p14="http://schemas.microsoft.com/office/powerpoint/2010/main" val="3324300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946882" y="1116112"/>
            <a:ext cx="957874" cy="1584176"/>
          </a:xfrm>
          <a:prstGeom prst="rect">
            <a:avLst/>
          </a:prstGeom>
        </p:spPr>
      </p:pic>
      <p:pic>
        <p:nvPicPr>
          <p:cNvPr id="6" name="图片 5" descr="粘贴图片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917" y="1116112"/>
            <a:ext cx="1710071" cy="1584176"/>
          </a:xfrm>
          <a:prstGeom prst="rect">
            <a:avLst/>
          </a:prstGeom>
        </p:spPr>
      </p:pic>
      <p:sp>
        <p:nvSpPr>
          <p:cNvPr id="2" name="文本框 1"/>
          <p:cNvSpPr txBox="1"/>
          <p:nvPr/>
        </p:nvSpPr>
        <p:spPr>
          <a:xfrm>
            <a:off x="747094" y="2453360"/>
            <a:ext cx="184666" cy="415498"/>
          </a:xfrm>
          <a:prstGeom prst="rect">
            <a:avLst/>
          </a:prstGeom>
          <a:noFill/>
        </p:spPr>
        <p:txBody>
          <a:bodyPr wrap="none" rtlCol="0">
            <a:spAutoFit/>
          </a:bodyPr>
          <a:lstStyle/>
          <a:p>
            <a:endParaRPr kumimoji="1" lang="zh-CN" altLang="en-US" dirty="0"/>
          </a:p>
        </p:txBody>
      </p:sp>
      <p:sp>
        <p:nvSpPr>
          <p:cNvPr id="7" name="文本框 6"/>
          <p:cNvSpPr txBox="1"/>
          <p:nvPr/>
        </p:nvSpPr>
        <p:spPr>
          <a:xfrm>
            <a:off x="1440260" y="756072"/>
            <a:ext cx="2016224" cy="523220"/>
          </a:xfrm>
          <a:prstGeom prst="rect">
            <a:avLst/>
          </a:prstGeom>
          <a:noFill/>
        </p:spPr>
        <p:txBody>
          <a:bodyPr wrap="square" rtlCol="0">
            <a:spAutoFit/>
          </a:bodyPr>
          <a:lstStyle/>
          <a:p>
            <a:r>
              <a:rPr kumimoji="1" lang="zh-CN" altLang="en-US" sz="1400" dirty="0" smtClean="0">
                <a:solidFill>
                  <a:schemeClr val="accent3"/>
                </a:solidFill>
                <a:latin typeface="微软雅黑"/>
                <a:ea typeface="微软雅黑"/>
                <a:cs typeface="微软雅黑"/>
              </a:rPr>
              <a:t>被欺诈者提醒警告</a:t>
            </a:r>
            <a:endParaRPr kumimoji="1" lang="en-US" altLang="zh-CN" sz="1400" dirty="0" smtClean="0">
              <a:solidFill>
                <a:schemeClr val="accent3"/>
              </a:solidFill>
              <a:latin typeface="微软雅黑"/>
              <a:ea typeface="微软雅黑"/>
              <a:cs typeface="微软雅黑"/>
            </a:endParaRPr>
          </a:p>
          <a:p>
            <a:endParaRPr kumimoji="1" lang="en-US" altLang="zh-CN" sz="1400" dirty="0" smtClean="0">
              <a:solidFill>
                <a:schemeClr val="accent3"/>
              </a:solidFill>
              <a:latin typeface="微软雅黑"/>
              <a:ea typeface="微软雅黑"/>
              <a:cs typeface="微软雅黑"/>
            </a:endParaRPr>
          </a:p>
        </p:txBody>
      </p:sp>
      <p:sp>
        <p:nvSpPr>
          <p:cNvPr id="8" name="文本框 7"/>
          <p:cNvSpPr txBox="1"/>
          <p:nvPr/>
        </p:nvSpPr>
        <p:spPr>
          <a:xfrm>
            <a:off x="3168452" y="828080"/>
            <a:ext cx="1152128" cy="246221"/>
          </a:xfrm>
          <a:prstGeom prst="rect">
            <a:avLst/>
          </a:prstGeom>
          <a:noFill/>
        </p:spPr>
        <p:txBody>
          <a:bodyPr wrap="square" rtlCol="0">
            <a:spAutoFit/>
          </a:bodyPr>
          <a:lstStyle/>
          <a:p>
            <a:r>
              <a:rPr kumimoji="1" lang="zh-CN" altLang="en-US" sz="1000" dirty="0" smtClean="0">
                <a:solidFill>
                  <a:srgbClr val="FFFFFF"/>
                </a:solidFill>
                <a:latin typeface="微软雅黑"/>
                <a:ea typeface="微软雅黑"/>
                <a:cs typeface="微软雅黑"/>
              </a:rPr>
              <a:t>短信提醒</a:t>
            </a:r>
            <a:endParaRPr kumimoji="1" lang="zh-CN" altLang="en-US" sz="1000" dirty="0">
              <a:solidFill>
                <a:srgbClr val="FFFFFF"/>
              </a:solidFill>
              <a:latin typeface="微软雅黑"/>
              <a:ea typeface="微软雅黑"/>
              <a:cs typeface="微软雅黑"/>
            </a:endParaRPr>
          </a:p>
        </p:txBody>
      </p:sp>
      <p:sp>
        <p:nvSpPr>
          <p:cNvPr id="9" name="文本框 8"/>
          <p:cNvSpPr txBox="1"/>
          <p:nvPr/>
        </p:nvSpPr>
        <p:spPr>
          <a:xfrm>
            <a:off x="4896644" y="837289"/>
            <a:ext cx="1152128" cy="246221"/>
          </a:xfrm>
          <a:prstGeom prst="rect">
            <a:avLst/>
          </a:prstGeom>
          <a:noFill/>
        </p:spPr>
        <p:txBody>
          <a:bodyPr wrap="square" rtlCol="0">
            <a:spAutoFit/>
          </a:bodyPr>
          <a:lstStyle/>
          <a:p>
            <a:r>
              <a:rPr kumimoji="1" lang="zh-CN" altLang="en-US" sz="1000" dirty="0" smtClean="0">
                <a:solidFill>
                  <a:srgbClr val="FFFFFF"/>
                </a:solidFill>
                <a:latin typeface="微软雅黑"/>
                <a:ea typeface="微软雅黑"/>
                <a:cs typeface="微软雅黑"/>
              </a:rPr>
              <a:t>个性化页面提醒</a:t>
            </a:r>
            <a:endParaRPr kumimoji="1" lang="zh-CN" altLang="en-US" sz="1000" dirty="0">
              <a:solidFill>
                <a:srgbClr val="FFFFFF"/>
              </a:solidFill>
              <a:latin typeface="微软雅黑"/>
              <a:ea typeface="微软雅黑"/>
              <a:cs typeface="微软雅黑"/>
            </a:endParaRPr>
          </a:p>
        </p:txBody>
      </p:sp>
      <p:sp>
        <p:nvSpPr>
          <p:cNvPr id="10" name="文本框 9"/>
          <p:cNvSpPr txBox="1"/>
          <p:nvPr/>
        </p:nvSpPr>
        <p:spPr>
          <a:xfrm>
            <a:off x="6250329" y="840534"/>
            <a:ext cx="1152128" cy="246221"/>
          </a:xfrm>
          <a:prstGeom prst="rect">
            <a:avLst/>
          </a:prstGeom>
          <a:noFill/>
        </p:spPr>
        <p:txBody>
          <a:bodyPr wrap="square" rtlCol="0">
            <a:spAutoFit/>
          </a:bodyPr>
          <a:lstStyle/>
          <a:p>
            <a:r>
              <a:rPr kumimoji="1" lang="zh-CN" altLang="en-US" sz="1000" dirty="0" smtClean="0">
                <a:solidFill>
                  <a:srgbClr val="FFFFFF"/>
                </a:solidFill>
                <a:latin typeface="微软雅黑"/>
                <a:ea typeface="微软雅黑"/>
                <a:cs typeface="微软雅黑"/>
              </a:rPr>
              <a:t>问答式提醒</a:t>
            </a:r>
            <a:endParaRPr kumimoji="1" lang="zh-CN" altLang="en-US" sz="1000" dirty="0">
              <a:solidFill>
                <a:srgbClr val="FFFFFF"/>
              </a:solidFill>
              <a:latin typeface="微软雅黑"/>
              <a:ea typeface="微软雅黑"/>
              <a:cs typeface="微软雅黑"/>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5649" y="1548160"/>
            <a:ext cx="1599867" cy="799933"/>
          </a:xfrm>
          <a:prstGeom prst="rect">
            <a:avLst/>
          </a:prstGeom>
          <a:ln>
            <a:noFill/>
          </a:ln>
          <a:effectLst>
            <a:softEdge rad="112500"/>
          </a:effectLst>
        </p:spPr>
      </p:pic>
      <p:sp>
        <p:nvSpPr>
          <p:cNvPr id="12" name="文本框 11"/>
          <p:cNvSpPr txBox="1"/>
          <p:nvPr/>
        </p:nvSpPr>
        <p:spPr>
          <a:xfrm>
            <a:off x="8425036" y="828080"/>
            <a:ext cx="1512168" cy="307777"/>
          </a:xfrm>
          <a:prstGeom prst="rect">
            <a:avLst/>
          </a:prstGeom>
          <a:noFill/>
        </p:spPr>
        <p:txBody>
          <a:bodyPr wrap="square" rtlCol="0">
            <a:spAutoFit/>
          </a:bodyPr>
          <a:lstStyle/>
          <a:p>
            <a:r>
              <a:rPr kumimoji="1" lang="zh-CN" altLang="en-US" sz="1400" dirty="0" smtClean="0">
                <a:solidFill>
                  <a:schemeClr val="accent3"/>
                </a:solidFill>
                <a:latin typeface="微软雅黑"/>
                <a:ea typeface="微软雅黑"/>
                <a:cs typeface="微软雅黑"/>
              </a:rPr>
              <a:t>欺诈者管控</a:t>
            </a:r>
            <a:endParaRPr kumimoji="1" lang="zh-CN" altLang="en-US" sz="1400" dirty="0">
              <a:solidFill>
                <a:schemeClr val="accent3"/>
              </a:solidFill>
              <a:latin typeface="微软雅黑"/>
              <a:ea typeface="微软雅黑"/>
              <a:cs typeface="微软雅黑"/>
            </a:endParaRPr>
          </a:p>
        </p:txBody>
      </p:sp>
      <p:sp>
        <p:nvSpPr>
          <p:cNvPr id="14" name="文本框 13"/>
          <p:cNvSpPr txBox="1"/>
          <p:nvPr/>
        </p:nvSpPr>
        <p:spPr>
          <a:xfrm>
            <a:off x="9921513" y="865073"/>
            <a:ext cx="1224136" cy="430887"/>
          </a:xfrm>
          <a:prstGeom prst="rect">
            <a:avLst/>
          </a:prstGeom>
          <a:noFill/>
        </p:spPr>
        <p:txBody>
          <a:bodyPr wrap="square" rtlCol="0">
            <a:spAutoFit/>
          </a:bodyPr>
          <a:lstStyle/>
          <a:p>
            <a:r>
              <a:rPr kumimoji="1" lang="zh-CN" altLang="en-US" sz="1100" dirty="0" smtClean="0">
                <a:solidFill>
                  <a:schemeClr val="bg1"/>
                </a:solidFill>
                <a:latin typeface="微软雅黑"/>
                <a:ea typeface="微软雅黑"/>
                <a:cs typeface="微软雅黑"/>
              </a:rPr>
              <a:t>高嫌疑账户</a:t>
            </a:r>
          </a:p>
          <a:p>
            <a:r>
              <a:rPr kumimoji="1" lang="en-US" altLang="zh-CN" sz="1100" dirty="0" smtClean="0">
                <a:solidFill>
                  <a:schemeClr val="bg1"/>
                </a:solidFill>
                <a:latin typeface="微软雅黑"/>
                <a:ea typeface="微软雅黑"/>
                <a:cs typeface="微软雅黑"/>
              </a:rPr>
              <a:t>KYC</a:t>
            </a:r>
            <a:r>
              <a:rPr kumimoji="1" lang="zh-CN" altLang="en-US" sz="1100" dirty="0" smtClean="0">
                <a:solidFill>
                  <a:schemeClr val="bg1"/>
                </a:solidFill>
                <a:latin typeface="微软雅黑"/>
                <a:ea typeface="微软雅黑"/>
                <a:cs typeface="微软雅黑"/>
              </a:rPr>
              <a:t>生物核身</a:t>
            </a:r>
            <a:endParaRPr kumimoji="1" lang="en-US" altLang="zh-CN" sz="1100" dirty="0" smtClean="0">
              <a:solidFill>
                <a:schemeClr val="bg1"/>
              </a:solidFill>
              <a:latin typeface="微软雅黑"/>
              <a:ea typeface="微软雅黑"/>
              <a:cs typeface="微软雅黑"/>
            </a:endParaRPr>
          </a:p>
        </p:txBody>
      </p:sp>
      <p:cxnSp>
        <p:nvCxnSpPr>
          <p:cNvPr id="24" name="直线连接符 23"/>
          <p:cNvCxnSpPr/>
          <p:nvPr/>
        </p:nvCxnSpPr>
        <p:spPr>
          <a:xfrm>
            <a:off x="8281020" y="828080"/>
            <a:ext cx="0" cy="1728192"/>
          </a:xfrm>
          <a:prstGeom prst="line">
            <a:avLst/>
          </a:prstGeom>
          <a:ln w="3175" cmpd="sng">
            <a:prstDash val="dot"/>
          </a:ln>
        </p:spPr>
        <p:style>
          <a:lnRef idx="2">
            <a:schemeClr val="accent1"/>
          </a:lnRef>
          <a:fillRef idx="0">
            <a:schemeClr val="accent1"/>
          </a:fillRef>
          <a:effectRef idx="1">
            <a:schemeClr val="accent1"/>
          </a:effectRef>
          <a:fontRef idx="minor">
            <a:schemeClr val="tx1"/>
          </a:fontRef>
        </p:style>
      </p:cxnSp>
      <p:sp>
        <p:nvSpPr>
          <p:cNvPr id="23" name="文本框 22"/>
          <p:cNvSpPr txBox="1"/>
          <p:nvPr/>
        </p:nvSpPr>
        <p:spPr>
          <a:xfrm>
            <a:off x="11145648" y="863095"/>
            <a:ext cx="1599867" cy="430887"/>
          </a:xfrm>
          <a:prstGeom prst="rect">
            <a:avLst/>
          </a:prstGeom>
          <a:noFill/>
        </p:spPr>
        <p:txBody>
          <a:bodyPr wrap="square" rtlCol="0">
            <a:spAutoFit/>
          </a:bodyPr>
          <a:lstStyle/>
          <a:p>
            <a:r>
              <a:rPr kumimoji="1" lang="zh-CN" altLang="en-US" sz="1100" dirty="0" smtClean="0">
                <a:solidFill>
                  <a:schemeClr val="bg1"/>
                </a:solidFill>
                <a:latin typeface="微软雅黑"/>
                <a:ea typeface="微软雅黑"/>
                <a:cs typeface="微软雅黑"/>
              </a:rPr>
              <a:t>极高嫌疑或确认账户</a:t>
            </a:r>
          </a:p>
          <a:p>
            <a:r>
              <a:rPr kumimoji="1" lang="zh-CN" altLang="en-US" sz="1100" dirty="0" smtClean="0">
                <a:solidFill>
                  <a:schemeClr val="bg1"/>
                </a:solidFill>
                <a:latin typeface="微软雅黑"/>
                <a:ea typeface="微软雅黑"/>
                <a:cs typeface="微软雅黑"/>
              </a:rPr>
              <a:t>拦截冻结</a:t>
            </a:r>
          </a:p>
        </p:txBody>
      </p:sp>
      <p:sp>
        <p:nvSpPr>
          <p:cNvPr id="26"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smtClean="0"/>
              <a:t>欺诈风险管控</a:t>
            </a:r>
            <a:endParaRPr lang="zh-CN" altLang="en-US" sz="2000" dirty="0"/>
          </a:p>
        </p:txBody>
      </p:sp>
      <p:pic>
        <p:nvPicPr>
          <p:cNvPr id="28" name="图片 27"/>
          <p:cNvPicPr>
            <a:picLocks noChangeAspect="1"/>
          </p:cNvPicPr>
          <p:nvPr/>
        </p:nvPicPr>
        <p:blipFill>
          <a:blip r:embed="rId6"/>
          <a:stretch>
            <a:fillRect/>
          </a:stretch>
        </p:blipFill>
        <p:spPr>
          <a:xfrm>
            <a:off x="3168452" y="1116112"/>
            <a:ext cx="1368152" cy="1584175"/>
          </a:xfrm>
          <a:prstGeom prst="rect">
            <a:avLst/>
          </a:prstGeom>
        </p:spPr>
      </p:pic>
      <p:sp>
        <p:nvSpPr>
          <p:cNvPr id="29" name="文本框 28"/>
          <p:cNvSpPr txBox="1"/>
          <p:nvPr/>
        </p:nvSpPr>
        <p:spPr>
          <a:xfrm>
            <a:off x="1656284" y="1476152"/>
            <a:ext cx="1656184" cy="307777"/>
          </a:xfrm>
          <a:prstGeom prst="rect">
            <a:avLst/>
          </a:prstGeom>
          <a:noFill/>
        </p:spPr>
        <p:txBody>
          <a:bodyPr wrap="square" rtlCol="0">
            <a:spAutoFit/>
          </a:bodyPr>
          <a:lstStyle/>
          <a:p>
            <a:r>
              <a:rPr kumimoji="1" lang="en-US" altLang="zh-CN" sz="1400" dirty="0" smtClean="0">
                <a:solidFill>
                  <a:schemeClr val="bg1"/>
                </a:solidFill>
                <a:latin typeface="微软雅黑"/>
                <a:ea typeface="微软雅黑"/>
                <a:cs typeface="微软雅黑"/>
              </a:rPr>
              <a:t>90%</a:t>
            </a:r>
            <a:r>
              <a:rPr kumimoji="1" lang="zh-CN" altLang="en-US" sz="1400" dirty="0" smtClean="0">
                <a:solidFill>
                  <a:schemeClr val="bg1"/>
                </a:solidFill>
                <a:latin typeface="微软雅黑"/>
                <a:ea typeface="微软雅黑"/>
                <a:cs typeface="微软雅黑"/>
              </a:rPr>
              <a:t>覆盖</a:t>
            </a:r>
          </a:p>
        </p:txBody>
      </p:sp>
      <p:sp>
        <p:nvSpPr>
          <p:cNvPr id="33" name="文本框 32"/>
          <p:cNvSpPr txBox="1"/>
          <p:nvPr/>
        </p:nvSpPr>
        <p:spPr>
          <a:xfrm>
            <a:off x="8497044" y="1518543"/>
            <a:ext cx="1080120" cy="461665"/>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日管控</a:t>
            </a:r>
            <a:r>
              <a:rPr kumimoji="1" lang="en-US" altLang="zh-CN" sz="1200" dirty="0" smtClean="0">
                <a:solidFill>
                  <a:srgbClr val="FFFFFF"/>
                </a:solidFill>
                <a:latin typeface="微软雅黑"/>
                <a:ea typeface="微软雅黑"/>
                <a:cs typeface="微软雅黑"/>
              </a:rPr>
              <a:t>500</a:t>
            </a:r>
            <a:r>
              <a:rPr kumimoji="1" lang="zh-CN" altLang="en-US" sz="1200" dirty="0" smtClean="0">
                <a:solidFill>
                  <a:srgbClr val="FFFFFF"/>
                </a:solidFill>
                <a:latin typeface="微软雅黑"/>
                <a:ea typeface="微软雅黑"/>
                <a:cs typeface="微软雅黑"/>
              </a:rPr>
              <a:t>万涉案资金</a:t>
            </a:r>
          </a:p>
        </p:txBody>
      </p:sp>
      <p:pic>
        <p:nvPicPr>
          <p:cNvPr id="3" name="图片 2"/>
          <p:cNvPicPr>
            <a:picLocks noChangeAspect="1"/>
          </p:cNvPicPr>
          <p:nvPr/>
        </p:nvPicPr>
        <p:blipFill>
          <a:blip r:embed="rId7"/>
          <a:stretch>
            <a:fillRect/>
          </a:stretch>
        </p:blipFill>
        <p:spPr>
          <a:xfrm>
            <a:off x="9910184" y="1361232"/>
            <a:ext cx="1107140" cy="1123032"/>
          </a:xfrm>
          <a:prstGeom prst="rect">
            <a:avLst/>
          </a:prstGeom>
        </p:spPr>
      </p:pic>
    </p:spTree>
    <p:extLst>
      <p:ext uri="{BB962C8B-B14F-4D97-AF65-F5344CB8AC3E}">
        <p14:creationId xmlns:p14="http://schemas.microsoft.com/office/powerpoint/2010/main" val="3075262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图表 52"/>
          <p:cNvGraphicFramePr>
            <a:graphicFrameLocks/>
          </p:cNvGraphicFramePr>
          <p:nvPr>
            <p:extLst>
              <p:ext uri="{D42A27DB-BD31-4B8C-83A1-F6EECF244321}">
                <p14:modId xmlns:p14="http://schemas.microsoft.com/office/powerpoint/2010/main" val="3013036278"/>
              </p:ext>
            </p:extLst>
          </p:nvPr>
        </p:nvGraphicFramePr>
        <p:xfrm>
          <a:off x="5466203" y="898927"/>
          <a:ext cx="3654152" cy="2091680"/>
        </p:xfrm>
        <a:graphic>
          <a:graphicData uri="http://schemas.openxmlformats.org/drawingml/2006/chart">
            <c:chart xmlns:c="http://schemas.openxmlformats.org/drawingml/2006/chart" xmlns:r="http://schemas.openxmlformats.org/officeDocument/2006/relationships" r:id="rId3"/>
          </a:graphicData>
        </a:graphic>
      </p:graphicFrame>
      <p:sp>
        <p:nvSpPr>
          <p:cNvPr id="57" name="圆角矩形 56"/>
          <p:cNvSpPr/>
          <p:nvPr/>
        </p:nvSpPr>
        <p:spPr>
          <a:xfrm>
            <a:off x="1656284" y="900088"/>
            <a:ext cx="1872208" cy="1368152"/>
          </a:xfrm>
          <a:prstGeom prst="roundRect">
            <a:avLst/>
          </a:prstGeom>
          <a:solidFill>
            <a:srgbClr val="45B1D2">
              <a:alpha val="20000"/>
            </a:srgbClr>
          </a:solidFill>
          <a:ln>
            <a:no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bg1"/>
                </a:solidFill>
                <a:latin typeface="微软雅黑" panose="020B0503020204020204" pitchFamily="34" charset="-122"/>
                <a:ea typeface="微软雅黑" panose="020B0503020204020204" pitchFamily="34" charset="-122"/>
              </a:rPr>
              <a:t>2017</a:t>
            </a:r>
            <a:r>
              <a:rPr lang="zh-CN" altLang="en-US" sz="1200" dirty="0" smtClean="0">
                <a:solidFill>
                  <a:schemeClr val="bg1"/>
                </a:solidFill>
                <a:latin typeface="微软雅黑" panose="020B0503020204020204" pitchFamily="34" charset="-122"/>
                <a:ea typeface="微软雅黑" panose="020B0503020204020204" pitchFamily="34" charset="-122"/>
              </a:rPr>
              <a:t>年</a:t>
            </a:r>
            <a:r>
              <a:rPr lang="en-US" altLang="zh-CN" sz="1200" dirty="0" smtClean="0">
                <a:solidFill>
                  <a:schemeClr val="bg1"/>
                </a:solidFill>
                <a:latin typeface="微软雅黑" panose="020B0503020204020204" pitchFamily="34" charset="-122"/>
                <a:ea typeface="微软雅黑" panose="020B0503020204020204" pitchFamily="34" charset="-122"/>
              </a:rPr>
              <a:t>1</a:t>
            </a:r>
            <a:r>
              <a:rPr lang="zh-CN" altLang="en-US" sz="1200" dirty="0" smtClean="0">
                <a:solidFill>
                  <a:schemeClr val="bg1"/>
                </a:solidFill>
                <a:latin typeface="微软雅黑" panose="020B0503020204020204" pitchFamily="34" charset="-122"/>
                <a:ea typeface="微软雅黑" panose="020B0503020204020204" pitchFamily="34" charset="-122"/>
              </a:rPr>
              <a:t>月至</a:t>
            </a:r>
            <a:r>
              <a:rPr lang="en-US" altLang="zh-CN" sz="1200" dirty="0" smtClean="0">
                <a:solidFill>
                  <a:schemeClr val="bg1"/>
                </a:solidFill>
                <a:latin typeface="微软雅黑" panose="020B0503020204020204" pitchFamily="34" charset="-122"/>
                <a:ea typeface="微软雅黑" panose="020B0503020204020204" pitchFamily="34" charset="-122"/>
              </a:rPr>
              <a:t>7</a:t>
            </a:r>
            <a:r>
              <a:rPr lang="zh-CN" altLang="en-US" sz="1200" dirty="0" smtClean="0">
                <a:solidFill>
                  <a:schemeClr val="bg1"/>
                </a:solidFill>
                <a:latin typeface="微软雅黑" panose="020B0503020204020204" pitchFamily="34" charset="-122"/>
                <a:ea typeface="微软雅黑" panose="020B0503020204020204" pitchFamily="34" charset="-122"/>
              </a:rPr>
              <a:t>月中旬，主动侦破欺诈案件</a:t>
            </a:r>
            <a:r>
              <a:rPr lang="zh-CN" altLang="zh-CN" sz="1200" b="1" dirty="0" smtClean="0">
                <a:solidFill>
                  <a:srgbClr val="FFC000"/>
                </a:solidFill>
                <a:latin typeface="微软雅黑" panose="020B0503020204020204" pitchFamily="34" charset="-122"/>
                <a:ea typeface="微软雅黑" panose="020B0503020204020204" pitchFamily="34" charset="-122"/>
              </a:rPr>
              <a:t>1</a:t>
            </a:r>
            <a:r>
              <a:rPr lang="en-US" altLang="zh-CN" sz="1200" b="1" dirty="0" smtClean="0">
                <a:solidFill>
                  <a:srgbClr val="FFC000"/>
                </a:solidFill>
                <a:latin typeface="微软雅黑" panose="020B0503020204020204" pitchFamily="34" charset="-122"/>
                <a:ea typeface="微软雅黑" panose="020B0503020204020204" pitchFamily="34" charset="-122"/>
              </a:rPr>
              <a:t>32</a:t>
            </a:r>
            <a:r>
              <a:rPr lang="zh-CN" altLang="en-US" sz="1200" b="1" dirty="0" smtClean="0">
                <a:solidFill>
                  <a:srgbClr val="FFC000"/>
                </a:solidFill>
                <a:latin typeface="微软雅黑" panose="020B0503020204020204" pitchFamily="34" charset="-122"/>
                <a:ea typeface="微软雅黑" panose="020B0503020204020204" pitchFamily="34" charset="-122"/>
              </a:rPr>
              <a:t>起</a:t>
            </a:r>
            <a:r>
              <a:rPr lang="zh-CN" altLang="en-US" sz="1200" dirty="0">
                <a:latin typeface="微软雅黑" panose="020B0503020204020204" pitchFamily="34" charset="-122"/>
                <a:ea typeface="微软雅黑" panose="020B0503020204020204" pitchFamily="34" charset="-122"/>
              </a:rPr>
              <a:t>，抓获</a:t>
            </a:r>
            <a:r>
              <a:rPr lang="zh-CN" altLang="en-US" sz="1200" dirty="0" smtClean="0">
                <a:latin typeface="微软雅黑" panose="020B0503020204020204" pitchFamily="34" charset="-122"/>
                <a:ea typeface="微软雅黑" panose="020B0503020204020204" pitchFamily="34" charset="-122"/>
              </a:rPr>
              <a:t>嫌疑人</a:t>
            </a:r>
            <a:r>
              <a:rPr lang="zh-CN" altLang="zh-CN" sz="1200" b="1" dirty="0" smtClean="0">
                <a:solidFill>
                  <a:srgbClr val="FFC000"/>
                </a:solidFill>
                <a:latin typeface="微软雅黑" panose="020B0503020204020204" pitchFamily="34" charset="-122"/>
                <a:ea typeface="微软雅黑" panose="020B0503020204020204" pitchFamily="34" charset="-122"/>
              </a:rPr>
              <a:t>9</a:t>
            </a:r>
            <a:r>
              <a:rPr lang="en-US" altLang="zh-CN" sz="1200" b="1" dirty="0" smtClean="0">
                <a:solidFill>
                  <a:srgbClr val="FFC000"/>
                </a:solidFill>
                <a:latin typeface="微软雅黑" panose="020B0503020204020204" pitchFamily="34" charset="-122"/>
                <a:ea typeface="微软雅黑" panose="020B0503020204020204" pitchFamily="34" charset="-122"/>
              </a:rPr>
              <a:t>70</a:t>
            </a:r>
            <a:r>
              <a:rPr lang="zh-CN" altLang="en-US" sz="1200" b="1" dirty="0" smtClean="0">
                <a:solidFill>
                  <a:srgbClr val="FFC000"/>
                </a:solidFill>
                <a:latin typeface="微软雅黑" panose="020B0503020204020204" pitchFamily="34" charset="-122"/>
                <a:ea typeface="微软雅黑" panose="020B0503020204020204" pitchFamily="34" charset="-122"/>
              </a:rPr>
              <a:t>名</a:t>
            </a:r>
            <a:r>
              <a:rPr lang="zh-CN" altLang="en-US" sz="1200" dirty="0" smtClean="0">
                <a:solidFill>
                  <a:schemeClr val="bg1"/>
                </a:solidFill>
                <a:latin typeface="微软雅黑" panose="020B0503020204020204" pitchFamily="34" charset="-122"/>
                <a:ea typeface="微软雅黑" panose="020B0503020204020204" pitchFamily="34" charset="-122"/>
              </a:rPr>
              <a:t>，打击团伙</a:t>
            </a:r>
            <a:r>
              <a:rPr lang="en-US" altLang="zh-CN" sz="1200" b="1" dirty="0" smtClean="0">
                <a:solidFill>
                  <a:srgbClr val="FFC000"/>
                </a:solidFill>
                <a:latin typeface="微软雅黑" panose="020B0503020204020204" pitchFamily="34" charset="-122"/>
                <a:ea typeface="微软雅黑" panose="020B0503020204020204" pitchFamily="34" charset="-122"/>
              </a:rPr>
              <a:t>187</a:t>
            </a:r>
            <a:r>
              <a:rPr lang="zh-CN" altLang="en-US" sz="1200" b="1" dirty="0" smtClean="0">
                <a:solidFill>
                  <a:srgbClr val="FFC000"/>
                </a:solidFill>
                <a:latin typeface="微软雅黑" panose="020B0503020204020204" pitchFamily="34" charset="-122"/>
                <a:ea typeface="微软雅黑" panose="020B0503020204020204" pitchFamily="34" charset="-122"/>
              </a:rPr>
              <a:t>个</a:t>
            </a:r>
            <a:r>
              <a:rPr lang="zh-CN" altLang="en-US" sz="1200" dirty="0" smtClean="0">
                <a:latin typeface="微软雅黑" panose="020B0503020204020204" pitchFamily="34" charset="-122"/>
                <a:ea typeface="微软雅黑" panose="020B0503020204020204" pitchFamily="34" charset="-122"/>
              </a:rPr>
              <a:t>；协助侦破超过</a:t>
            </a:r>
            <a:r>
              <a:rPr lang="en-US" altLang="zh-CN" sz="1200" dirty="0">
                <a:latin typeface="微软雅黑" panose="020B0503020204020204" pitchFamily="34" charset="-122"/>
                <a:ea typeface="微软雅黑" panose="020B0503020204020204" pitchFamily="34" charset="-122"/>
              </a:rPr>
              <a:t>500</a:t>
            </a:r>
            <a:r>
              <a:rPr lang="zh-CN" altLang="en-US" sz="1200" dirty="0" smtClean="0">
                <a:latin typeface="微软雅黑" panose="020B0503020204020204" pitchFamily="34" charset="-122"/>
                <a:ea typeface="微软雅黑" panose="020B0503020204020204" pitchFamily="34" charset="-122"/>
              </a:rPr>
              <a:t>起。</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58" name="组合 186"/>
          <p:cNvGrpSpPr>
            <a:grpSpLocks/>
          </p:cNvGrpSpPr>
          <p:nvPr/>
        </p:nvGrpSpPr>
        <p:grpSpPr bwMode="auto">
          <a:xfrm>
            <a:off x="9361140" y="612056"/>
            <a:ext cx="3528914" cy="2075209"/>
            <a:chOff x="1813389" y="3351299"/>
            <a:chExt cx="6445482" cy="3314299"/>
          </a:xfrm>
        </p:grpSpPr>
        <p:sp>
          <p:nvSpPr>
            <p:cNvPr id="59" name="任意多边形 58"/>
            <p:cNvSpPr>
              <a:spLocks noChangeAspect="1"/>
            </p:cNvSpPr>
            <p:nvPr/>
          </p:nvSpPr>
          <p:spPr>
            <a:xfrm>
              <a:off x="7929256" y="6000516"/>
              <a:ext cx="292063" cy="355557"/>
            </a:xfrm>
            <a:custGeom>
              <a:avLst/>
              <a:gdLst>
                <a:gd name="connsiteX0" fmla="*/ 144371 w 288741"/>
                <a:gd name="connsiteY0" fmla="*/ 49418 h 348541"/>
                <a:gd name="connsiteX1" fmla="*/ 49418 w 288741"/>
                <a:gd name="connsiteY1" fmla="*/ 144371 h 348541"/>
                <a:gd name="connsiteX2" fmla="*/ 144371 w 288741"/>
                <a:gd name="connsiteY2" fmla="*/ 239323 h 348541"/>
                <a:gd name="connsiteX3" fmla="*/ 239323 w 288741"/>
                <a:gd name="connsiteY3" fmla="*/ 144371 h 348541"/>
                <a:gd name="connsiteX4" fmla="*/ 144371 w 288741"/>
                <a:gd name="connsiteY4" fmla="*/ 49418 h 348541"/>
                <a:gd name="connsiteX5" fmla="*/ 144371 w 288741"/>
                <a:gd name="connsiteY5" fmla="*/ 0 h 348541"/>
                <a:gd name="connsiteX6" fmla="*/ 246456 w 288741"/>
                <a:gd name="connsiteY6" fmla="*/ 42285 h 348541"/>
                <a:gd name="connsiteX7" fmla="*/ 246456 w 288741"/>
                <a:gd name="connsiteY7" fmla="*/ 246455 h 348541"/>
                <a:gd name="connsiteX8" fmla="*/ 144371 w 288741"/>
                <a:gd name="connsiteY8" fmla="*/ 348541 h 348541"/>
                <a:gd name="connsiteX9" fmla="*/ 42285 w 288741"/>
                <a:gd name="connsiteY9" fmla="*/ 246455 h 348541"/>
                <a:gd name="connsiteX10" fmla="*/ 42285 w 288741"/>
                <a:gd name="connsiteY10" fmla="*/ 42285 h 348541"/>
                <a:gd name="connsiteX11" fmla="*/ 144371 w 288741"/>
                <a:gd name="connsiteY11" fmla="*/ 0 h 3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741" h="348541">
                  <a:moveTo>
                    <a:pt x="144371" y="49418"/>
                  </a:moveTo>
                  <a:cubicBezTo>
                    <a:pt x="91930" y="49418"/>
                    <a:pt x="49418" y="91930"/>
                    <a:pt x="49418" y="144371"/>
                  </a:cubicBezTo>
                  <a:cubicBezTo>
                    <a:pt x="49418" y="196811"/>
                    <a:pt x="91930" y="239323"/>
                    <a:pt x="144371" y="239323"/>
                  </a:cubicBezTo>
                  <a:cubicBezTo>
                    <a:pt x="196811" y="239323"/>
                    <a:pt x="239323" y="196811"/>
                    <a:pt x="239323" y="144371"/>
                  </a:cubicBezTo>
                  <a:cubicBezTo>
                    <a:pt x="239323" y="91930"/>
                    <a:pt x="196811" y="49418"/>
                    <a:pt x="144371" y="49418"/>
                  </a:cubicBezTo>
                  <a:close/>
                  <a:moveTo>
                    <a:pt x="144371" y="0"/>
                  </a:moveTo>
                  <a:cubicBezTo>
                    <a:pt x="181318" y="-1"/>
                    <a:pt x="218266" y="14095"/>
                    <a:pt x="246456" y="42285"/>
                  </a:cubicBezTo>
                  <a:cubicBezTo>
                    <a:pt x="302836" y="98665"/>
                    <a:pt x="302836" y="190075"/>
                    <a:pt x="246456" y="246455"/>
                  </a:cubicBezTo>
                  <a:lnTo>
                    <a:pt x="144371" y="348541"/>
                  </a:lnTo>
                  <a:lnTo>
                    <a:pt x="42285" y="246455"/>
                  </a:lnTo>
                  <a:cubicBezTo>
                    <a:pt x="-14095" y="190075"/>
                    <a:pt x="-14095" y="98665"/>
                    <a:pt x="42285" y="42285"/>
                  </a:cubicBezTo>
                  <a:cubicBezTo>
                    <a:pt x="70475" y="14095"/>
                    <a:pt x="107423" y="-1"/>
                    <a:pt x="144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eaLnBrk="1" hangingPunct="1">
                <a:buFont typeface="Arial" panose="020B0604020202020204" pitchFamily="34" charset="0"/>
                <a:buNone/>
                <a:defRPr/>
              </a:pPr>
              <a:endParaRPr lang="zh-CN" altLang="en-US" sz="1000" dirty="0">
                <a:solidFill>
                  <a:schemeClr val="bg1"/>
                </a:solidFill>
              </a:endParaRPr>
            </a:p>
          </p:txBody>
        </p:sp>
        <p:grpSp>
          <p:nvGrpSpPr>
            <p:cNvPr id="60" name="组合 59"/>
            <p:cNvGrpSpPr/>
            <p:nvPr/>
          </p:nvGrpSpPr>
          <p:grpSpPr>
            <a:xfrm>
              <a:off x="1816345" y="3351299"/>
              <a:ext cx="4279377" cy="3314299"/>
              <a:chOff x="3072399" y="2195778"/>
              <a:chExt cx="3030201" cy="2503813"/>
            </a:xfrm>
            <a:solidFill>
              <a:srgbClr val="66D9E8"/>
            </a:solidFill>
          </p:grpSpPr>
          <p:sp>
            <p:nvSpPr>
              <p:cNvPr id="75" name="Freeform 5"/>
              <p:cNvSpPr>
                <a:spLocks/>
              </p:cNvSpPr>
              <p:nvPr/>
            </p:nvSpPr>
            <p:spPr bwMode="auto">
              <a:xfrm>
                <a:off x="4344497" y="2224045"/>
                <a:ext cx="1328635" cy="1132858"/>
              </a:xfrm>
              <a:custGeom>
                <a:avLst/>
                <a:gdLst>
                  <a:gd name="T0" fmla="*/ 1322 w 1428"/>
                  <a:gd name="T1" fmla="*/ 106 h 1218"/>
                  <a:gd name="T2" fmla="*/ 1262 w 1428"/>
                  <a:gd name="T3" fmla="*/ 116 h 1218"/>
                  <a:gd name="T4" fmla="*/ 1216 w 1428"/>
                  <a:gd name="T5" fmla="*/ 60 h 1218"/>
                  <a:gd name="T6" fmla="*/ 1168 w 1428"/>
                  <a:gd name="T7" fmla="*/ 58 h 1218"/>
                  <a:gd name="T8" fmla="*/ 1136 w 1428"/>
                  <a:gd name="T9" fmla="*/ 8 h 1218"/>
                  <a:gd name="T10" fmla="*/ 1142 w 1428"/>
                  <a:gd name="T11" fmla="*/ 44 h 1218"/>
                  <a:gd name="T12" fmla="*/ 1118 w 1428"/>
                  <a:gd name="T13" fmla="*/ 154 h 1218"/>
                  <a:gd name="T14" fmla="*/ 1106 w 1428"/>
                  <a:gd name="T15" fmla="*/ 244 h 1218"/>
                  <a:gd name="T16" fmla="*/ 1014 w 1428"/>
                  <a:gd name="T17" fmla="*/ 280 h 1218"/>
                  <a:gd name="T18" fmla="*/ 974 w 1428"/>
                  <a:gd name="T19" fmla="*/ 430 h 1218"/>
                  <a:gd name="T20" fmla="*/ 1106 w 1428"/>
                  <a:gd name="T21" fmla="*/ 400 h 1218"/>
                  <a:gd name="T22" fmla="*/ 1192 w 1428"/>
                  <a:gd name="T23" fmla="*/ 480 h 1218"/>
                  <a:gd name="T24" fmla="*/ 1084 w 1428"/>
                  <a:gd name="T25" fmla="*/ 512 h 1218"/>
                  <a:gd name="T26" fmla="*/ 996 w 1428"/>
                  <a:gd name="T27" fmla="*/ 606 h 1218"/>
                  <a:gd name="T28" fmla="*/ 910 w 1428"/>
                  <a:gd name="T29" fmla="*/ 664 h 1218"/>
                  <a:gd name="T30" fmla="*/ 790 w 1428"/>
                  <a:gd name="T31" fmla="*/ 662 h 1218"/>
                  <a:gd name="T32" fmla="*/ 794 w 1428"/>
                  <a:gd name="T33" fmla="*/ 748 h 1218"/>
                  <a:gd name="T34" fmla="*/ 750 w 1428"/>
                  <a:gd name="T35" fmla="*/ 786 h 1218"/>
                  <a:gd name="T36" fmla="*/ 688 w 1428"/>
                  <a:gd name="T37" fmla="*/ 864 h 1218"/>
                  <a:gd name="T38" fmla="*/ 450 w 1428"/>
                  <a:gd name="T39" fmla="*/ 914 h 1218"/>
                  <a:gd name="T40" fmla="*/ 350 w 1428"/>
                  <a:gd name="T41" fmla="*/ 922 h 1218"/>
                  <a:gd name="T42" fmla="*/ 214 w 1428"/>
                  <a:gd name="T43" fmla="*/ 856 h 1218"/>
                  <a:gd name="T44" fmla="*/ 0 w 1428"/>
                  <a:gd name="T45" fmla="*/ 844 h 1218"/>
                  <a:gd name="T46" fmla="*/ 24 w 1428"/>
                  <a:gd name="T47" fmla="*/ 908 h 1218"/>
                  <a:gd name="T48" fmla="*/ 54 w 1428"/>
                  <a:gd name="T49" fmla="*/ 994 h 1218"/>
                  <a:gd name="T50" fmla="*/ 150 w 1428"/>
                  <a:gd name="T51" fmla="*/ 984 h 1218"/>
                  <a:gd name="T52" fmla="*/ 148 w 1428"/>
                  <a:gd name="T53" fmla="*/ 1052 h 1218"/>
                  <a:gd name="T54" fmla="*/ 192 w 1428"/>
                  <a:gd name="T55" fmla="*/ 1092 h 1218"/>
                  <a:gd name="T56" fmla="*/ 250 w 1428"/>
                  <a:gd name="T57" fmla="*/ 1124 h 1218"/>
                  <a:gd name="T58" fmla="*/ 334 w 1428"/>
                  <a:gd name="T59" fmla="*/ 1080 h 1218"/>
                  <a:gd name="T60" fmla="*/ 378 w 1428"/>
                  <a:gd name="T61" fmla="*/ 1084 h 1218"/>
                  <a:gd name="T62" fmla="*/ 366 w 1428"/>
                  <a:gd name="T63" fmla="*/ 1142 h 1218"/>
                  <a:gd name="T64" fmla="*/ 418 w 1428"/>
                  <a:gd name="T65" fmla="*/ 1210 h 1218"/>
                  <a:gd name="T66" fmla="*/ 458 w 1428"/>
                  <a:gd name="T67" fmla="*/ 1148 h 1218"/>
                  <a:gd name="T68" fmla="*/ 536 w 1428"/>
                  <a:gd name="T69" fmla="*/ 1102 h 1218"/>
                  <a:gd name="T70" fmla="*/ 552 w 1428"/>
                  <a:gd name="T71" fmla="*/ 1180 h 1218"/>
                  <a:gd name="T72" fmla="*/ 638 w 1428"/>
                  <a:gd name="T73" fmla="*/ 1204 h 1218"/>
                  <a:gd name="T74" fmla="*/ 712 w 1428"/>
                  <a:gd name="T75" fmla="*/ 1098 h 1218"/>
                  <a:gd name="T76" fmla="*/ 754 w 1428"/>
                  <a:gd name="T77" fmla="*/ 1066 h 1218"/>
                  <a:gd name="T78" fmla="*/ 826 w 1428"/>
                  <a:gd name="T79" fmla="*/ 1016 h 1218"/>
                  <a:gd name="T80" fmla="*/ 876 w 1428"/>
                  <a:gd name="T81" fmla="*/ 986 h 1218"/>
                  <a:gd name="T82" fmla="*/ 914 w 1428"/>
                  <a:gd name="T83" fmla="*/ 940 h 1218"/>
                  <a:gd name="T84" fmla="*/ 958 w 1428"/>
                  <a:gd name="T85" fmla="*/ 840 h 1218"/>
                  <a:gd name="T86" fmla="*/ 990 w 1428"/>
                  <a:gd name="T87" fmla="*/ 896 h 1218"/>
                  <a:gd name="T88" fmla="*/ 1068 w 1428"/>
                  <a:gd name="T89" fmla="*/ 848 h 1218"/>
                  <a:gd name="T90" fmla="*/ 1124 w 1428"/>
                  <a:gd name="T91" fmla="*/ 796 h 1218"/>
                  <a:gd name="T92" fmla="*/ 1162 w 1428"/>
                  <a:gd name="T93" fmla="*/ 834 h 1218"/>
                  <a:gd name="T94" fmla="*/ 1208 w 1428"/>
                  <a:gd name="T95" fmla="*/ 892 h 1218"/>
                  <a:gd name="T96" fmla="*/ 1266 w 1428"/>
                  <a:gd name="T97" fmla="*/ 832 h 1218"/>
                  <a:gd name="T98" fmla="*/ 1356 w 1428"/>
                  <a:gd name="T99" fmla="*/ 756 h 1218"/>
                  <a:gd name="T100" fmla="*/ 1396 w 1428"/>
                  <a:gd name="T101" fmla="*/ 700 h 1218"/>
                  <a:gd name="T102" fmla="*/ 1362 w 1428"/>
                  <a:gd name="T103" fmla="*/ 636 h 1218"/>
                  <a:gd name="T104" fmla="*/ 1314 w 1428"/>
                  <a:gd name="T105" fmla="*/ 588 h 1218"/>
                  <a:gd name="T106" fmla="*/ 1290 w 1428"/>
                  <a:gd name="T107" fmla="*/ 508 h 1218"/>
                  <a:gd name="T108" fmla="*/ 1344 w 1428"/>
                  <a:gd name="T109" fmla="*/ 464 h 1218"/>
                  <a:gd name="T110" fmla="*/ 1314 w 1428"/>
                  <a:gd name="T111" fmla="*/ 378 h 1218"/>
                  <a:gd name="T112" fmla="*/ 1358 w 1428"/>
                  <a:gd name="T113" fmla="*/ 320 h 1218"/>
                  <a:gd name="T114" fmla="*/ 1388 w 1428"/>
                  <a:gd name="T115" fmla="*/ 260 h 1218"/>
                  <a:gd name="T116" fmla="*/ 1402 w 1428"/>
                  <a:gd name="T117" fmla="*/ 16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6" y="102"/>
                    </a:lnTo>
                    <a:lnTo>
                      <a:pt x="1344" y="102"/>
                    </a:lnTo>
                    <a:lnTo>
                      <a:pt x="1322" y="106"/>
                    </a:lnTo>
                    <a:lnTo>
                      <a:pt x="1322" y="106"/>
                    </a:lnTo>
                    <a:lnTo>
                      <a:pt x="1318" y="108"/>
                    </a:lnTo>
                    <a:lnTo>
                      <a:pt x="1316" y="112"/>
                    </a:lnTo>
                    <a:lnTo>
                      <a:pt x="1310" y="116"/>
                    </a:lnTo>
                    <a:lnTo>
                      <a:pt x="1298" y="126"/>
                    </a:lnTo>
                    <a:lnTo>
                      <a:pt x="1296" y="128"/>
                    </a:lnTo>
                    <a:lnTo>
                      <a:pt x="1286" y="130"/>
                    </a:lnTo>
                    <a:lnTo>
                      <a:pt x="1286" y="130"/>
                    </a:lnTo>
                    <a:lnTo>
                      <a:pt x="1276" y="126"/>
                    </a:lnTo>
                    <a:lnTo>
                      <a:pt x="1264" y="118"/>
                    </a:lnTo>
                    <a:lnTo>
                      <a:pt x="1262" y="116"/>
                    </a:lnTo>
                    <a:lnTo>
                      <a:pt x="1262" y="116"/>
                    </a:lnTo>
                    <a:lnTo>
                      <a:pt x="1244" y="96"/>
                    </a:lnTo>
                    <a:lnTo>
                      <a:pt x="1240" y="90"/>
                    </a:lnTo>
                    <a:lnTo>
                      <a:pt x="1238" y="84"/>
                    </a:lnTo>
                    <a:lnTo>
                      <a:pt x="1238" y="62"/>
                    </a:lnTo>
                    <a:lnTo>
                      <a:pt x="1238" y="62"/>
                    </a:lnTo>
                    <a:lnTo>
                      <a:pt x="1238" y="60"/>
                    </a:lnTo>
                    <a:lnTo>
                      <a:pt x="1242" y="56"/>
                    </a:lnTo>
                    <a:lnTo>
                      <a:pt x="1218" y="48"/>
                    </a:lnTo>
                    <a:lnTo>
                      <a:pt x="1218" y="56"/>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8" y="58"/>
                    </a:lnTo>
                    <a:lnTo>
                      <a:pt x="1168" y="58"/>
                    </a:lnTo>
                    <a:lnTo>
                      <a:pt x="1164" y="46"/>
                    </a:lnTo>
                    <a:lnTo>
                      <a:pt x="1162" y="32"/>
                    </a:lnTo>
                    <a:lnTo>
                      <a:pt x="1162" y="32"/>
                    </a:lnTo>
                    <a:lnTo>
                      <a:pt x="1164" y="22"/>
                    </a:lnTo>
                    <a:lnTo>
                      <a:pt x="1166" y="16"/>
                    </a:lnTo>
                    <a:lnTo>
                      <a:pt x="1172" y="6"/>
                    </a:lnTo>
                    <a:lnTo>
                      <a:pt x="1170" y="0"/>
                    </a:lnTo>
                    <a:lnTo>
                      <a:pt x="1150" y="2"/>
                    </a:lnTo>
                    <a:lnTo>
                      <a:pt x="1150" y="2"/>
                    </a:lnTo>
                    <a:lnTo>
                      <a:pt x="1142" y="4"/>
                    </a:lnTo>
                    <a:lnTo>
                      <a:pt x="1136" y="8"/>
                    </a:lnTo>
                    <a:lnTo>
                      <a:pt x="1132" y="14"/>
                    </a:lnTo>
                    <a:lnTo>
                      <a:pt x="1128" y="22"/>
                    </a:lnTo>
                    <a:lnTo>
                      <a:pt x="1128" y="22"/>
                    </a:lnTo>
                    <a:lnTo>
                      <a:pt x="1128" y="22"/>
                    </a:lnTo>
                    <a:lnTo>
                      <a:pt x="1116" y="40"/>
                    </a:lnTo>
                    <a:lnTo>
                      <a:pt x="1128" y="40"/>
                    </a:lnTo>
                    <a:lnTo>
                      <a:pt x="1128" y="40"/>
                    </a:lnTo>
                    <a:lnTo>
                      <a:pt x="1130" y="40"/>
                    </a:lnTo>
                    <a:lnTo>
                      <a:pt x="1130" y="40"/>
                    </a:lnTo>
                    <a:lnTo>
                      <a:pt x="1140" y="44"/>
                    </a:lnTo>
                    <a:lnTo>
                      <a:pt x="1142" y="44"/>
                    </a:lnTo>
                    <a:lnTo>
                      <a:pt x="1142" y="46"/>
                    </a:lnTo>
                    <a:lnTo>
                      <a:pt x="1142" y="48"/>
                    </a:lnTo>
                    <a:lnTo>
                      <a:pt x="1144" y="64"/>
                    </a:lnTo>
                    <a:lnTo>
                      <a:pt x="1150" y="80"/>
                    </a:lnTo>
                    <a:lnTo>
                      <a:pt x="1150" y="82"/>
                    </a:lnTo>
                    <a:lnTo>
                      <a:pt x="1150" y="82"/>
                    </a:lnTo>
                    <a:lnTo>
                      <a:pt x="1150" y="84"/>
                    </a:lnTo>
                    <a:lnTo>
                      <a:pt x="1122" y="136"/>
                    </a:lnTo>
                    <a:lnTo>
                      <a:pt x="1122" y="136"/>
                    </a:lnTo>
                    <a:lnTo>
                      <a:pt x="1120" y="142"/>
                    </a:lnTo>
                    <a:lnTo>
                      <a:pt x="1118" y="154"/>
                    </a:lnTo>
                    <a:lnTo>
                      <a:pt x="1114" y="190"/>
                    </a:lnTo>
                    <a:lnTo>
                      <a:pt x="1114" y="192"/>
                    </a:lnTo>
                    <a:lnTo>
                      <a:pt x="1104" y="212"/>
                    </a:lnTo>
                    <a:lnTo>
                      <a:pt x="1110" y="220"/>
                    </a:lnTo>
                    <a:lnTo>
                      <a:pt x="1110" y="222"/>
                    </a:lnTo>
                    <a:lnTo>
                      <a:pt x="1110" y="222"/>
                    </a:lnTo>
                    <a:lnTo>
                      <a:pt x="1110" y="236"/>
                    </a:lnTo>
                    <a:lnTo>
                      <a:pt x="1110" y="242"/>
                    </a:lnTo>
                    <a:lnTo>
                      <a:pt x="1108" y="244"/>
                    </a:lnTo>
                    <a:lnTo>
                      <a:pt x="1106" y="244"/>
                    </a:lnTo>
                    <a:lnTo>
                      <a:pt x="1106" y="244"/>
                    </a:lnTo>
                    <a:lnTo>
                      <a:pt x="1098" y="250"/>
                    </a:lnTo>
                    <a:lnTo>
                      <a:pt x="1088" y="262"/>
                    </a:lnTo>
                    <a:lnTo>
                      <a:pt x="1052" y="302"/>
                    </a:lnTo>
                    <a:lnTo>
                      <a:pt x="1050" y="304"/>
                    </a:lnTo>
                    <a:lnTo>
                      <a:pt x="1048" y="304"/>
                    </a:lnTo>
                    <a:lnTo>
                      <a:pt x="1046" y="302"/>
                    </a:lnTo>
                    <a:lnTo>
                      <a:pt x="1046" y="302"/>
                    </a:lnTo>
                    <a:lnTo>
                      <a:pt x="1030" y="292"/>
                    </a:lnTo>
                    <a:lnTo>
                      <a:pt x="1020" y="282"/>
                    </a:lnTo>
                    <a:lnTo>
                      <a:pt x="1020" y="282"/>
                    </a:lnTo>
                    <a:lnTo>
                      <a:pt x="1014" y="280"/>
                    </a:lnTo>
                    <a:lnTo>
                      <a:pt x="1008" y="278"/>
                    </a:lnTo>
                    <a:lnTo>
                      <a:pt x="982" y="276"/>
                    </a:lnTo>
                    <a:lnTo>
                      <a:pt x="982" y="314"/>
                    </a:lnTo>
                    <a:lnTo>
                      <a:pt x="982" y="314"/>
                    </a:lnTo>
                    <a:lnTo>
                      <a:pt x="966" y="384"/>
                    </a:lnTo>
                    <a:lnTo>
                      <a:pt x="966" y="384"/>
                    </a:lnTo>
                    <a:lnTo>
                      <a:pt x="964" y="392"/>
                    </a:lnTo>
                    <a:lnTo>
                      <a:pt x="964" y="402"/>
                    </a:lnTo>
                    <a:lnTo>
                      <a:pt x="962" y="432"/>
                    </a:lnTo>
                    <a:lnTo>
                      <a:pt x="968" y="440"/>
                    </a:lnTo>
                    <a:lnTo>
                      <a:pt x="974" y="430"/>
                    </a:lnTo>
                    <a:lnTo>
                      <a:pt x="974" y="430"/>
                    </a:lnTo>
                    <a:lnTo>
                      <a:pt x="974" y="428"/>
                    </a:lnTo>
                    <a:lnTo>
                      <a:pt x="994" y="420"/>
                    </a:lnTo>
                    <a:lnTo>
                      <a:pt x="1044" y="428"/>
                    </a:lnTo>
                    <a:lnTo>
                      <a:pt x="1050" y="420"/>
                    </a:lnTo>
                    <a:lnTo>
                      <a:pt x="1058" y="408"/>
                    </a:lnTo>
                    <a:lnTo>
                      <a:pt x="1058" y="408"/>
                    </a:lnTo>
                    <a:lnTo>
                      <a:pt x="1058" y="408"/>
                    </a:lnTo>
                    <a:lnTo>
                      <a:pt x="1060" y="406"/>
                    </a:lnTo>
                    <a:lnTo>
                      <a:pt x="1080" y="402"/>
                    </a:lnTo>
                    <a:lnTo>
                      <a:pt x="1106" y="400"/>
                    </a:lnTo>
                    <a:lnTo>
                      <a:pt x="1106" y="400"/>
                    </a:lnTo>
                    <a:lnTo>
                      <a:pt x="1112" y="404"/>
                    </a:lnTo>
                    <a:lnTo>
                      <a:pt x="1120" y="410"/>
                    </a:lnTo>
                    <a:lnTo>
                      <a:pt x="1136" y="428"/>
                    </a:lnTo>
                    <a:lnTo>
                      <a:pt x="1136" y="428"/>
                    </a:lnTo>
                    <a:lnTo>
                      <a:pt x="1158" y="440"/>
                    </a:lnTo>
                    <a:lnTo>
                      <a:pt x="1174" y="452"/>
                    </a:lnTo>
                    <a:lnTo>
                      <a:pt x="1184" y="462"/>
                    </a:lnTo>
                    <a:lnTo>
                      <a:pt x="1190" y="472"/>
                    </a:lnTo>
                    <a:lnTo>
                      <a:pt x="1190" y="472"/>
                    </a:lnTo>
                    <a:lnTo>
                      <a:pt x="1192" y="480"/>
                    </a:lnTo>
                    <a:lnTo>
                      <a:pt x="1190" y="488"/>
                    </a:lnTo>
                    <a:lnTo>
                      <a:pt x="1190" y="488"/>
                    </a:lnTo>
                    <a:lnTo>
                      <a:pt x="1186" y="492"/>
                    </a:lnTo>
                    <a:lnTo>
                      <a:pt x="1184" y="496"/>
                    </a:lnTo>
                    <a:lnTo>
                      <a:pt x="1174" y="498"/>
                    </a:lnTo>
                    <a:lnTo>
                      <a:pt x="1172" y="498"/>
                    </a:lnTo>
                    <a:lnTo>
                      <a:pt x="1172" y="498"/>
                    </a:lnTo>
                    <a:lnTo>
                      <a:pt x="1126" y="498"/>
                    </a:lnTo>
                    <a:lnTo>
                      <a:pt x="1112" y="498"/>
                    </a:lnTo>
                    <a:lnTo>
                      <a:pt x="1102" y="500"/>
                    </a:lnTo>
                    <a:lnTo>
                      <a:pt x="1084" y="512"/>
                    </a:lnTo>
                    <a:lnTo>
                      <a:pt x="1084" y="512"/>
                    </a:lnTo>
                    <a:lnTo>
                      <a:pt x="1054" y="532"/>
                    </a:lnTo>
                    <a:lnTo>
                      <a:pt x="1042" y="536"/>
                    </a:lnTo>
                    <a:lnTo>
                      <a:pt x="1034" y="538"/>
                    </a:lnTo>
                    <a:lnTo>
                      <a:pt x="1018" y="540"/>
                    </a:lnTo>
                    <a:lnTo>
                      <a:pt x="1010" y="580"/>
                    </a:lnTo>
                    <a:lnTo>
                      <a:pt x="1010" y="580"/>
                    </a:lnTo>
                    <a:lnTo>
                      <a:pt x="1004" y="596"/>
                    </a:lnTo>
                    <a:lnTo>
                      <a:pt x="1000" y="602"/>
                    </a:lnTo>
                    <a:lnTo>
                      <a:pt x="996" y="606"/>
                    </a:lnTo>
                    <a:lnTo>
                      <a:pt x="996" y="606"/>
                    </a:lnTo>
                    <a:lnTo>
                      <a:pt x="990" y="610"/>
                    </a:lnTo>
                    <a:lnTo>
                      <a:pt x="984" y="614"/>
                    </a:lnTo>
                    <a:lnTo>
                      <a:pt x="966" y="620"/>
                    </a:lnTo>
                    <a:lnTo>
                      <a:pt x="966" y="620"/>
                    </a:lnTo>
                    <a:lnTo>
                      <a:pt x="956" y="622"/>
                    </a:lnTo>
                    <a:lnTo>
                      <a:pt x="946" y="626"/>
                    </a:lnTo>
                    <a:lnTo>
                      <a:pt x="926" y="634"/>
                    </a:lnTo>
                    <a:lnTo>
                      <a:pt x="914" y="664"/>
                    </a:lnTo>
                    <a:lnTo>
                      <a:pt x="912" y="664"/>
                    </a:lnTo>
                    <a:lnTo>
                      <a:pt x="912" y="664"/>
                    </a:lnTo>
                    <a:lnTo>
                      <a:pt x="910" y="664"/>
                    </a:lnTo>
                    <a:lnTo>
                      <a:pt x="874" y="680"/>
                    </a:lnTo>
                    <a:lnTo>
                      <a:pt x="872" y="680"/>
                    </a:lnTo>
                    <a:lnTo>
                      <a:pt x="854" y="676"/>
                    </a:lnTo>
                    <a:lnTo>
                      <a:pt x="854" y="676"/>
                    </a:lnTo>
                    <a:lnTo>
                      <a:pt x="834" y="670"/>
                    </a:lnTo>
                    <a:lnTo>
                      <a:pt x="820" y="664"/>
                    </a:lnTo>
                    <a:lnTo>
                      <a:pt x="820" y="664"/>
                    </a:lnTo>
                    <a:lnTo>
                      <a:pt x="814" y="662"/>
                    </a:lnTo>
                    <a:lnTo>
                      <a:pt x="806" y="660"/>
                    </a:lnTo>
                    <a:lnTo>
                      <a:pt x="798" y="660"/>
                    </a:lnTo>
                    <a:lnTo>
                      <a:pt x="790" y="662"/>
                    </a:lnTo>
                    <a:lnTo>
                      <a:pt x="790" y="662"/>
                    </a:lnTo>
                    <a:lnTo>
                      <a:pt x="784" y="672"/>
                    </a:lnTo>
                    <a:lnTo>
                      <a:pt x="778" y="684"/>
                    </a:lnTo>
                    <a:lnTo>
                      <a:pt x="776" y="698"/>
                    </a:lnTo>
                    <a:lnTo>
                      <a:pt x="776" y="710"/>
                    </a:lnTo>
                    <a:lnTo>
                      <a:pt x="776" y="710"/>
                    </a:lnTo>
                    <a:lnTo>
                      <a:pt x="778" y="722"/>
                    </a:lnTo>
                    <a:lnTo>
                      <a:pt x="782" y="728"/>
                    </a:lnTo>
                    <a:lnTo>
                      <a:pt x="786" y="728"/>
                    </a:lnTo>
                    <a:lnTo>
                      <a:pt x="794" y="724"/>
                    </a:lnTo>
                    <a:lnTo>
                      <a:pt x="794" y="748"/>
                    </a:lnTo>
                    <a:lnTo>
                      <a:pt x="794" y="748"/>
                    </a:lnTo>
                    <a:lnTo>
                      <a:pt x="794" y="756"/>
                    </a:lnTo>
                    <a:lnTo>
                      <a:pt x="792" y="760"/>
                    </a:lnTo>
                    <a:lnTo>
                      <a:pt x="790" y="764"/>
                    </a:lnTo>
                    <a:lnTo>
                      <a:pt x="786" y="768"/>
                    </a:lnTo>
                    <a:lnTo>
                      <a:pt x="786" y="768"/>
                    </a:lnTo>
                    <a:lnTo>
                      <a:pt x="776" y="774"/>
                    </a:lnTo>
                    <a:lnTo>
                      <a:pt x="764" y="778"/>
                    </a:lnTo>
                    <a:lnTo>
                      <a:pt x="758" y="780"/>
                    </a:lnTo>
                    <a:lnTo>
                      <a:pt x="758" y="780"/>
                    </a:lnTo>
                    <a:lnTo>
                      <a:pt x="750" y="786"/>
                    </a:lnTo>
                    <a:lnTo>
                      <a:pt x="738" y="798"/>
                    </a:lnTo>
                    <a:lnTo>
                      <a:pt x="724" y="818"/>
                    </a:lnTo>
                    <a:lnTo>
                      <a:pt x="708" y="844"/>
                    </a:lnTo>
                    <a:lnTo>
                      <a:pt x="708" y="844"/>
                    </a:lnTo>
                    <a:lnTo>
                      <a:pt x="706" y="844"/>
                    </a:lnTo>
                    <a:lnTo>
                      <a:pt x="682" y="860"/>
                    </a:lnTo>
                    <a:lnTo>
                      <a:pt x="682" y="860"/>
                    </a:lnTo>
                    <a:lnTo>
                      <a:pt x="688" y="860"/>
                    </a:lnTo>
                    <a:lnTo>
                      <a:pt x="688" y="862"/>
                    </a:lnTo>
                    <a:lnTo>
                      <a:pt x="688" y="864"/>
                    </a:lnTo>
                    <a:lnTo>
                      <a:pt x="688" y="864"/>
                    </a:lnTo>
                    <a:lnTo>
                      <a:pt x="686" y="868"/>
                    </a:lnTo>
                    <a:lnTo>
                      <a:pt x="678" y="868"/>
                    </a:lnTo>
                    <a:lnTo>
                      <a:pt x="610"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30" y="930"/>
                    </a:lnTo>
                    <a:lnTo>
                      <a:pt x="402" y="934"/>
                    </a:lnTo>
                    <a:lnTo>
                      <a:pt x="400" y="934"/>
                    </a:lnTo>
                    <a:lnTo>
                      <a:pt x="398" y="934"/>
                    </a:lnTo>
                    <a:lnTo>
                      <a:pt x="390" y="916"/>
                    </a:lnTo>
                    <a:lnTo>
                      <a:pt x="362" y="922"/>
                    </a:lnTo>
                    <a:lnTo>
                      <a:pt x="362" y="922"/>
                    </a:lnTo>
                    <a:lnTo>
                      <a:pt x="350" y="922"/>
                    </a:lnTo>
                    <a:lnTo>
                      <a:pt x="336" y="920"/>
                    </a:lnTo>
                    <a:lnTo>
                      <a:pt x="320" y="916"/>
                    </a:lnTo>
                    <a:lnTo>
                      <a:pt x="304" y="908"/>
                    </a:lnTo>
                    <a:lnTo>
                      <a:pt x="304" y="908"/>
                    </a:lnTo>
                    <a:lnTo>
                      <a:pt x="290" y="900"/>
                    </a:lnTo>
                    <a:lnTo>
                      <a:pt x="274" y="892"/>
                    </a:lnTo>
                    <a:lnTo>
                      <a:pt x="246" y="872"/>
                    </a:lnTo>
                    <a:lnTo>
                      <a:pt x="246" y="872"/>
                    </a:lnTo>
                    <a:lnTo>
                      <a:pt x="238" y="866"/>
                    </a:lnTo>
                    <a:lnTo>
                      <a:pt x="226" y="860"/>
                    </a:lnTo>
                    <a:lnTo>
                      <a:pt x="214" y="856"/>
                    </a:lnTo>
                    <a:lnTo>
                      <a:pt x="202" y="854"/>
                    </a:lnTo>
                    <a:lnTo>
                      <a:pt x="176" y="852"/>
                    </a:lnTo>
                    <a:lnTo>
                      <a:pt x="148" y="856"/>
                    </a:lnTo>
                    <a:lnTo>
                      <a:pt x="148" y="856"/>
                    </a:lnTo>
                    <a:lnTo>
                      <a:pt x="116" y="858"/>
                    </a:lnTo>
                    <a:lnTo>
                      <a:pt x="86" y="856"/>
                    </a:lnTo>
                    <a:lnTo>
                      <a:pt x="86" y="856"/>
                    </a:lnTo>
                    <a:lnTo>
                      <a:pt x="68" y="854"/>
                    </a:lnTo>
                    <a:lnTo>
                      <a:pt x="48" y="852"/>
                    </a:lnTo>
                    <a:lnTo>
                      <a:pt x="2" y="838"/>
                    </a:lnTo>
                    <a:lnTo>
                      <a:pt x="0" y="844"/>
                    </a:lnTo>
                    <a:lnTo>
                      <a:pt x="0" y="844"/>
                    </a:lnTo>
                    <a:lnTo>
                      <a:pt x="2" y="844"/>
                    </a:lnTo>
                    <a:lnTo>
                      <a:pt x="2" y="844"/>
                    </a:lnTo>
                    <a:lnTo>
                      <a:pt x="2" y="844"/>
                    </a:lnTo>
                    <a:lnTo>
                      <a:pt x="2" y="852"/>
                    </a:lnTo>
                    <a:lnTo>
                      <a:pt x="10" y="868"/>
                    </a:lnTo>
                    <a:lnTo>
                      <a:pt x="26" y="888"/>
                    </a:lnTo>
                    <a:lnTo>
                      <a:pt x="28" y="892"/>
                    </a:lnTo>
                    <a:lnTo>
                      <a:pt x="24" y="906"/>
                    </a:lnTo>
                    <a:lnTo>
                      <a:pt x="24" y="908"/>
                    </a:lnTo>
                    <a:lnTo>
                      <a:pt x="24" y="908"/>
                    </a:lnTo>
                    <a:lnTo>
                      <a:pt x="14" y="920"/>
                    </a:lnTo>
                    <a:lnTo>
                      <a:pt x="24" y="93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0" y="990"/>
                    </a:lnTo>
                    <a:lnTo>
                      <a:pt x="64" y="982"/>
                    </a:lnTo>
                    <a:lnTo>
                      <a:pt x="72" y="980"/>
                    </a:lnTo>
                    <a:lnTo>
                      <a:pt x="78" y="976"/>
                    </a:lnTo>
                    <a:lnTo>
                      <a:pt x="120" y="972"/>
                    </a:lnTo>
                    <a:lnTo>
                      <a:pt x="138" y="966"/>
                    </a:lnTo>
                    <a:lnTo>
                      <a:pt x="138" y="966"/>
                    </a:lnTo>
                    <a:lnTo>
                      <a:pt x="142" y="964"/>
                    </a:lnTo>
                    <a:lnTo>
                      <a:pt x="150" y="984"/>
                    </a:lnTo>
                    <a:lnTo>
                      <a:pt x="150" y="984"/>
                    </a:lnTo>
                    <a:lnTo>
                      <a:pt x="150" y="984"/>
                    </a:lnTo>
                    <a:lnTo>
                      <a:pt x="150" y="984"/>
                    </a:lnTo>
                    <a:lnTo>
                      <a:pt x="150" y="990"/>
                    </a:lnTo>
                    <a:lnTo>
                      <a:pt x="148" y="996"/>
                    </a:lnTo>
                    <a:lnTo>
                      <a:pt x="126" y="1028"/>
                    </a:lnTo>
                    <a:lnTo>
                      <a:pt x="126" y="1034"/>
                    </a:lnTo>
                    <a:lnTo>
                      <a:pt x="138" y="1044"/>
                    </a:lnTo>
                    <a:lnTo>
                      <a:pt x="148" y="1052"/>
                    </a:lnTo>
                    <a:lnTo>
                      <a:pt x="148" y="1052"/>
                    </a:lnTo>
                    <a:lnTo>
                      <a:pt x="148" y="1052"/>
                    </a:lnTo>
                    <a:lnTo>
                      <a:pt x="156" y="1060"/>
                    </a:lnTo>
                    <a:lnTo>
                      <a:pt x="162" y="1064"/>
                    </a:lnTo>
                    <a:lnTo>
                      <a:pt x="162" y="1064"/>
                    </a:lnTo>
                    <a:lnTo>
                      <a:pt x="170" y="1068"/>
                    </a:lnTo>
                    <a:lnTo>
                      <a:pt x="178" y="1076"/>
                    </a:lnTo>
                    <a:lnTo>
                      <a:pt x="178" y="1078"/>
                    </a:lnTo>
                    <a:lnTo>
                      <a:pt x="186" y="1082"/>
                    </a:lnTo>
                    <a:lnTo>
                      <a:pt x="190" y="1082"/>
                    </a:lnTo>
                    <a:lnTo>
                      <a:pt x="190" y="1082"/>
                    </a:lnTo>
                    <a:lnTo>
                      <a:pt x="192" y="1092"/>
                    </a:lnTo>
                    <a:lnTo>
                      <a:pt x="192" y="1092"/>
                    </a:lnTo>
                    <a:lnTo>
                      <a:pt x="194" y="1100"/>
                    </a:lnTo>
                    <a:lnTo>
                      <a:pt x="196" y="1112"/>
                    </a:lnTo>
                    <a:lnTo>
                      <a:pt x="216" y="1116"/>
                    </a:lnTo>
                    <a:lnTo>
                      <a:pt x="218" y="1116"/>
                    </a:lnTo>
                    <a:lnTo>
                      <a:pt x="218" y="1116"/>
                    </a:lnTo>
                    <a:lnTo>
                      <a:pt x="218" y="1118"/>
                    </a:lnTo>
                    <a:lnTo>
                      <a:pt x="220" y="1120"/>
                    </a:lnTo>
                    <a:lnTo>
                      <a:pt x="226" y="1130"/>
                    </a:lnTo>
                    <a:lnTo>
                      <a:pt x="242" y="1136"/>
                    </a:lnTo>
                    <a:lnTo>
                      <a:pt x="252" y="1130"/>
                    </a:lnTo>
                    <a:lnTo>
                      <a:pt x="250" y="1124"/>
                    </a:lnTo>
                    <a:lnTo>
                      <a:pt x="240" y="1114"/>
                    </a:lnTo>
                    <a:lnTo>
                      <a:pt x="242" y="1112"/>
                    </a:lnTo>
                    <a:lnTo>
                      <a:pt x="242" y="1112"/>
                    </a:lnTo>
                    <a:lnTo>
                      <a:pt x="250" y="1094"/>
                    </a:lnTo>
                    <a:lnTo>
                      <a:pt x="270" y="1094"/>
                    </a:lnTo>
                    <a:lnTo>
                      <a:pt x="270" y="1096"/>
                    </a:lnTo>
                    <a:lnTo>
                      <a:pt x="298" y="1104"/>
                    </a:lnTo>
                    <a:lnTo>
                      <a:pt x="314" y="1102"/>
                    </a:lnTo>
                    <a:lnTo>
                      <a:pt x="326" y="1092"/>
                    </a:lnTo>
                    <a:lnTo>
                      <a:pt x="326" y="1092"/>
                    </a:lnTo>
                    <a:lnTo>
                      <a:pt x="334" y="1080"/>
                    </a:lnTo>
                    <a:lnTo>
                      <a:pt x="342" y="1074"/>
                    </a:lnTo>
                    <a:lnTo>
                      <a:pt x="348" y="1070"/>
                    </a:lnTo>
                    <a:lnTo>
                      <a:pt x="354" y="1072"/>
                    </a:lnTo>
                    <a:lnTo>
                      <a:pt x="360" y="1070"/>
                    </a:lnTo>
                    <a:lnTo>
                      <a:pt x="360" y="1070"/>
                    </a:lnTo>
                    <a:lnTo>
                      <a:pt x="368" y="1072"/>
                    </a:lnTo>
                    <a:lnTo>
                      <a:pt x="374" y="1072"/>
                    </a:lnTo>
                    <a:lnTo>
                      <a:pt x="374" y="1072"/>
                    </a:lnTo>
                    <a:lnTo>
                      <a:pt x="374" y="1076"/>
                    </a:lnTo>
                    <a:lnTo>
                      <a:pt x="374" y="1076"/>
                    </a:lnTo>
                    <a:lnTo>
                      <a:pt x="378" y="1084"/>
                    </a:lnTo>
                    <a:lnTo>
                      <a:pt x="382" y="1096"/>
                    </a:lnTo>
                    <a:lnTo>
                      <a:pt x="382" y="1096"/>
                    </a:lnTo>
                    <a:lnTo>
                      <a:pt x="382" y="1096"/>
                    </a:lnTo>
                    <a:lnTo>
                      <a:pt x="386" y="1108"/>
                    </a:lnTo>
                    <a:lnTo>
                      <a:pt x="386" y="1110"/>
                    </a:lnTo>
                    <a:lnTo>
                      <a:pt x="382" y="1124"/>
                    </a:lnTo>
                    <a:lnTo>
                      <a:pt x="382" y="1124"/>
                    </a:lnTo>
                    <a:lnTo>
                      <a:pt x="382" y="1124"/>
                    </a:lnTo>
                    <a:lnTo>
                      <a:pt x="382" y="1124"/>
                    </a:lnTo>
                    <a:lnTo>
                      <a:pt x="368" y="1140"/>
                    </a:lnTo>
                    <a:lnTo>
                      <a:pt x="366" y="1142"/>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18" y="1210"/>
                    </a:lnTo>
                    <a:lnTo>
                      <a:pt x="424" y="1204"/>
                    </a:lnTo>
                    <a:lnTo>
                      <a:pt x="428" y="1204"/>
                    </a:lnTo>
                    <a:lnTo>
                      <a:pt x="448" y="1206"/>
                    </a:lnTo>
                    <a:lnTo>
                      <a:pt x="450" y="1204"/>
                    </a:lnTo>
                    <a:lnTo>
                      <a:pt x="450" y="1204"/>
                    </a:lnTo>
                    <a:lnTo>
                      <a:pt x="448" y="1196"/>
                    </a:lnTo>
                    <a:lnTo>
                      <a:pt x="450" y="1188"/>
                    </a:lnTo>
                    <a:lnTo>
                      <a:pt x="458" y="1174"/>
                    </a:lnTo>
                    <a:lnTo>
                      <a:pt x="458" y="1148"/>
                    </a:lnTo>
                    <a:lnTo>
                      <a:pt x="458" y="1148"/>
                    </a:lnTo>
                    <a:lnTo>
                      <a:pt x="474" y="1106"/>
                    </a:lnTo>
                    <a:lnTo>
                      <a:pt x="474" y="1106"/>
                    </a:lnTo>
                    <a:lnTo>
                      <a:pt x="474" y="1104"/>
                    </a:lnTo>
                    <a:lnTo>
                      <a:pt x="474" y="1104"/>
                    </a:lnTo>
                    <a:lnTo>
                      <a:pt x="474" y="1104"/>
                    </a:lnTo>
                    <a:lnTo>
                      <a:pt x="500" y="1084"/>
                    </a:lnTo>
                    <a:lnTo>
                      <a:pt x="502" y="1082"/>
                    </a:lnTo>
                    <a:lnTo>
                      <a:pt x="522" y="1092"/>
                    </a:lnTo>
                    <a:lnTo>
                      <a:pt x="522" y="109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2" y="1180"/>
                    </a:lnTo>
                    <a:lnTo>
                      <a:pt x="556" y="1182"/>
                    </a:lnTo>
                    <a:lnTo>
                      <a:pt x="560" y="1186"/>
                    </a:lnTo>
                    <a:lnTo>
                      <a:pt x="566" y="1196"/>
                    </a:lnTo>
                    <a:lnTo>
                      <a:pt x="572" y="1200"/>
                    </a:lnTo>
                    <a:lnTo>
                      <a:pt x="574" y="1200"/>
                    </a:lnTo>
                    <a:lnTo>
                      <a:pt x="574" y="1200"/>
                    </a:lnTo>
                    <a:lnTo>
                      <a:pt x="574" y="1200"/>
                    </a:lnTo>
                    <a:lnTo>
                      <a:pt x="602" y="1212"/>
                    </a:lnTo>
                    <a:lnTo>
                      <a:pt x="614" y="1216"/>
                    </a:lnTo>
                    <a:lnTo>
                      <a:pt x="630" y="1214"/>
                    </a:lnTo>
                    <a:lnTo>
                      <a:pt x="638" y="1204"/>
                    </a:lnTo>
                    <a:lnTo>
                      <a:pt x="646" y="1164"/>
                    </a:lnTo>
                    <a:lnTo>
                      <a:pt x="648" y="1144"/>
                    </a:lnTo>
                    <a:lnTo>
                      <a:pt x="648" y="1142"/>
                    </a:lnTo>
                    <a:lnTo>
                      <a:pt x="650" y="1140"/>
                    </a:lnTo>
                    <a:lnTo>
                      <a:pt x="650" y="1140"/>
                    </a:lnTo>
                    <a:lnTo>
                      <a:pt x="666" y="1128"/>
                    </a:lnTo>
                    <a:lnTo>
                      <a:pt x="674" y="1116"/>
                    </a:lnTo>
                    <a:lnTo>
                      <a:pt x="674" y="1116"/>
                    </a:lnTo>
                    <a:lnTo>
                      <a:pt x="690" y="1108"/>
                    </a:lnTo>
                    <a:lnTo>
                      <a:pt x="700" y="1102"/>
                    </a:lnTo>
                    <a:lnTo>
                      <a:pt x="712" y="1098"/>
                    </a:lnTo>
                    <a:lnTo>
                      <a:pt x="706" y="1074"/>
                    </a:lnTo>
                    <a:lnTo>
                      <a:pt x="734" y="1076"/>
                    </a:lnTo>
                    <a:lnTo>
                      <a:pt x="734" y="1076"/>
                    </a:lnTo>
                    <a:lnTo>
                      <a:pt x="734" y="1078"/>
                    </a:lnTo>
                    <a:lnTo>
                      <a:pt x="734" y="1078"/>
                    </a:lnTo>
                    <a:lnTo>
                      <a:pt x="748" y="1084"/>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6" y="1016"/>
                    </a:lnTo>
                    <a:lnTo>
                      <a:pt x="828" y="1010"/>
                    </a:lnTo>
                    <a:lnTo>
                      <a:pt x="834" y="1004"/>
                    </a:lnTo>
                    <a:lnTo>
                      <a:pt x="834" y="1004"/>
                    </a:lnTo>
                    <a:lnTo>
                      <a:pt x="834" y="1004"/>
                    </a:lnTo>
                    <a:lnTo>
                      <a:pt x="836" y="1004"/>
                    </a:lnTo>
                    <a:lnTo>
                      <a:pt x="850" y="1006"/>
                    </a:lnTo>
                    <a:lnTo>
                      <a:pt x="858" y="1002"/>
                    </a:lnTo>
                    <a:lnTo>
                      <a:pt x="860" y="992"/>
                    </a:lnTo>
                    <a:lnTo>
                      <a:pt x="876" y="986"/>
                    </a:lnTo>
                    <a:lnTo>
                      <a:pt x="876" y="986"/>
                    </a:lnTo>
                    <a:lnTo>
                      <a:pt x="878" y="986"/>
                    </a:lnTo>
                    <a:lnTo>
                      <a:pt x="878" y="986"/>
                    </a:lnTo>
                    <a:lnTo>
                      <a:pt x="898" y="988"/>
                    </a:lnTo>
                    <a:lnTo>
                      <a:pt x="914" y="984"/>
                    </a:lnTo>
                    <a:lnTo>
                      <a:pt x="922" y="976"/>
                    </a:lnTo>
                    <a:lnTo>
                      <a:pt x="930" y="962"/>
                    </a:lnTo>
                    <a:lnTo>
                      <a:pt x="918" y="950"/>
                    </a:lnTo>
                    <a:lnTo>
                      <a:pt x="918" y="948"/>
                    </a:lnTo>
                    <a:lnTo>
                      <a:pt x="918" y="948"/>
                    </a:lnTo>
                    <a:lnTo>
                      <a:pt x="914" y="940"/>
                    </a:lnTo>
                    <a:lnTo>
                      <a:pt x="914" y="940"/>
                    </a:lnTo>
                    <a:lnTo>
                      <a:pt x="912" y="924"/>
                    </a:lnTo>
                    <a:lnTo>
                      <a:pt x="912" y="924"/>
                    </a:lnTo>
                    <a:lnTo>
                      <a:pt x="918" y="912"/>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4" y="874"/>
                    </a:lnTo>
                    <a:lnTo>
                      <a:pt x="976" y="890"/>
                    </a:lnTo>
                    <a:lnTo>
                      <a:pt x="986" y="896"/>
                    </a:lnTo>
                    <a:lnTo>
                      <a:pt x="988" y="896"/>
                    </a:lnTo>
                    <a:lnTo>
                      <a:pt x="988" y="896"/>
                    </a:lnTo>
                    <a:lnTo>
                      <a:pt x="988" y="896"/>
                    </a:lnTo>
                    <a:lnTo>
                      <a:pt x="990" y="896"/>
                    </a:lnTo>
                    <a:lnTo>
                      <a:pt x="992" y="896"/>
                    </a:lnTo>
                    <a:lnTo>
                      <a:pt x="1002" y="880"/>
                    </a:lnTo>
                    <a:lnTo>
                      <a:pt x="1006" y="864"/>
                    </a:lnTo>
                    <a:lnTo>
                      <a:pt x="1010" y="864"/>
                    </a:lnTo>
                    <a:lnTo>
                      <a:pt x="1012" y="864"/>
                    </a:lnTo>
                    <a:lnTo>
                      <a:pt x="1034" y="872"/>
                    </a:lnTo>
                    <a:lnTo>
                      <a:pt x="1046" y="864"/>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4" y="796"/>
                    </a:lnTo>
                    <a:lnTo>
                      <a:pt x="1126" y="796"/>
                    </a:lnTo>
                    <a:lnTo>
                      <a:pt x="1134" y="808"/>
                    </a:lnTo>
                    <a:lnTo>
                      <a:pt x="1134" y="808"/>
                    </a:lnTo>
                    <a:lnTo>
                      <a:pt x="1134" y="810"/>
                    </a:lnTo>
                    <a:lnTo>
                      <a:pt x="1134" y="812"/>
                    </a:lnTo>
                    <a:lnTo>
                      <a:pt x="1136" y="828"/>
                    </a:lnTo>
                    <a:lnTo>
                      <a:pt x="1144" y="834"/>
                    </a:lnTo>
                    <a:lnTo>
                      <a:pt x="1154" y="824"/>
                    </a:lnTo>
                    <a:lnTo>
                      <a:pt x="1158" y="828"/>
                    </a:lnTo>
                    <a:lnTo>
                      <a:pt x="1158" y="828"/>
                    </a:lnTo>
                    <a:lnTo>
                      <a:pt x="1162" y="834"/>
                    </a:lnTo>
                    <a:lnTo>
                      <a:pt x="1162" y="840"/>
                    </a:lnTo>
                    <a:lnTo>
                      <a:pt x="1162" y="854"/>
                    </a:lnTo>
                    <a:lnTo>
                      <a:pt x="1158" y="868"/>
                    </a:lnTo>
                    <a:lnTo>
                      <a:pt x="1162" y="876"/>
                    </a:lnTo>
                    <a:lnTo>
                      <a:pt x="1170" y="884"/>
                    </a:lnTo>
                    <a:lnTo>
                      <a:pt x="1202" y="888"/>
                    </a:lnTo>
                    <a:lnTo>
                      <a:pt x="1204" y="890"/>
                    </a:lnTo>
                    <a:lnTo>
                      <a:pt x="1204" y="890"/>
                    </a:lnTo>
                    <a:lnTo>
                      <a:pt x="1206" y="890"/>
                    </a:lnTo>
                    <a:lnTo>
                      <a:pt x="1206" y="890"/>
                    </a:lnTo>
                    <a:lnTo>
                      <a:pt x="1208" y="892"/>
                    </a:lnTo>
                    <a:lnTo>
                      <a:pt x="1218" y="880"/>
                    </a:lnTo>
                    <a:lnTo>
                      <a:pt x="1218" y="880"/>
                    </a:lnTo>
                    <a:lnTo>
                      <a:pt x="1226" y="872"/>
                    </a:lnTo>
                    <a:lnTo>
                      <a:pt x="1222" y="860"/>
                    </a:lnTo>
                    <a:lnTo>
                      <a:pt x="1214" y="808"/>
                    </a:lnTo>
                    <a:lnTo>
                      <a:pt x="1238" y="820"/>
                    </a:lnTo>
                    <a:lnTo>
                      <a:pt x="1238" y="820"/>
                    </a:lnTo>
                    <a:lnTo>
                      <a:pt x="1238" y="820"/>
                    </a:lnTo>
                    <a:lnTo>
                      <a:pt x="1250" y="832"/>
                    </a:lnTo>
                    <a:lnTo>
                      <a:pt x="1256" y="838"/>
                    </a:lnTo>
                    <a:lnTo>
                      <a:pt x="1266" y="832"/>
                    </a:lnTo>
                    <a:lnTo>
                      <a:pt x="1298" y="796"/>
                    </a:lnTo>
                    <a:lnTo>
                      <a:pt x="1298" y="796"/>
                    </a:lnTo>
                    <a:lnTo>
                      <a:pt x="1300" y="796"/>
                    </a:lnTo>
                    <a:lnTo>
                      <a:pt x="1312" y="786"/>
                    </a:lnTo>
                    <a:lnTo>
                      <a:pt x="1326" y="768"/>
                    </a:lnTo>
                    <a:lnTo>
                      <a:pt x="1326" y="766"/>
                    </a:lnTo>
                    <a:lnTo>
                      <a:pt x="1344" y="770"/>
                    </a:lnTo>
                    <a:lnTo>
                      <a:pt x="135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8" y="606"/>
                    </a:lnTo>
                    <a:lnTo>
                      <a:pt x="1314" y="590"/>
                    </a:lnTo>
                    <a:lnTo>
                      <a:pt x="1314" y="588"/>
                    </a:lnTo>
                    <a:lnTo>
                      <a:pt x="1314" y="588"/>
                    </a:lnTo>
                    <a:lnTo>
                      <a:pt x="1314" y="564"/>
                    </a:lnTo>
                    <a:lnTo>
                      <a:pt x="1312" y="550"/>
                    </a:lnTo>
                    <a:lnTo>
                      <a:pt x="1300" y="546"/>
                    </a:lnTo>
                    <a:lnTo>
                      <a:pt x="1300" y="546"/>
                    </a:lnTo>
                    <a:lnTo>
                      <a:pt x="1300" y="546"/>
                    </a:lnTo>
                    <a:lnTo>
                      <a:pt x="1274" y="526"/>
                    </a:lnTo>
                    <a:lnTo>
                      <a:pt x="1276" y="524"/>
                    </a:lnTo>
                    <a:lnTo>
                      <a:pt x="1288" y="510"/>
                    </a:lnTo>
                    <a:lnTo>
                      <a:pt x="1288" y="510"/>
                    </a:lnTo>
                    <a:lnTo>
                      <a:pt x="1288" y="508"/>
                    </a:lnTo>
                    <a:lnTo>
                      <a:pt x="1290" y="508"/>
                    </a:lnTo>
                    <a:lnTo>
                      <a:pt x="1290" y="508"/>
                    </a:lnTo>
                    <a:lnTo>
                      <a:pt x="1302" y="508"/>
                    </a:lnTo>
                    <a:lnTo>
                      <a:pt x="1304"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298" y="402"/>
                    </a:lnTo>
                    <a:lnTo>
                      <a:pt x="1314" y="380"/>
                    </a:lnTo>
                    <a:lnTo>
                      <a:pt x="1314" y="378"/>
                    </a:lnTo>
                    <a:lnTo>
                      <a:pt x="1316" y="378"/>
                    </a:lnTo>
                    <a:lnTo>
                      <a:pt x="1316" y="376"/>
                    </a:lnTo>
                    <a:lnTo>
                      <a:pt x="1318" y="376"/>
                    </a:lnTo>
                    <a:lnTo>
                      <a:pt x="1324" y="376"/>
                    </a:lnTo>
                    <a:lnTo>
                      <a:pt x="1334" y="368"/>
                    </a:lnTo>
                    <a:lnTo>
                      <a:pt x="1344" y="336"/>
                    </a:lnTo>
                    <a:lnTo>
                      <a:pt x="1344" y="336"/>
                    </a:lnTo>
                    <a:lnTo>
                      <a:pt x="1344" y="336"/>
                    </a:lnTo>
                    <a:lnTo>
                      <a:pt x="1358" y="322"/>
                    </a:lnTo>
                    <a:lnTo>
                      <a:pt x="1358" y="320"/>
                    </a:lnTo>
                    <a:lnTo>
                      <a:pt x="1358" y="320"/>
                    </a:lnTo>
                    <a:lnTo>
                      <a:pt x="1358" y="320"/>
                    </a:lnTo>
                    <a:lnTo>
                      <a:pt x="1374" y="316"/>
                    </a:lnTo>
                    <a:lnTo>
                      <a:pt x="1374" y="318"/>
                    </a:lnTo>
                    <a:lnTo>
                      <a:pt x="1382" y="326"/>
                    </a:lnTo>
                    <a:lnTo>
                      <a:pt x="1386" y="328"/>
                    </a:lnTo>
                    <a:lnTo>
                      <a:pt x="1392" y="302"/>
                    </a:lnTo>
                    <a:lnTo>
                      <a:pt x="1386" y="284"/>
                    </a:lnTo>
                    <a:lnTo>
                      <a:pt x="1386" y="284"/>
                    </a:lnTo>
                    <a:lnTo>
                      <a:pt x="1386" y="282"/>
                    </a:lnTo>
                    <a:lnTo>
                      <a:pt x="1388" y="262"/>
                    </a:lnTo>
                    <a:lnTo>
                      <a:pt x="1388" y="260"/>
                    </a:lnTo>
                    <a:lnTo>
                      <a:pt x="1398" y="250"/>
                    </a:lnTo>
                    <a:lnTo>
                      <a:pt x="1404" y="240"/>
                    </a:lnTo>
                    <a:lnTo>
                      <a:pt x="1404" y="230"/>
                    </a:lnTo>
                    <a:lnTo>
                      <a:pt x="1404" y="230"/>
                    </a:lnTo>
                    <a:lnTo>
                      <a:pt x="1402" y="220"/>
                    </a:lnTo>
                    <a:lnTo>
                      <a:pt x="1398" y="204"/>
                    </a:lnTo>
                    <a:lnTo>
                      <a:pt x="1398" y="204"/>
                    </a:lnTo>
                    <a:lnTo>
                      <a:pt x="1398" y="204"/>
                    </a:lnTo>
                    <a:lnTo>
                      <a:pt x="1398" y="186"/>
                    </a:lnTo>
                    <a:lnTo>
                      <a:pt x="1398" y="184"/>
                    </a:lnTo>
                    <a:lnTo>
                      <a:pt x="1402" y="168"/>
                    </a:lnTo>
                    <a:lnTo>
                      <a:pt x="1402" y="168"/>
                    </a:lnTo>
                    <a:lnTo>
                      <a:pt x="1398" y="158"/>
                    </a:lnTo>
                    <a:lnTo>
                      <a:pt x="1396" y="152"/>
                    </a:lnTo>
                    <a:lnTo>
                      <a:pt x="1398" y="128"/>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76" name="Freeform 6"/>
              <p:cNvSpPr>
                <a:spLocks/>
              </p:cNvSpPr>
              <p:nvPr/>
            </p:nvSpPr>
            <p:spPr bwMode="auto">
              <a:xfrm>
                <a:off x="4090077" y="2990518"/>
                <a:ext cx="848065" cy="717550"/>
              </a:xfrm>
              <a:custGeom>
                <a:avLst/>
                <a:gdLst>
                  <a:gd name="T0" fmla="*/ 536 w 912"/>
                  <a:gd name="T1" fmla="*/ 308 h 772"/>
                  <a:gd name="T2" fmla="*/ 516 w 912"/>
                  <a:gd name="T3" fmla="*/ 320 h 772"/>
                  <a:gd name="T4" fmla="*/ 456 w 912"/>
                  <a:gd name="T5" fmla="*/ 264 h 772"/>
                  <a:gd name="T6" fmla="*/ 424 w 912"/>
                  <a:gd name="T7" fmla="*/ 242 h 772"/>
                  <a:gd name="T8" fmla="*/ 390 w 912"/>
                  <a:gd name="T9" fmla="*/ 204 h 772"/>
                  <a:gd name="T10" fmla="*/ 396 w 912"/>
                  <a:gd name="T11" fmla="*/ 156 h 772"/>
                  <a:gd name="T12" fmla="*/ 334 w 912"/>
                  <a:gd name="T13" fmla="*/ 178 h 772"/>
                  <a:gd name="T14" fmla="*/ 304 w 912"/>
                  <a:gd name="T15" fmla="*/ 142 h 772"/>
                  <a:gd name="T16" fmla="*/ 276 w 912"/>
                  <a:gd name="T17" fmla="*/ 48 h 772"/>
                  <a:gd name="T18" fmla="*/ 256 w 912"/>
                  <a:gd name="T19" fmla="*/ 14 h 772"/>
                  <a:gd name="T20" fmla="*/ 210 w 912"/>
                  <a:gd name="T21" fmla="*/ 56 h 772"/>
                  <a:gd name="T22" fmla="*/ 168 w 912"/>
                  <a:gd name="T23" fmla="*/ 70 h 772"/>
                  <a:gd name="T24" fmla="*/ 108 w 912"/>
                  <a:gd name="T25" fmla="*/ 86 h 772"/>
                  <a:gd name="T26" fmla="*/ 60 w 912"/>
                  <a:gd name="T27" fmla="*/ 132 h 772"/>
                  <a:gd name="T28" fmla="*/ 8 w 912"/>
                  <a:gd name="T29" fmla="*/ 158 h 772"/>
                  <a:gd name="T30" fmla="*/ 40 w 912"/>
                  <a:gd name="T31" fmla="*/ 236 h 772"/>
                  <a:gd name="T32" fmla="*/ 112 w 912"/>
                  <a:gd name="T33" fmla="*/ 254 h 772"/>
                  <a:gd name="T34" fmla="*/ 220 w 912"/>
                  <a:gd name="T35" fmla="*/ 278 h 772"/>
                  <a:gd name="T36" fmla="*/ 302 w 912"/>
                  <a:gd name="T37" fmla="*/ 284 h 772"/>
                  <a:gd name="T38" fmla="*/ 372 w 912"/>
                  <a:gd name="T39" fmla="*/ 312 h 772"/>
                  <a:gd name="T40" fmla="*/ 430 w 912"/>
                  <a:gd name="T41" fmla="*/ 336 h 772"/>
                  <a:gd name="T42" fmla="*/ 524 w 912"/>
                  <a:gd name="T43" fmla="*/ 406 h 772"/>
                  <a:gd name="T44" fmla="*/ 560 w 912"/>
                  <a:gd name="T45" fmla="*/ 494 h 772"/>
                  <a:gd name="T46" fmla="*/ 528 w 912"/>
                  <a:gd name="T47" fmla="*/ 598 h 772"/>
                  <a:gd name="T48" fmla="*/ 508 w 912"/>
                  <a:gd name="T49" fmla="*/ 630 h 772"/>
                  <a:gd name="T50" fmla="*/ 488 w 912"/>
                  <a:gd name="T51" fmla="*/ 658 h 772"/>
                  <a:gd name="T52" fmla="*/ 498 w 912"/>
                  <a:gd name="T53" fmla="*/ 706 h 772"/>
                  <a:gd name="T54" fmla="*/ 524 w 912"/>
                  <a:gd name="T55" fmla="*/ 696 h 772"/>
                  <a:gd name="T56" fmla="*/ 528 w 912"/>
                  <a:gd name="T57" fmla="*/ 668 h 772"/>
                  <a:gd name="T58" fmla="*/ 554 w 912"/>
                  <a:gd name="T59" fmla="*/ 642 h 772"/>
                  <a:gd name="T60" fmla="*/ 596 w 912"/>
                  <a:gd name="T61" fmla="*/ 684 h 772"/>
                  <a:gd name="T62" fmla="*/ 666 w 912"/>
                  <a:gd name="T63" fmla="*/ 724 h 772"/>
                  <a:gd name="T64" fmla="*/ 670 w 912"/>
                  <a:gd name="T65" fmla="*/ 760 h 772"/>
                  <a:gd name="T66" fmla="*/ 730 w 912"/>
                  <a:gd name="T67" fmla="*/ 744 h 772"/>
                  <a:gd name="T68" fmla="*/ 728 w 912"/>
                  <a:gd name="T69" fmla="*/ 712 h 772"/>
                  <a:gd name="T70" fmla="*/ 780 w 912"/>
                  <a:gd name="T71" fmla="*/ 688 h 772"/>
                  <a:gd name="T72" fmla="*/ 766 w 912"/>
                  <a:gd name="T73" fmla="*/ 626 h 772"/>
                  <a:gd name="T74" fmla="*/ 796 w 912"/>
                  <a:gd name="T75" fmla="*/ 580 h 772"/>
                  <a:gd name="T76" fmla="*/ 838 w 912"/>
                  <a:gd name="T77" fmla="*/ 586 h 772"/>
                  <a:gd name="T78" fmla="*/ 876 w 912"/>
                  <a:gd name="T79" fmla="*/ 556 h 772"/>
                  <a:gd name="T80" fmla="*/ 906 w 912"/>
                  <a:gd name="T81" fmla="*/ 512 h 772"/>
                  <a:gd name="T82" fmla="*/ 868 w 912"/>
                  <a:gd name="T83" fmla="*/ 472 h 772"/>
                  <a:gd name="T84" fmla="*/ 810 w 912"/>
                  <a:gd name="T85" fmla="*/ 436 h 772"/>
                  <a:gd name="T86" fmla="*/ 808 w 912"/>
                  <a:gd name="T87" fmla="*/ 496 h 772"/>
                  <a:gd name="T88" fmla="*/ 812 w 912"/>
                  <a:gd name="T89" fmla="*/ 538 h 772"/>
                  <a:gd name="T90" fmla="*/ 792 w 912"/>
                  <a:gd name="T91" fmla="*/ 544 h 772"/>
                  <a:gd name="T92" fmla="*/ 776 w 912"/>
                  <a:gd name="T93" fmla="*/ 580 h 772"/>
                  <a:gd name="T94" fmla="*/ 746 w 912"/>
                  <a:gd name="T95" fmla="*/ 566 h 772"/>
                  <a:gd name="T96" fmla="*/ 712 w 912"/>
                  <a:gd name="T97" fmla="*/ 538 h 772"/>
                  <a:gd name="T98" fmla="*/ 716 w 912"/>
                  <a:gd name="T99" fmla="*/ 506 h 772"/>
                  <a:gd name="T100" fmla="*/ 688 w 912"/>
                  <a:gd name="T101" fmla="*/ 434 h 772"/>
                  <a:gd name="T102" fmla="*/ 624 w 912"/>
                  <a:gd name="T103" fmla="*/ 402 h 772"/>
                  <a:gd name="T104" fmla="*/ 598 w 912"/>
                  <a:gd name="T105" fmla="*/ 376 h 772"/>
                  <a:gd name="T106" fmla="*/ 604 w 912"/>
                  <a:gd name="T107" fmla="*/ 324 h 772"/>
                  <a:gd name="T108" fmla="*/ 648 w 912"/>
                  <a:gd name="T109" fmla="*/ 276 h 772"/>
                  <a:gd name="T110" fmla="*/ 592 w 912"/>
                  <a:gd name="T111" fmla="*/ 28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2" h="772">
                    <a:moveTo>
                      <a:pt x="542" y="280"/>
                    </a:moveTo>
                    <a:lnTo>
                      <a:pt x="530" y="280"/>
                    </a:lnTo>
                    <a:lnTo>
                      <a:pt x="526" y="288"/>
                    </a:lnTo>
                    <a:lnTo>
                      <a:pt x="532" y="296"/>
                    </a:lnTo>
                    <a:lnTo>
                      <a:pt x="532" y="296"/>
                    </a:lnTo>
                    <a:lnTo>
                      <a:pt x="532" y="296"/>
                    </a:lnTo>
                    <a:lnTo>
                      <a:pt x="536" y="308"/>
                    </a:lnTo>
                    <a:lnTo>
                      <a:pt x="536" y="308"/>
                    </a:lnTo>
                    <a:lnTo>
                      <a:pt x="536" y="310"/>
                    </a:lnTo>
                    <a:lnTo>
                      <a:pt x="536" y="312"/>
                    </a:lnTo>
                    <a:lnTo>
                      <a:pt x="518" y="320"/>
                    </a:lnTo>
                    <a:lnTo>
                      <a:pt x="516" y="320"/>
                    </a:lnTo>
                    <a:lnTo>
                      <a:pt x="516" y="320"/>
                    </a:lnTo>
                    <a:lnTo>
                      <a:pt x="516" y="320"/>
                    </a:lnTo>
                    <a:lnTo>
                      <a:pt x="516" y="320"/>
                    </a:lnTo>
                    <a:lnTo>
                      <a:pt x="516" y="320"/>
                    </a:lnTo>
                    <a:lnTo>
                      <a:pt x="506" y="320"/>
                    </a:lnTo>
                    <a:lnTo>
                      <a:pt x="500" y="316"/>
                    </a:lnTo>
                    <a:lnTo>
                      <a:pt x="494" y="314"/>
                    </a:lnTo>
                    <a:lnTo>
                      <a:pt x="492" y="310"/>
                    </a:lnTo>
                    <a:lnTo>
                      <a:pt x="488" y="300"/>
                    </a:lnTo>
                    <a:lnTo>
                      <a:pt x="464" y="296"/>
                    </a:lnTo>
                    <a:lnTo>
                      <a:pt x="456" y="264"/>
                    </a:lnTo>
                    <a:lnTo>
                      <a:pt x="456" y="264"/>
                    </a:lnTo>
                    <a:lnTo>
                      <a:pt x="450" y="262"/>
                    </a:lnTo>
                    <a:lnTo>
                      <a:pt x="446" y="258"/>
                    </a:lnTo>
                    <a:lnTo>
                      <a:pt x="444" y="256"/>
                    </a:lnTo>
                    <a:lnTo>
                      <a:pt x="444" y="256"/>
                    </a:lnTo>
                    <a:lnTo>
                      <a:pt x="440" y="250"/>
                    </a:lnTo>
                    <a:lnTo>
                      <a:pt x="432" y="248"/>
                    </a:lnTo>
                    <a:lnTo>
                      <a:pt x="432" y="248"/>
                    </a:lnTo>
                    <a:lnTo>
                      <a:pt x="424" y="242"/>
                    </a:lnTo>
                    <a:lnTo>
                      <a:pt x="416" y="232"/>
                    </a:lnTo>
                    <a:lnTo>
                      <a:pt x="406" y="228"/>
                    </a:lnTo>
                    <a:lnTo>
                      <a:pt x="406" y="228"/>
                    </a:lnTo>
                    <a:lnTo>
                      <a:pt x="406" y="228"/>
                    </a:lnTo>
                    <a:lnTo>
                      <a:pt x="406" y="228"/>
                    </a:lnTo>
                    <a:lnTo>
                      <a:pt x="392" y="214"/>
                    </a:lnTo>
                    <a:lnTo>
                      <a:pt x="392" y="214"/>
                    </a:lnTo>
                    <a:lnTo>
                      <a:pt x="390" y="204"/>
                    </a:lnTo>
                    <a:lnTo>
                      <a:pt x="390" y="202"/>
                    </a:lnTo>
                    <a:lnTo>
                      <a:pt x="416" y="168"/>
                    </a:lnTo>
                    <a:lnTo>
                      <a:pt x="416" y="168"/>
                    </a:lnTo>
                    <a:lnTo>
                      <a:pt x="416" y="164"/>
                    </a:lnTo>
                    <a:lnTo>
                      <a:pt x="416" y="162"/>
                    </a:lnTo>
                    <a:lnTo>
                      <a:pt x="412" y="152"/>
                    </a:lnTo>
                    <a:lnTo>
                      <a:pt x="398" y="156"/>
                    </a:lnTo>
                    <a:lnTo>
                      <a:pt x="396" y="156"/>
                    </a:lnTo>
                    <a:lnTo>
                      <a:pt x="396" y="158"/>
                    </a:lnTo>
                    <a:lnTo>
                      <a:pt x="396" y="158"/>
                    </a:lnTo>
                    <a:lnTo>
                      <a:pt x="360" y="160"/>
                    </a:lnTo>
                    <a:lnTo>
                      <a:pt x="348" y="164"/>
                    </a:lnTo>
                    <a:lnTo>
                      <a:pt x="342" y="168"/>
                    </a:lnTo>
                    <a:lnTo>
                      <a:pt x="340" y="172"/>
                    </a:lnTo>
                    <a:lnTo>
                      <a:pt x="340" y="172"/>
                    </a:lnTo>
                    <a:lnTo>
                      <a:pt x="334" y="178"/>
                    </a:lnTo>
                    <a:lnTo>
                      <a:pt x="330" y="178"/>
                    </a:lnTo>
                    <a:lnTo>
                      <a:pt x="324" y="178"/>
                    </a:lnTo>
                    <a:lnTo>
                      <a:pt x="324" y="178"/>
                    </a:lnTo>
                    <a:lnTo>
                      <a:pt x="324" y="176"/>
                    </a:lnTo>
                    <a:lnTo>
                      <a:pt x="312" y="168"/>
                    </a:lnTo>
                    <a:lnTo>
                      <a:pt x="312" y="148"/>
                    </a:lnTo>
                    <a:lnTo>
                      <a:pt x="312" y="148"/>
                    </a:lnTo>
                    <a:lnTo>
                      <a:pt x="304" y="142"/>
                    </a:lnTo>
                    <a:lnTo>
                      <a:pt x="300" y="134"/>
                    </a:lnTo>
                    <a:lnTo>
                      <a:pt x="296" y="116"/>
                    </a:lnTo>
                    <a:lnTo>
                      <a:pt x="288" y="108"/>
                    </a:lnTo>
                    <a:lnTo>
                      <a:pt x="280" y="100"/>
                    </a:lnTo>
                    <a:lnTo>
                      <a:pt x="276" y="98"/>
                    </a:lnTo>
                    <a:lnTo>
                      <a:pt x="290" y="80"/>
                    </a:lnTo>
                    <a:lnTo>
                      <a:pt x="292" y="68"/>
                    </a:lnTo>
                    <a:lnTo>
                      <a:pt x="276" y="48"/>
                    </a:lnTo>
                    <a:lnTo>
                      <a:pt x="276" y="48"/>
                    </a:lnTo>
                    <a:lnTo>
                      <a:pt x="276" y="48"/>
                    </a:lnTo>
                    <a:lnTo>
                      <a:pt x="268" y="32"/>
                    </a:lnTo>
                    <a:lnTo>
                      <a:pt x="268" y="32"/>
                    </a:lnTo>
                    <a:lnTo>
                      <a:pt x="268" y="32"/>
                    </a:lnTo>
                    <a:lnTo>
                      <a:pt x="268" y="24"/>
                    </a:lnTo>
                    <a:lnTo>
                      <a:pt x="256" y="16"/>
                    </a:lnTo>
                    <a:lnTo>
                      <a:pt x="256" y="14"/>
                    </a:lnTo>
                    <a:lnTo>
                      <a:pt x="256" y="14"/>
                    </a:lnTo>
                    <a:lnTo>
                      <a:pt x="256" y="14"/>
                    </a:lnTo>
                    <a:lnTo>
                      <a:pt x="246" y="2"/>
                    </a:lnTo>
                    <a:lnTo>
                      <a:pt x="232" y="0"/>
                    </a:lnTo>
                    <a:lnTo>
                      <a:pt x="216" y="4"/>
                    </a:lnTo>
                    <a:lnTo>
                      <a:pt x="212" y="8"/>
                    </a:lnTo>
                    <a:lnTo>
                      <a:pt x="210" y="30"/>
                    </a:lnTo>
                    <a:lnTo>
                      <a:pt x="210" y="56"/>
                    </a:lnTo>
                    <a:lnTo>
                      <a:pt x="208" y="56"/>
                    </a:lnTo>
                    <a:lnTo>
                      <a:pt x="192" y="62"/>
                    </a:lnTo>
                    <a:lnTo>
                      <a:pt x="192" y="62"/>
                    </a:lnTo>
                    <a:lnTo>
                      <a:pt x="192" y="62"/>
                    </a:lnTo>
                    <a:lnTo>
                      <a:pt x="192" y="62"/>
                    </a:lnTo>
                    <a:lnTo>
                      <a:pt x="178" y="64"/>
                    </a:lnTo>
                    <a:lnTo>
                      <a:pt x="178" y="64"/>
                    </a:lnTo>
                    <a:lnTo>
                      <a:pt x="168" y="70"/>
                    </a:lnTo>
                    <a:lnTo>
                      <a:pt x="154" y="74"/>
                    </a:lnTo>
                    <a:lnTo>
                      <a:pt x="152" y="76"/>
                    </a:lnTo>
                    <a:lnTo>
                      <a:pt x="152" y="76"/>
                    </a:lnTo>
                    <a:lnTo>
                      <a:pt x="152" y="76"/>
                    </a:lnTo>
                    <a:lnTo>
                      <a:pt x="124" y="68"/>
                    </a:lnTo>
                    <a:lnTo>
                      <a:pt x="114" y="80"/>
                    </a:lnTo>
                    <a:lnTo>
                      <a:pt x="114" y="80"/>
                    </a:lnTo>
                    <a:lnTo>
                      <a:pt x="108" y="86"/>
                    </a:lnTo>
                    <a:lnTo>
                      <a:pt x="98" y="88"/>
                    </a:lnTo>
                    <a:lnTo>
                      <a:pt x="82" y="102"/>
                    </a:lnTo>
                    <a:lnTo>
                      <a:pt x="72" y="116"/>
                    </a:lnTo>
                    <a:lnTo>
                      <a:pt x="72" y="116"/>
                    </a:lnTo>
                    <a:lnTo>
                      <a:pt x="72" y="118"/>
                    </a:lnTo>
                    <a:lnTo>
                      <a:pt x="72" y="118"/>
                    </a:lnTo>
                    <a:lnTo>
                      <a:pt x="66" y="128"/>
                    </a:lnTo>
                    <a:lnTo>
                      <a:pt x="60" y="132"/>
                    </a:lnTo>
                    <a:lnTo>
                      <a:pt x="50" y="144"/>
                    </a:lnTo>
                    <a:lnTo>
                      <a:pt x="50" y="146"/>
                    </a:lnTo>
                    <a:lnTo>
                      <a:pt x="50" y="146"/>
                    </a:lnTo>
                    <a:lnTo>
                      <a:pt x="44" y="150"/>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72" y="312"/>
                    </a:lnTo>
                    <a:lnTo>
                      <a:pt x="380" y="320"/>
                    </a:lnTo>
                    <a:lnTo>
                      <a:pt x="388" y="330"/>
                    </a:lnTo>
                    <a:lnTo>
                      <a:pt x="398" y="340"/>
                    </a:lnTo>
                    <a:lnTo>
                      <a:pt x="404" y="338"/>
                    </a:lnTo>
                    <a:lnTo>
                      <a:pt x="412" y="324"/>
                    </a:lnTo>
                    <a:lnTo>
                      <a:pt x="430" y="336"/>
                    </a:lnTo>
                    <a:lnTo>
                      <a:pt x="430" y="336"/>
                    </a:lnTo>
                    <a:lnTo>
                      <a:pt x="432" y="336"/>
                    </a:lnTo>
                    <a:lnTo>
                      <a:pt x="432" y="336"/>
                    </a:lnTo>
                    <a:lnTo>
                      <a:pt x="444" y="352"/>
                    </a:lnTo>
                    <a:lnTo>
                      <a:pt x="480" y="380"/>
                    </a:lnTo>
                    <a:lnTo>
                      <a:pt x="480" y="380"/>
                    </a:lnTo>
                    <a:lnTo>
                      <a:pt x="492" y="392"/>
                    </a:lnTo>
                    <a:lnTo>
                      <a:pt x="522" y="382"/>
                    </a:lnTo>
                    <a:lnTo>
                      <a:pt x="524" y="406"/>
                    </a:lnTo>
                    <a:lnTo>
                      <a:pt x="538" y="420"/>
                    </a:lnTo>
                    <a:lnTo>
                      <a:pt x="538" y="420"/>
                    </a:lnTo>
                    <a:lnTo>
                      <a:pt x="538" y="420"/>
                    </a:lnTo>
                    <a:lnTo>
                      <a:pt x="548" y="436"/>
                    </a:lnTo>
                    <a:lnTo>
                      <a:pt x="548" y="438"/>
                    </a:lnTo>
                    <a:lnTo>
                      <a:pt x="548" y="438"/>
                    </a:lnTo>
                    <a:lnTo>
                      <a:pt x="548" y="440"/>
                    </a:lnTo>
                    <a:lnTo>
                      <a:pt x="560" y="494"/>
                    </a:lnTo>
                    <a:lnTo>
                      <a:pt x="572" y="516"/>
                    </a:lnTo>
                    <a:lnTo>
                      <a:pt x="556" y="558"/>
                    </a:lnTo>
                    <a:lnTo>
                      <a:pt x="556" y="560"/>
                    </a:lnTo>
                    <a:lnTo>
                      <a:pt x="544" y="564"/>
                    </a:lnTo>
                    <a:lnTo>
                      <a:pt x="544" y="576"/>
                    </a:lnTo>
                    <a:lnTo>
                      <a:pt x="542" y="576"/>
                    </a:lnTo>
                    <a:lnTo>
                      <a:pt x="528" y="598"/>
                    </a:lnTo>
                    <a:lnTo>
                      <a:pt x="528" y="598"/>
                    </a:lnTo>
                    <a:lnTo>
                      <a:pt x="508" y="600"/>
                    </a:lnTo>
                    <a:lnTo>
                      <a:pt x="488" y="616"/>
                    </a:lnTo>
                    <a:lnTo>
                      <a:pt x="488" y="616"/>
                    </a:lnTo>
                    <a:lnTo>
                      <a:pt x="494" y="620"/>
                    </a:lnTo>
                    <a:lnTo>
                      <a:pt x="500" y="622"/>
                    </a:lnTo>
                    <a:lnTo>
                      <a:pt x="500" y="622"/>
                    </a:lnTo>
                    <a:lnTo>
                      <a:pt x="504" y="626"/>
                    </a:lnTo>
                    <a:lnTo>
                      <a:pt x="508" y="630"/>
                    </a:lnTo>
                    <a:lnTo>
                      <a:pt x="508" y="634"/>
                    </a:lnTo>
                    <a:lnTo>
                      <a:pt x="504" y="642"/>
                    </a:lnTo>
                    <a:lnTo>
                      <a:pt x="504" y="644"/>
                    </a:lnTo>
                    <a:lnTo>
                      <a:pt x="492" y="656"/>
                    </a:lnTo>
                    <a:lnTo>
                      <a:pt x="490" y="656"/>
                    </a:lnTo>
                    <a:lnTo>
                      <a:pt x="490" y="658"/>
                    </a:lnTo>
                    <a:lnTo>
                      <a:pt x="488" y="658"/>
                    </a:lnTo>
                    <a:lnTo>
                      <a:pt x="488" y="658"/>
                    </a:lnTo>
                    <a:lnTo>
                      <a:pt x="450" y="652"/>
                    </a:lnTo>
                    <a:lnTo>
                      <a:pt x="448" y="666"/>
                    </a:lnTo>
                    <a:lnTo>
                      <a:pt x="452" y="696"/>
                    </a:lnTo>
                    <a:lnTo>
                      <a:pt x="484" y="708"/>
                    </a:lnTo>
                    <a:lnTo>
                      <a:pt x="484" y="710"/>
                    </a:lnTo>
                    <a:lnTo>
                      <a:pt x="484" y="710"/>
                    </a:lnTo>
                    <a:lnTo>
                      <a:pt x="496" y="706"/>
                    </a:lnTo>
                    <a:lnTo>
                      <a:pt x="498" y="706"/>
                    </a:lnTo>
                    <a:lnTo>
                      <a:pt x="500" y="704"/>
                    </a:lnTo>
                    <a:lnTo>
                      <a:pt x="500" y="706"/>
                    </a:lnTo>
                    <a:lnTo>
                      <a:pt x="500" y="706"/>
                    </a:lnTo>
                    <a:lnTo>
                      <a:pt x="510" y="712"/>
                    </a:lnTo>
                    <a:lnTo>
                      <a:pt x="524" y="712"/>
                    </a:lnTo>
                    <a:lnTo>
                      <a:pt x="528" y="710"/>
                    </a:lnTo>
                    <a:lnTo>
                      <a:pt x="524" y="696"/>
                    </a:lnTo>
                    <a:lnTo>
                      <a:pt x="524" y="696"/>
                    </a:lnTo>
                    <a:lnTo>
                      <a:pt x="524" y="696"/>
                    </a:lnTo>
                    <a:lnTo>
                      <a:pt x="520" y="680"/>
                    </a:lnTo>
                    <a:lnTo>
                      <a:pt x="520" y="678"/>
                    </a:lnTo>
                    <a:lnTo>
                      <a:pt x="520" y="676"/>
                    </a:lnTo>
                    <a:lnTo>
                      <a:pt x="520" y="676"/>
                    </a:lnTo>
                    <a:lnTo>
                      <a:pt x="520" y="676"/>
                    </a:lnTo>
                    <a:lnTo>
                      <a:pt x="526" y="670"/>
                    </a:lnTo>
                    <a:lnTo>
                      <a:pt x="528" y="668"/>
                    </a:lnTo>
                    <a:lnTo>
                      <a:pt x="528" y="668"/>
                    </a:lnTo>
                    <a:lnTo>
                      <a:pt x="528" y="668"/>
                    </a:lnTo>
                    <a:lnTo>
                      <a:pt x="536" y="656"/>
                    </a:lnTo>
                    <a:lnTo>
                      <a:pt x="538" y="654"/>
                    </a:lnTo>
                    <a:lnTo>
                      <a:pt x="552" y="644"/>
                    </a:lnTo>
                    <a:lnTo>
                      <a:pt x="552" y="644"/>
                    </a:lnTo>
                    <a:lnTo>
                      <a:pt x="552" y="642"/>
                    </a:lnTo>
                    <a:lnTo>
                      <a:pt x="554" y="642"/>
                    </a:lnTo>
                    <a:lnTo>
                      <a:pt x="554" y="642"/>
                    </a:lnTo>
                    <a:lnTo>
                      <a:pt x="572" y="640"/>
                    </a:lnTo>
                    <a:lnTo>
                      <a:pt x="572" y="644"/>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4"/>
                    </a:lnTo>
                    <a:lnTo>
                      <a:pt x="668" y="726"/>
                    </a:lnTo>
                    <a:lnTo>
                      <a:pt x="668" y="732"/>
                    </a:lnTo>
                    <a:lnTo>
                      <a:pt x="668" y="740"/>
                    </a:lnTo>
                    <a:lnTo>
                      <a:pt x="664" y="756"/>
                    </a:lnTo>
                    <a:lnTo>
                      <a:pt x="670" y="760"/>
                    </a:lnTo>
                    <a:lnTo>
                      <a:pt x="670" y="760"/>
                    </a:lnTo>
                    <a:lnTo>
                      <a:pt x="678" y="760"/>
                    </a:lnTo>
                    <a:lnTo>
                      <a:pt x="684" y="762"/>
                    </a:lnTo>
                    <a:lnTo>
                      <a:pt x="688" y="764"/>
                    </a:lnTo>
                    <a:lnTo>
                      <a:pt x="706" y="772"/>
                    </a:lnTo>
                    <a:lnTo>
                      <a:pt x="716" y="764"/>
                    </a:lnTo>
                    <a:lnTo>
                      <a:pt x="728" y="750"/>
                    </a:lnTo>
                    <a:lnTo>
                      <a:pt x="730" y="744"/>
                    </a:lnTo>
                    <a:lnTo>
                      <a:pt x="730" y="744"/>
                    </a:lnTo>
                    <a:lnTo>
                      <a:pt x="732" y="742"/>
                    </a:lnTo>
                    <a:lnTo>
                      <a:pt x="734" y="740"/>
                    </a:lnTo>
                    <a:lnTo>
                      <a:pt x="734" y="740"/>
                    </a:lnTo>
                    <a:lnTo>
                      <a:pt x="730" y="722"/>
                    </a:lnTo>
                    <a:lnTo>
                      <a:pt x="728" y="714"/>
                    </a:lnTo>
                    <a:lnTo>
                      <a:pt x="728" y="712"/>
                    </a:lnTo>
                    <a:lnTo>
                      <a:pt x="728" y="712"/>
                    </a:lnTo>
                    <a:lnTo>
                      <a:pt x="728" y="712"/>
                    </a:lnTo>
                    <a:lnTo>
                      <a:pt x="728" y="710"/>
                    </a:lnTo>
                    <a:lnTo>
                      <a:pt x="736" y="700"/>
                    </a:lnTo>
                    <a:lnTo>
                      <a:pt x="736" y="700"/>
                    </a:lnTo>
                    <a:lnTo>
                      <a:pt x="736" y="700"/>
                    </a:lnTo>
                    <a:lnTo>
                      <a:pt x="748" y="690"/>
                    </a:lnTo>
                    <a:lnTo>
                      <a:pt x="750" y="690"/>
                    </a:lnTo>
                    <a:lnTo>
                      <a:pt x="776" y="690"/>
                    </a:lnTo>
                    <a:lnTo>
                      <a:pt x="780" y="688"/>
                    </a:lnTo>
                    <a:lnTo>
                      <a:pt x="780" y="676"/>
                    </a:lnTo>
                    <a:lnTo>
                      <a:pt x="776" y="664"/>
                    </a:lnTo>
                    <a:lnTo>
                      <a:pt x="766" y="648"/>
                    </a:lnTo>
                    <a:lnTo>
                      <a:pt x="766" y="648"/>
                    </a:lnTo>
                    <a:lnTo>
                      <a:pt x="766" y="648"/>
                    </a:lnTo>
                    <a:lnTo>
                      <a:pt x="766" y="628"/>
                    </a:lnTo>
                    <a:lnTo>
                      <a:pt x="766" y="626"/>
                    </a:lnTo>
                    <a:lnTo>
                      <a:pt x="766" y="626"/>
                    </a:lnTo>
                    <a:lnTo>
                      <a:pt x="770" y="614"/>
                    </a:lnTo>
                    <a:lnTo>
                      <a:pt x="770" y="614"/>
                    </a:lnTo>
                    <a:lnTo>
                      <a:pt x="772" y="614"/>
                    </a:lnTo>
                    <a:lnTo>
                      <a:pt x="772" y="614"/>
                    </a:lnTo>
                    <a:lnTo>
                      <a:pt x="792" y="582"/>
                    </a:lnTo>
                    <a:lnTo>
                      <a:pt x="794" y="582"/>
                    </a:lnTo>
                    <a:lnTo>
                      <a:pt x="794" y="582"/>
                    </a:lnTo>
                    <a:lnTo>
                      <a:pt x="796" y="580"/>
                    </a:lnTo>
                    <a:lnTo>
                      <a:pt x="800" y="580"/>
                    </a:lnTo>
                    <a:lnTo>
                      <a:pt x="808" y="582"/>
                    </a:lnTo>
                    <a:lnTo>
                      <a:pt x="828" y="592"/>
                    </a:lnTo>
                    <a:lnTo>
                      <a:pt x="840" y="596"/>
                    </a:lnTo>
                    <a:lnTo>
                      <a:pt x="840" y="590"/>
                    </a:lnTo>
                    <a:lnTo>
                      <a:pt x="838" y="588"/>
                    </a:lnTo>
                    <a:lnTo>
                      <a:pt x="838" y="586"/>
                    </a:lnTo>
                    <a:lnTo>
                      <a:pt x="838" y="586"/>
                    </a:lnTo>
                    <a:lnTo>
                      <a:pt x="840" y="580"/>
                    </a:lnTo>
                    <a:lnTo>
                      <a:pt x="846" y="572"/>
                    </a:lnTo>
                    <a:lnTo>
                      <a:pt x="860" y="562"/>
                    </a:lnTo>
                    <a:lnTo>
                      <a:pt x="860" y="562"/>
                    </a:lnTo>
                    <a:lnTo>
                      <a:pt x="860" y="562"/>
                    </a:lnTo>
                    <a:lnTo>
                      <a:pt x="860" y="560"/>
                    </a:lnTo>
                    <a:lnTo>
                      <a:pt x="860" y="560"/>
                    </a:lnTo>
                    <a:lnTo>
                      <a:pt x="876" y="556"/>
                    </a:lnTo>
                    <a:lnTo>
                      <a:pt x="890" y="556"/>
                    </a:lnTo>
                    <a:lnTo>
                      <a:pt x="892" y="556"/>
                    </a:lnTo>
                    <a:lnTo>
                      <a:pt x="892" y="556"/>
                    </a:lnTo>
                    <a:lnTo>
                      <a:pt x="900" y="556"/>
                    </a:lnTo>
                    <a:lnTo>
                      <a:pt x="904" y="536"/>
                    </a:lnTo>
                    <a:lnTo>
                      <a:pt x="904" y="524"/>
                    </a:lnTo>
                    <a:lnTo>
                      <a:pt x="904" y="524"/>
                    </a:lnTo>
                    <a:lnTo>
                      <a:pt x="906" y="512"/>
                    </a:lnTo>
                    <a:lnTo>
                      <a:pt x="906" y="510"/>
                    </a:lnTo>
                    <a:lnTo>
                      <a:pt x="908" y="508"/>
                    </a:lnTo>
                    <a:lnTo>
                      <a:pt x="912" y="496"/>
                    </a:lnTo>
                    <a:lnTo>
                      <a:pt x="906" y="488"/>
                    </a:lnTo>
                    <a:lnTo>
                      <a:pt x="896" y="480"/>
                    </a:lnTo>
                    <a:lnTo>
                      <a:pt x="876" y="476"/>
                    </a:lnTo>
                    <a:lnTo>
                      <a:pt x="876" y="476"/>
                    </a:lnTo>
                    <a:lnTo>
                      <a:pt x="868" y="472"/>
                    </a:lnTo>
                    <a:lnTo>
                      <a:pt x="852" y="460"/>
                    </a:lnTo>
                    <a:lnTo>
                      <a:pt x="840" y="456"/>
                    </a:lnTo>
                    <a:lnTo>
                      <a:pt x="840" y="456"/>
                    </a:lnTo>
                    <a:lnTo>
                      <a:pt x="840" y="454"/>
                    </a:lnTo>
                    <a:lnTo>
                      <a:pt x="824" y="436"/>
                    </a:lnTo>
                    <a:lnTo>
                      <a:pt x="812" y="436"/>
                    </a:lnTo>
                    <a:lnTo>
                      <a:pt x="810" y="436"/>
                    </a:lnTo>
                    <a:lnTo>
                      <a:pt x="810" y="436"/>
                    </a:lnTo>
                    <a:lnTo>
                      <a:pt x="798" y="430"/>
                    </a:lnTo>
                    <a:lnTo>
                      <a:pt x="790" y="440"/>
                    </a:lnTo>
                    <a:lnTo>
                      <a:pt x="788" y="476"/>
                    </a:lnTo>
                    <a:lnTo>
                      <a:pt x="792" y="492"/>
                    </a:lnTo>
                    <a:lnTo>
                      <a:pt x="796" y="492"/>
                    </a:lnTo>
                    <a:lnTo>
                      <a:pt x="798" y="492"/>
                    </a:lnTo>
                    <a:lnTo>
                      <a:pt x="808" y="496"/>
                    </a:lnTo>
                    <a:lnTo>
                      <a:pt x="808" y="496"/>
                    </a:lnTo>
                    <a:lnTo>
                      <a:pt x="808" y="496"/>
                    </a:lnTo>
                    <a:lnTo>
                      <a:pt x="814" y="510"/>
                    </a:lnTo>
                    <a:lnTo>
                      <a:pt x="816" y="510"/>
                    </a:lnTo>
                    <a:lnTo>
                      <a:pt x="816" y="512"/>
                    </a:lnTo>
                    <a:lnTo>
                      <a:pt x="816" y="512"/>
                    </a:lnTo>
                    <a:lnTo>
                      <a:pt x="816" y="512"/>
                    </a:lnTo>
                    <a:lnTo>
                      <a:pt x="812" y="536"/>
                    </a:lnTo>
                    <a:lnTo>
                      <a:pt x="812" y="538"/>
                    </a:lnTo>
                    <a:lnTo>
                      <a:pt x="812" y="540"/>
                    </a:lnTo>
                    <a:lnTo>
                      <a:pt x="812" y="540"/>
                    </a:lnTo>
                    <a:lnTo>
                      <a:pt x="812" y="540"/>
                    </a:lnTo>
                    <a:lnTo>
                      <a:pt x="800" y="546"/>
                    </a:lnTo>
                    <a:lnTo>
                      <a:pt x="798" y="548"/>
                    </a:lnTo>
                    <a:lnTo>
                      <a:pt x="798" y="546"/>
                    </a:lnTo>
                    <a:lnTo>
                      <a:pt x="796" y="546"/>
                    </a:lnTo>
                    <a:lnTo>
                      <a:pt x="792" y="544"/>
                    </a:lnTo>
                    <a:lnTo>
                      <a:pt x="778" y="550"/>
                    </a:lnTo>
                    <a:lnTo>
                      <a:pt x="778" y="550"/>
                    </a:lnTo>
                    <a:lnTo>
                      <a:pt x="778" y="552"/>
                    </a:lnTo>
                    <a:lnTo>
                      <a:pt x="780" y="552"/>
                    </a:lnTo>
                    <a:lnTo>
                      <a:pt x="782" y="574"/>
                    </a:lnTo>
                    <a:lnTo>
                      <a:pt x="782" y="574"/>
                    </a:lnTo>
                    <a:lnTo>
                      <a:pt x="780" y="578"/>
                    </a:lnTo>
                    <a:lnTo>
                      <a:pt x="776" y="580"/>
                    </a:lnTo>
                    <a:lnTo>
                      <a:pt x="768" y="580"/>
                    </a:lnTo>
                    <a:lnTo>
                      <a:pt x="768" y="580"/>
                    </a:lnTo>
                    <a:lnTo>
                      <a:pt x="762" y="578"/>
                    </a:lnTo>
                    <a:lnTo>
                      <a:pt x="758" y="576"/>
                    </a:lnTo>
                    <a:lnTo>
                      <a:pt x="748" y="568"/>
                    </a:lnTo>
                    <a:lnTo>
                      <a:pt x="748" y="568"/>
                    </a:lnTo>
                    <a:lnTo>
                      <a:pt x="746" y="568"/>
                    </a:lnTo>
                    <a:lnTo>
                      <a:pt x="746" y="566"/>
                    </a:lnTo>
                    <a:lnTo>
                      <a:pt x="740" y="552"/>
                    </a:lnTo>
                    <a:lnTo>
                      <a:pt x="740" y="552"/>
                    </a:lnTo>
                    <a:lnTo>
                      <a:pt x="736" y="550"/>
                    </a:lnTo>
                    <a:lnTo>
                      <a:pt x="728" y="546"/>
                    </a:lnTo>
                    <a:lnTo>
                      <a:pt x="726" y="546"/>
                    </a:lnTo>
                    <a:lnTo>
                      <a:pt x="726" y="546"/>
                    </a:lnTo>
                    <a:lnTo>
                      <a:pt x="714" y="538"/>
                    </a:lnTo>
                    <a:lnTo>
                      <a:pt x="712" y="538"/>
                    </a:lnTo>
                    <a:lnTo>
                      <a:pt x="712" y="536"/>
                    </a:lnTo>
                    <a:lnTo>
                      <a:pt x="712" y="536"/>
                    </a:lnTo>
                    <a:lnTo>
                      <a:pt x="710" y="524"/>
                    </a:lnTo>
                    <a:lnTo>
                      <a:pt x="712" y="512"/>
                    </a:lnTo>
                    <a:lnTo>
                      <a:pt x="712" y="512"/>
                    </a:lnTo>
                    <a:lnTo>
                      <a:pt x="712" y="512"/>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8" y="434"/>
                    </a:lnTo>
                    <a:lnTo>
                      <a:pt x="682" y="420"/>
                    </a:lnTo>
                    <a:lnTo>
                      <a:pt x="652" y="416"/>
                    </a:lnTo>
                    <a:lnTo>
                      <a:pt x="652" y="416"/>
                    </a:lnTo>
                    <a:lnTo>
                      <a:pt x="644" y="410"/>
                    </a:lnTo>
                    <a:lnTo>
                      <a:pt x="638" y="402"/>
                    </a:lnTo>
                    <a:lnTo>
                      <a:pt x="624" y="402"/>
                    </a:lnTo>
                    <a:lnTo>
                      <a:pt x="624" y="402"/>
                    </a:lnTo>
                    <a:lnTo>
                      <a:pt x="618" y="398"/>
                    </a:lnTo>
                    <a:lnTo>
                      <a:pt x="610" y="392"/>
                    </a:lnTo>
                    <a:lnTo>
                      <a:pt x="608" y="390"/>
                    </a:lnTo>
                    <a:lnTo>
                      <a:pt x="608" y="390"/>
                    </a:lnTo>
                    <a:lnTo>
                      <a:pt x="604" y="384"/>
                    </a:lnTo>
                    <a:lnTo>
                      <a:pt x="598" y="376"/>
                    </a:lnTo>
                    <a:lnTo>
                      <a:pt x="598" y="376"/>
                    </a:lnTo>
                    <a:lnTo>
                      <a:pt x="598" y="376"/>
                    </a:lnTo>
                    <a:lnTo>
                      <a:pt x="596" y="362"/>
                    </a:lnTo>
                    <a:lnTo>
                      <a:pt x="596" y="362"/>
                    </a:lnTo>
                    <a:lnTo>
                      <a:pt x="596" y="362"/>
                    </a:lnTo>
                    <a:lnTo>
                      <a:pt x="596" y="360"/>
                    </a:lnTo>
                    <a:lnTo>
                      <a:pt x="596" y="360"/>
                    </a:lnTo>
                    <a:lnTo>
                      <a:pt x="600" y="336"/>
                    </a:lnTo>
                    <a:lnTo>
                      <a:pt x="600" y="336"/>
                    </a:lnTo>
                    <a:lnTo>
                      <a:pt x="604" y="324"/>
                    </a:lnTo>
                    <a:lnTo>
                      <a:pt x="604" y="324"/>
                    </a:lnTo>
                    <a:lnTo>
                      <a:pt x="604" y="324"/>
                    </a:lnTo>
                    <a:lnTo>
                      <a:pt x="606" y="324"/>
                    </a:lnTo>
                    <a:lnTo>
                      <a:pt x="636" y="310"/>
                    </a:lnTo>
                    <a:lnTo>
                      <a:pt x="648" y="296"/>
                    </a:lnTo>
                    <a:lnTo>
                      <a:pt x="650" y="284"/>
                    </a:lnTo>
                    <a:lnTo>
                      <a:pt x="648" y="276"/>
                    </a:lnTo>
                    <a:lnTo>
                      <a:pt x="648" y="276"/>
                    </a:lnTo>
                    <a:lnTo>
                      <a:pt x="644" y="262"/>
                    </a:lnTo>
                    <a:lnTo>
                      <a:pt x="640" y="254"/>
                    </a:lnTo>
                    <a:lnTo>
                      <a:pt x="634" y="256"/>
                    </a:lnTo>
                    <a:lnTo>
                      <a:pt x="624" y="254"/>
                    </a:lnTo>
                    <a:lnTo>
                      <a:pt x="624" y="254"/>
                    </a:lnTo>
                    <a:lnTo>
                      <a:pt x="616" y="260"/>
                    </a:lnTo>
                    <a:lnTo>
                      <a:pt x="606" y="272"/>
                    </a:lnTo>
                    <a:lnTo>
                      <a:pt x="592" y="286"/>
                    </a:lnTo>
                    <a:lnTo>
                      <a:pt x="592" y="286"/>
                    </a:lnTo>
                    <a:lnTo>
                      <a:pt x="590" y="286"/>
                    </a:lnTo>
                    <a:lnTo>
                      <a:pt x="590" y="286"/>
                    </a:lnTo>
                    <a:lnTo>
                      <a:pt x="578" y="290"/>
                    </a:lnTo>
                    <a:lnTo>
                      <a:pt x="568" y="288"/>
                    </a:lnTo>
                    <a:lnTo>
                      <a:pt x="542" y="280"/>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77" name="Freeform 7"/>
              <p:cNvSpPr>
                <a:spLocks/>
              </p:cNvSpPr>
              <p:nvPr/>
            </p:nvSpPr>
            <p:spPr bwMode="auto">
              <a:xfrm>
                <a:off x="4692421" y="3239485"/>
                <a:ext cx="171788" cy="282671"/>
              </a:xfrm>
              <a:custGeom>
                <a:avLst/>
                <a:gdLst>
                  <a:gd name="T0" fmla="*/ 92 w 184"/>
                  <a:gd name="T1" fmla="*/ 58 h 304"/>
                  <a:gd name="T2" fmla="*/ 92 w 184"/>
                  <a:gd name="T3" fmla="*/ 86 h 304"/>
                  <a:gd name="T4" fmla="*/ 84 w 184"/>
                  <a:gd name="T5" fmla="*/ 108 h 304"/>
                  <a:gd name="T6" fmla="*/ 84 w 184"/>
                  <a:gd name="T7" fmla="*/ 112 h 304"/>
                  <a:gd name="T8" fmla="*/ 80 w 184"/>
                  <a:gd name="T9" fmla="*/ 120 h 304"/>
                  <a:gd name="T10" fmla="*/ 76 w 184"/>
                  <a:gd name="T11" fmla="*/ 124 h 304"/>
                  <a:gd name="T12" fmla="*/ 74 w 184"/>
                  <a:gd name="T13" fmla="*/ 122 h 304"/>
                  <a:gd name="T14" fmla="*/ 44 w 184"/>
                  <a:gd name="T15" fmla="*/ 130 h 304"/>
                  <a:gd name="T16" fmla="*/ 12 w 184"/>
                  <a:gd name="T17" fmla="*/ 134 h 304"/>
                  <a:gd name="T18" fmla="*/ 8 w 184"/>
                  <a:gd name="T19" fmla="*/ 140 h 304"/>
                  <a:gd name="T20" fmla="*/ 38 w 184"/>
                  <a:gd name="T21" fmla="*/ 144 h 304"/>
                  <a:gd name="T22" fmla="*/ 40 w 184"/>
                  <a:gd name="T23" fmla="*/ 144 h 304"/>
                  <a:gd name="T24" fmla="*/ 48 w 184"/>
                  <a:gd name="T25" fmla="*/ 162 h 304"/>
                  <a:gd name="T26" fmla="*/ 56 w 184"/>
                  <a:gd name="T27" fmla="*/ 168 h 304"/>
                  <a:gd name="T28" fmla="*/ 60 w 184"/>
                  <a:gd name="T29" fmla="*/ 184 h 304"/>
                  <a:gd name="T30" fmla="*/ 70 w 184"/>
                  <a:gd name="T31" fmla="*/ 216 h 304"/>
                  <a:gd name="T32" fmla="*/ 72 w 184"/>
                  <a:gd name="T33" fmla="*/ 216 h 304"/>
                  <a:gd name="T34" fmla="*/ 76 w 184"/>
                  <a:gd name="T35" fmla="*/ 232 h 304"/>
                  <a:gd name="T36" fmla="*/ 72 w 184"/>
                  <a:gd name="T37" fmla="*/ 248 h 304"/>
                  <a:gd name="T38" fmla="*/ 72 w 184"/>
                  <a:gd name="T39" fmla="*/ 264 h 304"/>
                  <a:gd name="T40" fmla="*/ 82 w 184"/>
                  <a:gd name="T41" fmla="*/ 270 h 304"/>
                  <a:gd name="T42" fmla="*/ 100 w 184"/>
                  <a:gd name="T43" fmla="*/ 280 h 304"/>
                  <a:gd name="T44" fmla="*/ 106 w 184"/>
                  <a:gd name="T45" fmla="*/ 292 h 304"/>
                  <a:gd name="T46" fmla="*/ 116 w 184"/>
                  <a:gd name="T47" fmla="*/ 302 h 304"/>
                  <a:gd name="T48" fmla="*/ 124 w 184"/>
                  <a:gd name="T49" fmla="*/ 304 h 304"/>
                  <a:gd name="T50" fmla="*/ 122 w 184"/>
                  <a:gd name="T51" fmla="*/ 288 h 304"/>
                  <a:gd name="T52" fmla="*/ 122 w 184"/>
                  <a:gd name="T53" fmla="*/ 278 h 304"/>
                  <a:gd name="T54" fmla="*/ 126 w 184"/>
                  <a:gd name="T55" fmla="*/ 274 h 304"/>
                  <a:gd name="T56" fmla="*/ 140 w 184"/>
                  <a:gd name="T57" fmla="*/ 268 h 304"/>
                  <a:gd name="T58" fmla="*/ 142 w 184"/>
                  <a:gd name="T59" fmla="*/ 268 h 304"/>
                  <a:gd name="T60" fmla="*/ 144 w 184"/>
                  <a:gd name="T61" fmla="*/ 268 h 304"/>
                  <a:gd name="T62" fmla="*/ 156 w 184"/>
                  <a:gd name="T63" fmla="*/ 266 h 304"/>
                  <a:gd name="T64" fmla="*/ 158 w 184"/>
                  <a:gd name="T65" fmla="*/ 244 h 304"/>
                  <a:gd name="T66" fmla="*/ 148 w 184"/>
                  <a:gd name="T67" fmla="*/ 232 h 304"/>
                  <a:gd name="T68" fmla="*/ 138 w 184"/>
                  <a:gd name="T69" fmla="*/ 232 h 304"/>
                  <a:gd name="T70" fmla="*/ 132 w 184"/>
                  <a:gd name="T71" fmla="*/ 210 h 304"/>
                  <a:gd name="T72" fmla="*/ 136 w 184"/>
                  <a:gd name="T73" fmla="*/ 168 h 304"/>
                  <a:gd name="T74" fmla="*/ 164 w 184"/>
                  <a:gd name="T75" fmla="*/ 160 h 304"/>
                  <a:gd name="T76" fmla="*/ 184 w 184"/>
                  <a:gd name="T77" fmla="*/ 108 h 304"/>
                  <a:gd name="T78" fmla="*/ 180 w 184"/>
                  <a:gd name="T79" fmla="*/ 100 h 304"/>
                  <a:gd name="T80" fmla="*/ 168 w 184"/>
                  <a:gd name="T81" fmla="*/ 96 h 304"/>
                  <a:gd name="T82" fmla="*/ 166 w 184"/>
                  <a:gd name="T83" fmla="*/ 96 h 304"/>
                  <a:gd name="T84" fmla="*/ 152 w 184"/>
                  <a:gd name="T85" fmla="*/ 96 h 304"/>
                  <a:gd name="T86" fmla="*/ 144 w 184"/>
                  <a:gd name="T87" fmla="*/ 84 h 304"/>
                  <a:gd name="T88" fmla="*/ 142 w 184"/>
                  <a:gd name="T89" fmla="*/ 84 h 304"/>
                  <a:gd name="T90" fmla="*/ 146 w 184"/>
                  <a:gd name="T91" fmla="*/ 52 h 304"/>
                  <a:gd name="T92" fmla="*/ 148 w 184"/>
                  <a:gd name="T93" fmla="*/ 48 h 304"/>
                  <a:gd name="T94" fmla="*/ 152 w 184"/>
                  <a:gd name="T95" fmla="*/ 36 h 304"/>
                  <a:gd name="T96" fmla="*/ 156 w 184"/>
                  <a:gd name="T97" fmla="*/ 20 h 304"/>
                  <a:gd name="T98" fmla="*/ 128 w 184"/>
                  <a:gd name="T9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04">
                    <a:moveTo>
                      <a:pt x="108" y="18"/>
                    </a:moveTo>
                    <a:lnTo>
                      <a:pt x="92" y="58"/>
                    </a:lnTo>
                    <a:lnTo>
                      <a:pt x="92" y="84"/>
                    </a:lnTo>
                    <a:lnTo>
                      <a:pt x="92" y="86"/>
                    </a:lnTo>
                    <a:lnTo>
                      <a:pt x="84" y="100"/>
                    </a:lnTo>
                    <a:lnTo>
                      <a:pt x="84" y="108"/>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12" y="134"/>
                    </a:lnTo>
                    <a:lnTo>
                      <a:pt x="0" y="134"/>
                    </a:lnTo>
                    <a:lnTo>
                      <a:pt x="8" y="140"/>
                    </a:lnTo>
                    <a:lnTo>
                      <a:pt x="36" y="144"/>
                    </a:lnTo>
                    <a:lnTo>
                      <a:pt x="38" y="144"/>
                    </a:lnTo>
                    <a:lnTo>
                      <a:pt x="40" y="144"/>
                    </a:lnTo>
                    <a:lnTo>
                      <a:pt x="40" y="144"/>
                    </a:lnTo>
                    <a:lnTo>
                      <a:pt x="40" y="144"/>
                    </a:lnTo>
                    <a:lnTo>
                      <a:pt x="48" y="162"/>
                    </a:lnTo>
                    <a:lnTo>
                      <a:pt x="56" y="168"/>
                    </a:lnTo>
                    <a:lnTo>
                      <a:pt x="56" y="168"/>
                    </a:lnTo>
                    <a:lnTo>
                      <a:pt x="60" y="174"/>
                    </a:lnTo>
                    <a:lnTo>
                      <a:pt x="60" y="184"/>
                    </a:lnTo>
                    <a:lnTo>
                      <a:pt x="60" y="206"/>
                    </a:lnTo>
                    <a:lnTo>
                      <a:pt x="70" y="216"/>
                    </a:lnTo>
                    <a:lnTo>
                      <a:pt x="72" y="216"/>
                    </a:lnTo>
                    <a:lnTo>
                      <a:pt x="72" y="216"/>
                    </a:lnTo>
                    <a:lnTo>
                      <a:pt x="72" y="216"/>
                    </a:lnTo>
                    <a:lnTo>
                      <a:pt x="76" y="232"/>
                    </a:lnTo>
                    <a:lnTo>
                      <a:pt x="76" y="240"/>
                    </a:lnTo>
                    <a:lnTo>
                      <a:pt x="72" y="248"/>
                    </a:lnTo>
                    <a:lnTo>
                      <a:pt x="70" y="256"/>
                    </a:lnTo>
                    <a:lnTo>
                      <a:pt x="72" y="264"/>
                    </a:lnTo>
                    <a:lnTo>
                      <a:pt x="82" y="270"/>
                    </a:lnTo>
                    <a:lnTo>
                      <a:pt x="82" y="270"/>
                    </a:lnTo>
                    <a:lnTo>
                      <a:pt x="94" y="276"/>
                    </a:lnTo>
                    <a:lnTo>
                      <a:pt x="100" y="280"/>
                    </a:lnTo>
                    <a:lnTo>
                      <a:pt x="106" y="292"/>
                    </a:lnTo>
                    <a:lnTo>
                      <a:pt x="106" y="292"/>
                    </a:lnTo>
                    <a:lnTo>
                      <a:pt x="114" y="298"/>
                    </a:lnTo>
                    <a:lnTo>
                      <a:pt x="116" y="302"/>
                    </a:lnTo>
                    <a:lnTo>
                      <a:pt x="124" y="304"/>
                    </a:lnTo>
                    <a:lnTo>
                      <a:pt x="124" y="304"/>
                    </a:lnTo>
                    <a:lnTo>
                      <a:pt x="122" y="288"/>
                    </a:lnTo>
                    <a:lnTo>
                      <a:pt x="122" y="288"/>
                    </a:lnTo>
                    <a:lnTo>
                      <a:pt x="122" y="282"/>
                    </a:lnTo>
                    <a:lnTo>
                      <a:pt x="122" y="278"/>
                    </a:lnTo>
                    <a:lnTo>
                      <a:pt x="122" y="278"/>
                    </a:lnTo>
                    <a:lnTo>
                      <a:pt x="126" y="274"/>
                    </a:lnTo>
                    <a:lnTo>
                      <a:pt x="128" y="272"/>
                    </a:lnTo>
                    <a:lnTo>
                      <a:pt x="140" y="268"/>
                    </a:lnTo>
                    <a:lnTo>
                      <a:pt x="140" y="268"/>
                    </a:lnTo>
                    <a:lnTo>
                      <a:pt x="142"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4" y="108"/>
                    </a:lnTo>
                    <a:lnTo>
                      <a:pt x="180" y="100"/>
                    </a:lnTo>
                    <a:lnTo>
                      <a:pt x="174" y="96"/>
                    </a:lnTo>
                    <a:lnTo>
                      <a:pt x="168" y="96"/>
                    </a:lnTo>
                    <a:lnTo>
                      <a:pt x="168" y="96"/>
                    </a:lnTo>
                    <a:lnTo>
                      <a:pt x="166" y="96"/>
                    </a:lnTo>
                    <a:lnTo>
                      <a:pt x="154" y="98"/>
                    </a:lnTo>
                    <a:lnTo>
                      <a:pt x="152" y="96"/>
                    </a:lnTo>
                    <a:lnTo>
                      <a:pt x="152" y="96"/>
                    </a:lnTo>
                    <a:lnTo>
                      <a:pt x="144" y="84"/>
                    </a:lnTo>
                    <a:lnTo>
                      <a:pt x="144" y="84"/>
                    </a:lnTo>
                    <a:lnTo>
                      <a:pt x="142" y="84"/>
                    </a:lnTo>
                    <a:lnTo>
                      <a:pt x="142" y="64"/>
                    </a:lnTo>
                    <a:lnTo>
                      <a:pt x="146" y="52"/>
                    </a:lnTo>
                    <a:lnTo>
                      <a:pt x="148" y="48"/>
                    </a:lnTo>
                    <a:lnTo>
                      <a:pt x="148" y="48"/>
                    </a:lnTo>
                    <a:lnTo>
                      <a:pt x="150" y="42"/>
                    </a:lnTo>
                    <a:lnTo>
                      <a:pt x="152" y="36"/>
                    </a:lnTo>
                    <a:lnTo>
                      <a:pt x="156" y="32"/>
                    </a:lnTo>
                    <a:lnTo>
                      <a:pt x="156" y="20"/>
                    </a:lnTo>
                    <a:lnTo>
                      <a:pt x="144" y="8"/>
                    </a:lnTo>
                    <a:lnTo>
                      <a:pt x="128" y="0"/>
                    </a:lnTo>
                    <a:lnTo>
                      <a:pt x="108" y="18"/>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78" name="Freeform 8"/>
              <p:cNvSpPr>
                <a:spLocks/>
              </p:cNvSpPr>
              <p:nvPr/>
            </p:nvSpPr>
            <p:spPr bwMode="auto">
              <a:xfrm>
                <a:off x="3072399" y="2495844"/>
                <a:ext cx="1213384" cy="916506"/>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66D9E8"/>
              </a:solidFill>
              <a:ln w="9525">
                <a:noFill/>
                <a:round/>
                <a:headEnd/>
                <a:tailEnd/>
              </a:ln>
            </p:spPr>
            <p:txBody>
              <a:bodyPr lIns="86404" tIns="43202" rIns="86404" bIns="43202"/>
              <a:lstStyle/>
              <a:p>
                <a:pPr eaLnBrk="1" hangingPunct="1">
                  <a:buFont typeface="Arial" panose="020B0604020202020204" pitchFamily="34" charset="0"/>
                  <a:buNone/>
                  <a:defRPr/>
                </a:pPr>
                <a:endParaRPr lang="zh-CN" altLang="en-US" sz="1400">
                  <a:solidFill>
                    <a:schemeClr val="bg1"/>
                  </a:solidFill>
                </a:endParaRPr>
              </a:p>
            </p:txBody>
          </p:sp>
          <p:sp>
            <p:nvSpPr>
              <p:cNvPr id="79" name="Freeform 9"/>
              <p:cNvSpPr>
                <a:spLocks/>
              </p:cNvSpPr>
              <p:nvPr/>
            </p:nvSpPr>
            <p:spPr bwMode="auto">
              <a:xfrm>
                <a:off x="3859578" y="3215568"/>
                <a:ext cx="754560" cy="540336"/>
              </a:xfrm>
              <a:custGeom>
                <a:avLst/>
                <a:gdLst>
                  <a:gd name="T0" fmla="*/ 482 w 812"/>
                  <a:gd name="T1" fmla="*/ 58 h 582"/>
                  <a:gd name="T2" fmla="*/ 436 w 812"/>
                  <a:gd name="T3" fmla="*/ 74 h 582"/>
                  <a:gd name="T4" fmla="*/ 356 w 812"/>
                  <a:gd name="T5" fmla="*/ 18 h 582"/>
                  <a:gd name="T6" fmla="*/ 314 w 812"/>
                  <a:gd name="T7" fmla="*/ 6 h 582"/>
                  <a:gd name="T8" fmla="*/ 248 w 812"/>
                  <a:gd name="T9" fmla="*/ 6 h 582"/>
                  <a:gd name="T10" fmla="*/ 196 w 812"/>
                  <a:gd name="T11" fmla="*/ 20 h 582"/>
                  <a:gd name="T12" fmla="*/ 158 w 812"/>
                  <a:gd name="T13" fmla="*/ 28 h 582"/>
                  <a:gd name="T14" fmla="*/ 82 w 812"/>
                  <a:gd name="T15" fmla="*/ 40 h 582"/>
                  <a:gd name="T16" fmla="*/ 98 w 812"/>
                  <a:gd name="T17" fmla="*/ 90 h 582"/>
                  <a:gd name="T18" fmla="*/ 120 w 812"/>
                  <a:gd name="T19" fmla="*/ 118 h 582"/>
                  <a:gd name="T20" fmla="*/ 102 w 812"/>
                  <a:gd name="T21" fmla="*/ 166 h 582"/>
                  <a:gd name="T22" fmla="*/ 112 w 812"/>
                  <a:gd name="T23" fmla="*/ 204 h 582"/>
                  <a:gd name="T24" fmla="*/ 96 w 812"/>
                  <a:gd name="T25" fmla="*/ 216 h 582"/>
                  <a:gd name="T26" fmla="*/ 44 w 812"/>
                  <a:gd name="T27" fmla="*/ 202 h 582"/>
                  <a:gd name="T28" fmla="*/ 16 w 812"/>
                  <a:gd name="T29" fmla="*/ 248 h 582"/>
                  <a:gd name="T30" fmla="*/ 4 w 812"/>
                  <a:gd name="T31" fmla="*/ 262 h 582"/>
                  <a:gd name="T32" fmla="*/ 18 w 812"/>
                  <a:gd name="T33" fmla="*/ 310 h 582"/>
                  <a:gd name="T34" fmla="*/ 0 w 812"/>
                  <a:gd name="T35" fmla="*/ 370 h 582"/>
                  <a:gd name="T36" fmla="*/ 40 w 812"/>
                  <a:gd name="T37" fmla="*/ 422 h 582"/>
                  <a:gd name="T38" fmla="*/ 76 w 812"/>
                  <a:gd name="T39" fmla="*/ 418 h 582"/>
                  <a:gd name="T40" fmla="*/ 92 w 812"/>
                  <a:gd name="T41" fmla="*/ 426 h 582"/>
                  <a:gd name="T42" fmla="*/ 126 w 812"/>
                  <a:gd name="T43" fmla="*/ 458 h 582"/>
                  <a:gd name="T44" fmla="*/ 160 w 812"/>
                  <a:gd name="T45" fmla="*/ 474 h 582"/>
                  <a:gd name="T46" fmla="*/ 232 w 812"/>
                  <a:gd name="T47" fmla="*/ 498 h 582"/>
                  <a:gd name="T48" fmla="*/ 304 w 812"/>
                  <a:gd name="T49" fmla="*/ 496 h 582"/>
                  <a:gd name="T50" fmla="*/ 340 w 812"/>
                  <a:gd name="T51" fmla="*/ 536 h 582"/>
                  <a:gd name="T52" fmla="*/ 350 w 812"/>
                  <a:gd name="T53" fmla="*/ 554 h 582"/>
                  <a:gd name="T54" fmla="*/ 366 w 812"/>
                  <a:gd name="T55" fmla="*/ 578 h 582"/>
                  <a:gd name="T56" fmla="*/ 404 w 812"/>
                  <a:gd name="T57" fmla="*/ 554 h 582"/>
                  <a:gd name="T58" fmla="*/ 444 w 812"/>
                  <a:gd name="T59" fmla="*/ 554 h 582"/>
                  <a:gd name="T60" fmla="*/ 452 w 812"/>
                  <a:gd name="T61" fmla="*/ 522 h 582"/>
                  <a:gd name="T62" fmla="*/ 484 w 812"/>
                  <a:gd name="T63" fmla="*/ 458 h 582"/>
                  <a:gd name="T64" fmla="*/ 480 w 812"/>
                  <a:gd name="T65" fmla="*/ 418 h 582"/>
                  <a:gd name="T66" fmla="*/ 532 w 812"/>
                  <a:gd name="T67" fmla="*/ 414 h 582"/>
                  <a:gd name="T68" fmla="*/ 560 w 812"/>
                  <a:gd name="T69" fmla="*/ 452 h 582"/>
                  <a:gd name="T70" fmla="*/ 580 w 812"/>
                  <a:gd name="T71" fmla="*/ 468 h 582"/>
                  <a:gd name="T72" fmla="*/ 598 w 812"/>
                  <a:gd name="T73" fmla="*/ 498 h 582"/>
                  <a:gd name="T74" fmla="*/ 650 w 812"/>
                  <a:gd name="T75" fmla="*/ 518 h 582"/>
                  <a:gd name="T76" fmla="*/ 664 w 812"/>
                  <a:gd name="T77" fmla="*/ 522 h 582"/>
                  <a:gd name="T78" fmla="*/ 700 w 812"/>
                  <a:gd name="T79" fmla="*/ 508 h 582"/>
                  <a:gd name="T80" fmla="*/ 698 w 812"/>
                  <a:gd name="T81" fmla="*/ 480 h 582"/>
                  <a:gd name="T82" fmla="*/ 696 w 812"/>
                  <a:gd name="T83" fmla="*/ 460 h 582"/>
                  <a:gd name="T84" fmla="*/ 690 w 812"/>
                  <a:gd name="T85" fmla="*/ 406 h 582"/>
                  <a:gd name="T86" fmla="*/ 746 w 812"/>
                  <a:gd name="T87" fmla="*/ 392 h 582"/>
                  <a:gd name="T88" fmla="*/ 728 w 812"/>
                  <a:gd name="T89" fmla="*/ 374 h 582"/>
                  <a:gd name="T90" fmla="*/ 782 w 812"/>
                  <a:gd name="T91" fmla="*/ 314 h 582"/>
                  <a:gd name="T92" fmla="*/ 800 w 812"/>
                  <a:gd name="T93" fmla="*/ 256 h 582"/>
                  <a:gd name="T94" fmla="*/ 778 w 812"/>
                  <a:gd name="T95" fmla="*/ 182 h 582"/>
                  <a:gd name="T96" fmla="*/ 736 w 812"/>
                  <a:gd name="T97" fmla="*/ 158 h 582"/>
                  <a:gd name="T98" fmla="*/ 664 w 812"/>
                  <a:gd name="T99" fmla="*/ 94 h 582"/>
                  <a:gd name="T100" fmla="*/ 644 w 812"/>
                  <a:gd name="T101" fmla="*/ 106 h 582"/>
                  <a:gd name="T102" fmla="*/ 596 w 812"/>
                  <a:gd name="T103" fmla="*/ 62 h 582"/>
                  <a:gd name="T104" fmla="*/ 560 w 812"/>
                  <a:gd name="T105" fmla="*/ 52 h 582"/>
                  <a:gd name="T106" fmla="*/ 542 w 812"/>
                  <a:gd name="T107" fmla="*/ 5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2" h="582">
                    <a:moveTo>
                      <a:pt x="484" y="30"/>
                    </a:moveTo>
                    <a:lnTo>
                      <a:pt x="476" y="36"/>
                    </a:lnTo>
                    <a:lnTo>
                      <a:pt x="476" y="36"/>
                    </a:lnTo>
                    <a:lnTo>
                      <a:pt x="480" y="56"/>
                    </a:lnTo>
                    <a:lnTo>
                      <a:pt x="480" y="58"/>
                    </a:lnTo>
                    <a:lnTo>
                      <a:pt x="482" y="58"/>
                    </a:lnTo>
                    <a:lnTo>
                      <a:pt x="480" y="58"/>
                    </a:lnTo>
                    <a:lnTo>
                      <a:pt x="472" y="78"/>
                    </a:lnTo>
                    <a:lnTo>
                      <a:pt x="460" y="82"/>
                    </a:lnTo>
                    <a:lnTo>
                      <a:pt x="458" y="84"/>
                    </a:lnTo>
                    <a:lnTo>
                      <a:pt x="456" y="84"/>
                    </a:lnTo>
                    <a:lnTo>
                      <a:pt x="436" y="74"/>
                    </a:lnTo>
                    <a:lnTo>
                      <a:pt x="436" y="74"/>
                    </a:lnTo>
                    <a:lnTo>
                      <a:pt x="436" y="74"/>
                    </a:lnTo>
                    <a:lnTo>
                      <a:pt x="396" y="38"/>
                    </a:lnTo>
                    <a:lnTo>
                      <a:pt x="380" y="28"/>
                    </a:lnTo>
                    <a:lnTo>
                      <a:pt x="356" y="20"/>
                    </a:lnTo>
                    <a:lnTo>
                      <a:pt x="356" y="18"/>
                    </a:lnTo>
                    <a:lnTo>
                      <a:pt x="356" y="18"/>
                    </a:lnTo>
                    <a:lnTo>
                      <a:pt x="356" y="18"/>
                    </a:lnTo>
                    <a:lnTo>
                      <a:pt x="356" y="18"/>
                    </a:lnTo>
                    <a:lnTo>
                      <a:pt x="344" y="10"/>
                    </a:lnTo>
                    <a:lnTo>
                      <a:pt x="324" y="4"/>
                    </a:lnTo>
                    <a:lnTo>
                      <a:pt x="314" y="6"/>
                    </a:lnTo>
                    <a:lnTo>
                      <a:pt x="312" y="6"/>
                    </a:lnTo>
                    <a:lnTo>
                      <a:pt x="288" y="4"/>
                    </a:lnTo>
                    <a:lnTo>
                      <a:pt x="286" y="4"/>
                    </a:lnTo>
                    <a:lnTo>
                      <a:pt x="268" y="0"/>
                    </a:lnTo>
                    <a:lnTo>
                      <a:pt x="256" y="0"/>
                    </a:lnTo>
                    <a:lnTo>
                      <a:pt x="248" y="6"/>
                    </a:lnTo>
                    <a:lnTo>
                      <a:pt x="248" y="6"/>
                    </a:lnTo>
                    <a:lnTo>
                      <a:pt x="240" y="8"/>
                    </a:lnTo>
                    <a:lnTo>
                      <a:pt x="228" y="10"/>
                    </a:lnTo>
                    <a:lnTo>
                      <a:pt x="212" y="14"/>
                    </a:lnTo>
                    <a:lnTo>
                      <a:pt x="198" y="18"/>
                    </a:lnTo>
                    <a:lnTo>
                      <a:pt x="196" y="20"/>
                    </a:lnTo>
                    <a:lnTo>
                      <a:pt x="196" y="20"/>
                    </a:lnTo>
                    <a:lnTo>
                      <a:pt x="196" y="20"/>
                    </a:lnTo>
                    <a:lnTo>
                      <a:pt x="180" y="22"/>
                    </a:lnTo>
                    <a:lnTo>
                      <a:pt x="160" y="28"/>
                    </a:lnTo>
                    <a:lnTo>
                      <a:pt x="160" y="28"/>
                    </a:lnTo>
                    <a:lnTo>
                      <a:pt x="158" y="28"/>
                    </a:lnTo>
                    <a:lnTo>
                      <a:pt x="144" y="26"/>
                    </a:lnTo>
                    <a:lnTo>
                      <a:pt x="120" y="30"/>
                    </a:lnTo>
                    <a:lnTo>
                      <a:pt x="100" y="30"/>
                    </a:lnTo>
                    <a:lnTo>
                      <a:pt x="92" y="38"/>
                    </a:lnTo>
                    <a:lnTo>
                      <a:pt x="92" y="38"/>
                    </a:lnTo>
                    <a:lnTo>
                      <a:pt x="82" y="40"/>
                    </a:lnTo>
                    <a:lnTo>
                      <a:pt x="86" y="50"/>
                    </a:lnTo>
                    <a:lnTo>
                      <a:pt x="86" y="66"/>
                    </a:lnTo>
                    <a:lnTo>
                      <a:pt x="84" y="78"/>
                    </a:lnTo>
                    <a:lnTo>
                      <a:pt x="98" y="90"/>
                    </a:lnTo>
                    <a:lnTo>
                      <a:pt x="98" y="90"/>
                    </a:lnTo>
                    <a:lnTo>
                      <a:pt x="98" y="90"/>
                    </a:lnTo>
                    <a:lnTo>
                      <a:pt x="98" y="90"/>
                    </a:lnTo>
                    <a:lnTo>
                      <a:pt x="110" y="102"/>
                    </a:lnTo>
                    <a:lnTo>
                      <a:pt x="110" y="102"/>
                    </a:lnTo>
                    <a:lnTo>
                      <a:pt x="118" y="110"/>
                    </a:lnTo>
                    <a:lnTo>
                      <a:pt x="120" y="114"/>
                    </a:lnTo>
                    <a:lnTo>
                      <a:pt x="120" y="118"/>
                    </a:lnTo>
                    <a:lnTo>
                      <a:pt x="124" y="130"/>
                    </a:lnTo>
                    <a:lnTo>
                      <a:pt x="130" y="142"/>
                    </a:lnTo>
                    <a:lnTo>
                      <a:pt x="130" y="142"/>
                    </a:lnTo>
                    <a:lnTo>
                      <a:pt x="128" y="142"/>
                    </a:lnTo>
                    <a:lnTo>
                      <a:pt x="112" y="154"/>
                    </a:lnTo>
                    <a:lnTo>
                      <a:pt x="102" y="166"/>
                    </a:lnTo>
                    <a:lnTo>
                      <a:pt x="104" y="178"/>
                    </a:lnTo>
                    <a:lnTo>
                      <a:pt x="112" y="196"/>
                    </a:lnTo>
                    <a:lnTo>
                      <a:pt x="112" y="198"/>
                    </a:lnTo>
                    <a:lnTo>
                      <a:pt x="112" y="198"/>
                    </a:lnTo>
                    <a:lnTo>
                      <a:pt x="112" y="198"/>
                    </a:lnTo>
                    <a:lnTo>
                      <a:pt x="112" y="204"/>
                    </a:lnTo>
                    <a:lnTo>
                      <a:pt x="112" y="204"/>
                    </a:lnTo>
                    <a:lnTo>
                      <a:pt x="108" y="210"/>
                    </a:lnTo>
                    <a:lnTo>
                      <a:pt x="106" y="214"/>
                    </a:lnTo>
                    <a:lnTo>
                      <a:pt x="106" y="214"/>
                    </a:lnTo>
                    <a:lnTo>
                      <a:pt x="102" y="216"/>
                    </a:lnTo>
                    <a:lnTo>
                      <a:pt x="96" y="216"/>
                    </a:lnTo>
                    <a:lnTo>
                      <a:pt x="80" y="214"/>
                    </a:lnTo>
                    <a:lnTo>
                      <a:pt x="60" y="210"/>
                    </a:lnTo>
                    <a:lnTo>
                      <a:pt x="60" y="210"/>
                    </a:lnTo>
                    <a:lnTo>
                      <a:pt x="60" y="210"/>
                    </a:lnTo>
                    <a:lnTo>
                      <a:pt x="58" y="210"/>
                    </a:lnTo>
                    <a:lnTo>
                      <a:pt x="44" y="202"/>
                    </a:lnTo>
                    <a:lnTo>
                      <a:pt x="20" y="202"/>
                    </a:lnTo>
                    <a:lnTo>
                      <a:pt x="22" y="202"/>
                    </a:lnTo>
                    <a:lnTo>
                      <a:pt x="20" y="242"/>
                    </a:lnTo>
                    <a:lnTo>
                      <a:pt x="20" y="242"/>
                    </a:lnTo>
                    <a:lnTo>
                      <a:pt x="18" y="246"/>
                    </a:lnTo>
                    <a:lnTo>
                      <a:pt x="16" y="248"/>
                    </a:lnTo>
                    <a:lnTo>
                      <a:pt x="8" y="250"/>
                    </a:lnTo>
                    <a:lnTo>
                      <a:pt x="8" y="250"/>
                    </a:lnTo>
                    <a:lnTo>
                      <a:pt x="6" y="254"/>
                    </a:lnTo>
                    <a:lnTo>
                      <a:pt x="6" y="262"/>
                    </a:lnTo>
                    <a:lnTo>
                      <a:pt x="6" y="262"/>
                    </a:lnTo>
                    <a:lnTo>
                      <a:pt x="4" y="262"/>
                    </a:lnTo>
                    <a:lnTo>
                      <a:pt x="4" y="272"/>
                    </a:lnTo>
                    <a:lnTo>
                      <a:pt x="4" y="272"/>
                    </a:lnTo>
                    <a:lnTo>
                      <a:pt x="10" y="280"/>
                    </a:lnTo>
                    <a:lnTo>
                      <a:pt x="14" y="284"/>
                    </a:lnTo>
                    <a:lnTo>
                      <a:pt x="18" y="304"/>
                    </a:lnTo>
                    <a:lnTo>
                      <a:pt x="18" y="310"/>
                    </a:lnTo>
                    <a:lnTo>
                      <a:pt x="18" y="310"/>
                    </a:lnTo>
                    <a:lnTo>
                      <a:pt x="16" y="322"/>
                    </a:lnTo>
                    <a:lnTo>
                      <a:pt x="10" y="338"/>
                    </a:lnTo>
                    <a:lnTo>
                      <a:pt x="0" y="358"/>
                    </a:lnTo>
                    <a:lnTo>
                      <a:pt x="0" y="362"/>
                    </a:lnTo>
                    <a:lnTo>
                      <a:pt x="0" y="370"/>
                    </a:lnTo>
                    <a:lnTo>
                      <a:pt x="12" y="384"/>
                    </a:lnTo>
                    <a:lnTo>
                      <a:pt x="12" y="384"/>
                    </a:lnTo>
                    <a:lnTo>
                      <a:pt x="16" y="394"/>
                    </a:lnTo>
                    <a:lnTo>
                      <a:pt x="26" y="406"/>
                    </a:lnTo>
                    <a:lnTo>
                      <a:pt x="40" y="422"/>
                    </a:lnTo>
                    <a:lnTo>
                      <a:pt x="40" y="422"/>
                    </a:lnTo>
                    <a:lnTo>
                      <a:pt x="48" y="430"/>
                    </a:lnTo>
                    <a:lnTo>
                      <a:pt x="52" y="430"/>
                    </a:lnTo>
                    <a:lnTo>
                      <a:pt x="68" y="422"/>
                    </a:lnTo>
                    <a:lnTo>
                      <a:pt x="68" y="422"/>
                    </a:lnTo>
                    <a:lnTo>
                      <a:pt x="72" y="418"/>
                    </a:lnTo>
                    <a:lnTo>
                      <a:pt x="76" y="418"/>
                    </a:lnTo>
                    <a:lnTo>
                      <a:pt x="76" y="418"/>
                    </a:lnTo>
                    <a:lnTo>
                      <a:pt x="84" y="420"/>
                    </a:lnTo>
                    <a:lnTo>
                      <a:pt x="92" y="424"/>
                    </a:lnTo>
                    <a:lnTo>
                      <a:pt x="92" y="424"/>
                    </a:lnTo>
                    <a:lnTo>
                      <a:pt x="92" y="424"/>
                    </a:lnTo>
                    <a:lnTo>
                      <a:pt x="92" y="426"/>
                    </a:lnTo>
                    <a:lnTo>
                      <a:pt x="100" y="434"/>
                    </a:lnTo>
                    <a:lnTo>
                      <a:pt x="104" y="444"/>
                    </a:lnTo>
                    <a:lnTo>
                      <a:pt x="108" y="448"/>
                    </a:lnTo>
                    <a:lnTo>
                      <a:pt x="110" y="450"/>
                    </a:lnTo>
                    <a:lnTo>
                      <a:pt x="120" y="458"/>
                    </a:lnTo>
                    <a:lnTo>
                      <a:pt x="126" y="458"/>
                    </a:lnTo>
                    <a:lnTo>
                      <a:pt x="126" y="458"/>
                    </a:lnTo>
                    <a:lnTo>
                      <a:pt x="132" y="460"/>
                    </a:lnTo>
                    <a:lnTo>
                      <a:pt x="136" y="464"/>
                    </a:lnTo>
                    <a:lnTo>
                      <a:pt x="136" y="464"/>
                    </a:lnTo>
                    <a:lnTo>
                      <a:pt x="144" y="468"/>
                    </a:lnTo>
                    <a:lnTo>
                      <a:pt x="160" y="474"/>
                    </a:lnTo>
                    <a:lnTo>
                      <a:pt x="162" y="474"/>
                    </a:lnTo>
                    <a:lnTo>
                      <a:pt x="186" y="482"/>
                    </a:lnTo>
                    <a:lnTo>
                      <a:pt x="186" y="482"/>
                    </a:lnTo>
                    <a:lnTo>
                      <a:pt x="188" y="482"/>
                    </a:lnTo>
                    <a:lnTo>
                      <a:pt x="204" y="490"/>
                    </a:lnTo>
                    <a:lnTo>
                      <a:pt x="232" y="498"/>
                    </a:lnTo>
                    <a:lnTo>
                      <a:pt x="234" y="498"/>
                    </a:lnTo>
                    <a:lnTo>
                      <a:pt x="272" y="500"/>
                    </a:lnTo>
                    <a:lnTo>
                      <a:pt x="288" y="494"/>
                    </a:lnTo>
                    <a:lnTo>
                      <a:pt x="304" y="494"/>
                    </a:lnTo>
                    <a:lnTo>
                      <a:pt x="304" y="494"/>
                    </a:lnTo>
                    <a:lnTo>
                      <a:pt x="304" y="496"/>
                    </a:lnTo>
                    <a:lnTo>
                      <a:pt x="316" y="512"/>
                    </a:lnTo>
                    <a:lnTo>
                      <a:pt x="316" y="512"/>
                    </a:lnTo>
                    <a:lnTo>
                      <a:pt x="316" y="512"/>
                    </a:lnTo>
                    <a:lnTo>
                      <a:pt x="324" y="526"/>
                    </a:lnTo>
                    <a:lnTo>
                      <a:pt x="332" y="532"/>
                    </a:lnTo>
                    <a:lnTo>
                      <a:pt x="340" y="536"/>
                    </a:lnTo>
                    <a:lnTo>
                      <a:pt x="340" y="538"/>
                    </a:lnTo>
                    <a:lnTo>
                      <a:pt x="340" y="538"/>
                    </a:lnTo>
                    <a:lnTo>
                      <a:pt x="342" y="538"/>
                    </a:lnTo>
                    <a:lnTo>
                      <a:pt x="348" y="554"/>
                    </a:lnTo>
                    <a:lnTo>
                      <a:pt x="348" y="554"/>
                    </a:lnTo>
                    <a:lnTo>
                      <a:pt x="350" y="554"/>
                    </a:lnTo>
                    <a:lnTo>
                      <a:pt x="350" y="556"/>
                    </a:lnTo>
                    <a:lnTo>
                      <a:pt x="354" y="574"/>
                    </a:lnTo>
                    <a:lnTo>
                      <a:pt x="364" y="578"/>
                    </a:lnTo>
                    <a:lnTo>
                      <a:pt x="366" y="578"/>
                    </a:lnTo>
                    <a:lnTo>
                      <a:pt x="366" y="578"/>
                    </a:lnTo>
                    <a:lnTo>
                      <a:pt x="366" y="578"/>
                    </a:lnTo>
                    <a:lnTo>
                      <a:pt x="376" y="582"/>
                    </a:lnTo>
                    <a:lnTo>
                      <a:pt x="388" y="580"/>
                    </a:lnTo>
                    <a:lnTo>
                      <a:pt x="390" y="568"/>
                    </a:lnTo>
                    <a:lnTo>
                      <a:pt x="390" y="568"/>
                    </a:lnTo>
                    <a:lnTo>
                      <a:pt x="392" y="566"/>
                    </a:lnTo>
                    <a:lnTo>
                      <a:pt x="404" y="554"/>
                    </a:lnTo>
                    <a:lnTo>
                      <a:pt x="420" y="558"/>
                    </a:lnTo>
                    <a:lnTo>
                      <a:pt x="420" y="558"/>
                    </a:lnTo>
                    <a:lnTo>
                      <a:pt x="428" y="574"/>
                    </a:lnTo>
                    <a:lnTo>
                      <a:pt x="442" y="570"/>
                    </a:lnTo>
                    <a:lnTo>
                      <a:pt x="444" y="554"/>
                    </a:lnTo>
                    <a:lnTo>
                      <a:pt x="444" y="554"/>
                    </a:lnTo>
                    <a:lnTo>
                      <a:pt x="444" y="552"/>
                    </a:lnTo>
                    <a:lnTo>
                      <a:pt x="444" y="552"/>
                    </a:lnTo>
                    <a:lnTo>
                      <a:pt x="456" y="546"/>
                    </a:lnTo>
                    <a:lnTo>
                      <a:pt x="452" y="524"/>
                    </a:lnTo>
                    <a:lnTo>
                      <a:pt x="452" y="522"/>
                    </a:lnTo>
                    <a:lnTo>
                      <a:pt x="452" y="522"/>
                    </a:lnTo>
                    <a:lnTo>
                      <a:pt x="452" y="522"/>
                    </a:lnTo>
                    <a:lnTo>
                      <a:pt x="464" y="496"/>
                    </a:lnTo>
                    <a:lnTo>
                      <a:pt x="476" y="492"/>
                    </a:lnTo>
                    <a:lnTo>
                      <a:pt x="472" y="470"/>
                    </a:lnTo>
                    <a:lnTo>
                      <a:pt x="484" y="470"/>
                    </a:lnTo>
                    <a:lnTo>
                      <a:pt x="484" y="458"/>
                    </a:lnTo>
                    <a:lnTo>
                      <a:pt x="476" y="438"/>
                    </a:lnTo>
                    <a:lnTo>
                      <a:pt x="476" y="438"/>
                    </a:lnTo>
                    <a:lnTo>
                      <a:pt x="476" y="436"/>
                    </a:lnTo>
                    <a:lnTo>
                      <a:pt x="478" y="420"/>
                    </a:lnTo>
                    <a:lnTo>
                      <a:pt x="478" y="418"/>
                    </a:lnTo>
                    <a:lnTo>
                      <a:pt x="480" y="418"/>
                    </a:lnTo>
                    <a:lnTo>
                      <a:pt x="488" y="406"/>
                    </a:lnTo>
                    <a:lnTo>
                      <a:pt x="490" y="406"/>
                    </a:lnTo>
                    <a:lnTo>
                      <a:pt x="492" y="406"/>
                    </a:lnTo>
                    <a:lnTo>
                      <a:pt x="514" y="410"/>
                    </a:lnTo>
                    <a:lnTo>
                      <a:pt x="514" y="410"/>
                    </a:lnTo>
                    <a:lnTo>
                      <a:pt x="532" y="414"/>
                    </a:lnTo>
                    <a:lnTo>
                      <a:pt x="548" y="410"/>
                    </a:lnTo>
                    <a:lnTo>
                      <a:pt x="556" y="426"/>
                    </a:lnTo>
                    <a:lnTo>
                      <a:pt x="556" y="428"/>
                    </a:lnTo>
                    <a:lnTo>
                      <a:pt x="556" y="440"/>
                    </a:lnTo>
                    <a:lnTo>
                      <a:pt x="560" y="452"/>
                    </a:lnTo>
                    <a:lnTo>
                      <a:pt x="560" y="452"/>
                    </a:lnTo>
                    <a:lnTo>
                      <a:pt x="562" y="458"/>
                    </a:lnTo>
                    <a:lnTo>
                      <a:pt x="568" y="462"/>
                    </a:lnTo>
                    <a:lnTo>
                      <a:pt x="568" y="462"/>
                    </a:lnTo>
                    <a:lnTo>
                      <a:pt x="568" y="462"/>
                    </a:lnTo>
                    <a:lnTo>
                      <a:pt x="578" y="464"/>
                    </a:lnTo>
                    <a:lnTo>
                      <a:pt x="580" y="468"/>
                    </a:lnTo>
                    <a:lnTo>
                      <a:pt x="580" y="470"/>
                    </a:lnTo>
                    <a:lnTo>
                      <a:pt x="580" y="470"/>
                    </a:lnTo>
                    <a:lnTo>
                      <a:pt x="584" y="478"/>
                    </a:lnTo>
                    <a:lnTo>
                      <a:pt x="590" y="486"/>
                    </a:lnTo>
                    <a:lnTo>
                      <a:pt x="598" y="498"/>
                    </a:lnTo>
                    <a:lnTo>
                      <a:pt x="598" y="498"/>
                    </a:lnTo>
                    <a:lnTo>
                      <a:pt x="598" y="498"/>
                    </a:lnTo>
                    <a:lnTo>
                      <a:pt x="602" y="506"/>
                    </a:lnTo>
                    <a:lnTo>
                      <a:pt x="610" y="506"/>
                    </a:lnTo>
                    <a:lnTo>
                      <a:pt x="624" y="494"/>
                    </a:lnTo>
                    <a:lnTo>
                      <a:pt x="632" y="512"/>
                    </a:lnTo>
                    <a:lnTo>
                      <a:pt x="650" y="518"/>
                    </a:lnTo>
                    <a:lnTo>
                      <a:pt x="650" y="518"/>
                    </a:lnTo>
                    <a:lnTo>
                      <a:pt x="652" y="518"/>
                    </a:lnTo>
                    <a:lnTo>
                      <a:pt x="660" y="534"/>
                    </a:lnTo>
                    <a:lnTo>
                      <a:pt x="664" y="538"/>
                    </a:lnTo>
                    <a:lnTo>
                      <a:pt x="664" y="522"/>
                    </a:lnTo>
                    <a:lnTo>
                      <a:pt x="664" y="522"/>
                    </a:lnTo>
                    <a:lnTo>
                      <a:pt x="664" y="518"/>
                    </a:lnTo>
                    <a:lnTo>
                      <a:pt x="700" y="518"/>
                    </a:lnTo>
                    <a:lnTo>
                      <a:pt x="700" y="514"/>
                    </a:lnTo>
                    <a:lnTo>
                      <a:pt x="700" y="514"/>
                    </a:lnTo>
                    <a:lnTo>
                      <a:pt x="702" y="512"/>
                    </a:lnTo>
                    <a:lnTo>
                      <a:pt x="700" y="508"/>
                    </a:lnTo>
                    <a:lnTo>
                      <a:pt x="700" y="508"/>
                    </a:lnTo>
                    <a:lnTo>
                      <a:pt x="698" y="500"/>
                    </a:lnTo>
                    <a:lnTo>
                      <a:pt x="696" y="494"/>
                    </a:lnTo>
                    <a:lnTo>
                      <a:pt x="696" y="494"/>
                    </a:lnTo>
                    <a:lnTo>
                      <a:pt x="696" y="486"/>
                    </a:lnTo>
                    <a:lnTo>
                      <a:pt x="698" y="480"/>
                    </a:lnTo>
                    <a:lnTo>
                      <a:pt x="698" y="480"/>
                    </a:lnTo>
                    <a:lnTo>
                      <a:pt x="702" y="478"/>
                    </a:lnTo>
                    <a:lnTo>
                      <a:pt x="706" y="478"/>
                    </a:lnTo>
                    <a:lnTo>
                      <a:pt x="720" y="482"/>
                    </a:lnTo>
                    <a:lnTo>
                      <a:pt x="722" y="472"/>
                    </a:lnTo>
                    <a:lnTo>
                      <a:pt x="696" y="460"/>
                    </a:lnTo>
                    <a:lnTo>
                      <a:pt x="694" y="460"/>
                    </a:lnTo>
                    <a:lnTo>
                      <a:pt x="692" y="458"/>
                    </a:lnTo>
                    <a:lnTo>
                      <a:pt x="692" y="458"/>
                    </a:lnTo>
                    <a:lnTo>
                      <a:pt x="692" y="458"/>
                    </a:lnTo>
                    <a:lnTo>
                      <a:pt x="688" y="426"/>
                    </a:lnTo>
                    <a:lnTo>
                      <a:pt x="690" y="406"/>
                    </a:lnTo>
                    <a:lnTo>
                      <a:pt x="690" y="402"/>
                    </a:lnTo>
                    <a:lnTo>
                      <a:pt x="690" y="402"/>
                    </a:lnTo>
                    <a:lnTo>
                      <a:pt x="734" y="406"/>
                    </a:lnTo>
                    <a:lnTo>
                      <a:pt x="744" y="396"/>
                    </a:lnTo>
                    <a:lnTo>
                      <a:pt x="744" y="396"/>
                    </a:lnTo>
                    <a:lnTo>
                      <a:pt x="746" y="392"/>
                    </a:lnTo>
                    <a:lnTo>
                      <a:pt x="744" y="388"/>
                    </a:lnTo>
                    <a:lnTo>
                      <a:pt x="744" y="388"/>
                    </a:lnTo>
                    <a:lnTo>
                      <a:pt x="732" y="382"/>
                    </a:lnTo>
                    <a:lnTo>
                      <a:pt x="730" y="378"/>
                    </a:lnTo>
                    <a:lnTo>
                      <a:pt x="728" y="374"/>
                    </a:lnTo>
                    <a:lnTo>
                      <a:pt x="728" y="374"/>
                    </a:lnTo>
                    <a:lnTo>
                      <a:pt x="730" y="372"/>
                    </a:lnTo>
                    <a:lnTo>
                      <a:pt x="732" y="368"/>
                    </a:lnTo>
                    <a:lnTo>
                      <a:pt x="752" y="350"/>
                    </a:lnTo>
                    <a:lnTo>
                      <a:pt x="772" y="348"/>
                    </a:lnTo>
                    <a:lnTo>
                      <a:pt x="782" y="330"/>
                    </a:lnTo>
                    <a:lnTo>
                      <a:pt x="782" y="314"/>
                    </a:lnTo>
                    <a:lnTo>
                      <a:pt x="796" y="310"/>
                    </a:lnTo>
                    <a:lnTo>
                      <a:pt x="796" y="310"/>
                    </a:lnTo>
                    <a:lnTo>
                      <a:pt x="804" y="290"/>
                    </a:lnTo>
                    <a:lnTo>
                      <a:pt x="812" y="276"/>
                    </a:lnTo>
                    <a:lnTo>
                      <a:pt x="800" y="256"/>
                    </a:lnTo>
                    <a:lnTo>
                      <a:pt x="800" y="256"/>
                    </a:lnTo>
                    <a:lnTo>
                      <a:pt x="800" y="256"/>
                    </a:lnTo>
                    <a:lnTo>
                      <a:pt x="800" y="254"/>
                    </a:lnTo>
                    <a:lnTo>
                      <a:pt x="792" y="228"/>
                    </a:lnTo>
                    <a:lnTo>
                      <a:pt x="792" y="226"/>
                    </a:lnTo>
                    <a:lnTo>
                      <a:pt x="788" y="198"/>
                    </a:lnTo>
                    <a:lnTo>
                      <a:pt x="778" y="182"/>
                    </a:lnTo>
                    <a:lnTo>
                      <a:pt x="764" y="168"/>
                    </a:lnTo>
                    <a:lnTo>
                      <a:pt x="764" y="168"/>
                    </a:lnTo>
                    <a:lnTo>
                      <a:pt x="764" y="166"/>
                    </a:lnTo>
                    <a:lnTo>
                      <a:pt x="764" y="166"/>
                    </a:lnTo>
                    <a:lnTo>
                      <a:pt x="762" y="150"/>
                    </a:lnTo>
                    <a:lnTo>
                      <a:pt x="736" y="158"/>
                    </a:lnTo>
                    <a:lnTo>
                      <a:pt x="736" y="158"/>
                    </a:lnTo>
                    <a:lnTo>
                      <a:pt x="724" y="144"/>
                    </a:lnTo>
                    <a:lnTo>
                      <a:pt x="688" y="118"/>
                    </a:lnTo>
                    <a:lnTo>
                      <a:pt x="686" y="118"/>
                    </a:lnTo>
                    <a:lnTo>
                      <a:pt x="672" y="100"/>
                    </a:lnTo>
                    <a:lnTo>
                      <a:pt x="664" y="94"/>
                    </a:lnTo>
                    <a:lnTo>
                      <a:pt x="658" y="102"/>
                    </a:lnTo>
                    <a:lnTo>
                      <a:pt x="658" y="104"/>
                    </a:lnTo>
                    <a:lnTo>
                      <a:pt x="658" y="106"/>
                    </a:lnTo>
                    <a:lnTo>
                      <a:pt x="656" y="106"/>
                    </a:lnTo>
                    <a:lnTo>
                      <a:pt x="656" y="106"/>
                    </a:lnTo>
                    <a:lnTo>
                      <a:pt x="644" y="106"/>
                    </a:lnTo>
                    <a:lnTo>
                      <a:pt x="642" y="106"/>
                    </a:lnTo>
                    <a:lnTo>
                      <a:pt x="642" y="106"/>
                    </a:lnTo>
                    <a:lnTo>
                      <a:pt x="616" y="78"/>
                    </a:lnTo>
                    <a:lnTo>
                      <a:pt x="616" y="78"/>
                    </a:lnTo>
                    <a:lnTo>
                      <a:pt x="606" y="72"/>
                    </a:lnTo>
                    <a:lnTo>
                      <a:pt x="596" y="62"/>
                    </a:lnTo>
                    <a:lnTo>
                      <a:pt x="584" y="54"/>
                    </a:lnTo>
                    <a:lnTo>
                      <a:pt x="584" y="52"/>
                    </a:lnTo>
                    <a:lnTo>
                      <a:pt x="570" y="44"/>
                    </a:lnTo>
                    <a:lnTo>
                      <a:pt x="562" y="50"/>
                    </a:lnTo>
                    <a:lnTo>
                      <a:pt x="560" y="52"/>
                    </a:lnTo>
                    <a:lnTo>
                      <a:pt x="560" y="52"/>
                    </a:lnTo>
                    <a:lnTo>
                      <a:pt x="560" y="52"/>
                    </a:lnTo>
                    <a:lnTo>
                      <a:pt x="552" y="50"/>
                    </a:lnTo>
                    <a:lnTo>
                      <a:pt x="544" y="54"/>
                    </a:lnTo>
                    <a:lnTo>
                      <a:pt x="544" y="54"/>
                    </a:lnTo>
                    <a:lnTo>
                      <a:pt x="542" y="56"/>
                    </a:lnTo>
                    <a:lnTo>
                      <a:pt x="542" y="56"/>
                    </a:lnTo>
                    <a:lnTo>
                      <a:pt x="530" y="58"/>
                    </a:lnTo>
                    <a:lnTo>
                      <a:pt x="530" y="58"/>
                    </a:lnTo>
                    <a:lnTo>
                      <a:pt x="484" y="30"/>
                    </a:lnTo>
                    <a:lnTo>
                      <a:pt x="484" y="30"/>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0" name="Freeform 10"/>
              <p:cNvSpPr>
                <a:spLocks/>
              </p:cNvSpPr>
              <p:nvPr/>
            </p:nvSpPr>
            <p:spPr bwMode="auto">
              <a:xfrm>
                <a:off x="4292308" y="3594999"/>
                <a:ext cx="653445" cy="572953"/>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66D9E8"/>
              </a:solidFill>
              <a:ln w="9525">
                <a:noFill/>
                <a:round/>
                <a:headEnd/>
                <a:tailEnd/>
              </a:ln>
            </p:spPr>
            <p:txBody>
              <a:bodyPr lIns="86404" tIns="43202" rIns="86404" bIns="43202"/>
              <a:lstStyle/>
              <a:p>
                <a:pPr eaLnBrk="1" hangingPunct="1">
                  <a:buFont typeface="Arial" panose="020B0604020202020204" pitchFamily="34" charset="0"/>
                  <a:buNone/>
                  <a:defRPr/>
                </a:pPr>
                <a:endParaRPr lang="zh-CN" altLang="en-US" sz="1400">
                  <a:solidFill>
                    <a:schemeClr val="bg1"/>
                  </a:solidFill>
                </a:endParaRPr>
              </a:p>
            </p:txBody>
          </p:sp>
          <p:sp>
            <p:nvSpPr>
              <p:cNvPr id="81" name="Freeform 11"/>
              <p:cNvSpPr>
                <a:spLocks/>
              </p:cNvSpPr>
              <p:nvPr/>
            </p:nvSpPr>
            <p:spPr bwMode="auto">
              <a:xfrm>
                <a:off x="3208308" y="3362339"/>
                <a:ext cx="1167720" cy="709939"/>
              </a:xfrm>
              <a:custGeom>
                <a:avLst/>
                <a:gdLst>
                  <a:gd name="T0" fmla="*/ 138 w 1256"/>
                  <a:gd name="T1" fmla="*/ 22 h 764"/>
                  <a:gd name="T2" fmla="*/ 122 w 1256"/>
                  <a:gd name="T3" fmla="*/ 56 h 764"/>
                  <a:gd name="T4" fmla="*/ 66 w 1256"/>
                  <a:gd name="T5" fmla="*/ 58 h 764"/>
                  <a:gd name="T6" fmla="*/ 48 w 1256"/>
                  <a:gd name="T7" fmla="*/ 92 h 764"/>
                  <a:gd name="T8" fmla="*/ 56 w 1256"/>
                  <a:gd name="T9" fmla="*/ 150 h 764"/>
                  <a:gd name="T10" fmla="*/ 56 w 1256"/>
                  <a:gd name="T11" fmla="*/ 196 h 764"/>
                  <a:gd name="T12" fmla="*/ 16 w 1256"/>
                  <a:gd name="T13" fmla="*/ 232 h 764"/>
                  <a:gd name="T14" fmla="*/ 2 w 1256"/>
                  <a:gd name="T15" fmla="*/ 262 h 764"/>
                  <a:gd name="T16" fmla="*/ 28 w 1256"/>
                  <a:gd name="T17" fmla="*/ 300 h 764"/>
                  <a:gd name="T18" fmla="*/ 60 w 1256"/>
                  <a:gd name="T19" fmla="*/ 332 h 764"/>
                  <a:gd name="T20" fmla="*/ 138 w 1256"/>
                  <a:gd name="T21" fmla="*/ 408 h 764"/>
                  <a:gd name="T22" fmla="*/ 182 w 1256"/>
                  <a:gd name="T23" fmla="*/ 394 h 764"/>
                  <a:gd name="T24" fmla="*/ 240 w 1256"/>
                  <a:gd name="T25" fmla="*/ 464 h 764"/>
                  <a:gd name="T26" fmla="*/ 294 w 1256"/>
                  <a:gd name="T27" fmla="*/ 504 h 764"/>
                  <a:gd name="T28" fmla="*/ 376 w 1256"/>
                  <a:gd name="T29" fmla="*/ 586 h 764"/>
                  <a:gd name="T30" fmla="*/ 426 w 1256"/>
                  <a:gd name="T31" fmla="*/ 628 h 764"/>
                  <a:gd name="T32" fmla="*/ 524 w 1256"/>
                  <a:gd name="T33" fmla="*/ 648 h 764"/>
                  <a:gd name="T34" fmla="*/ 590 w 1256"/>
                  <a:gd name="T35" fmla="*/ 644 h 764"/>
                  <a:gd name="T36" fmla="*/ 588 w 1256"/>
                  <a:gd name="T37" fmla="*/ 670 h 764"/>
                  <a:gd name="T38" fmla="*/ 592 w 1256"/>
                  <a:gd name="T39" fmla="*/ 698 h 764"/>
                  <a:gd name="T40" fmla="*/ 616 w 1256"/>
                  <a:gd name="T41" fmla="*/ 676 h 764"/>
                  <a:gd name="T42" fmla="*/ 660 w 1256"/>
                  <a:gd name="T43" fmla="*/ 638 h 764"/>
                  <a:gd name="T44" fmla="*/ 772 w 1256"/>
                  <a:gd name="T45" fmla="*/ 682 h 764"/>
                  <a:gd name="T46" fmla="*/ 808 w 1256"/>
                  <a:gd name="T47" fmla="*/ 762 h 764"/>
                  <a:gd name="T48" fmla="*/ 928 w 1256"/>
                  <a:gd name="T49" fmla="*/ 716 h 764"/>
                  <a:gd name="T50" fmla="*/ 1024 w 1256"/>
                  <a:gd name="T51" fmla="*/ 680 h 764"/>
                  <a:gd name="T52" fmla="*/ 1122 w 1256"/>
                  <a:gd name="T53" fmla="*/ 712 h 764"/>
                  <a:gd name="T54" fmla="*/ 1138 w 1256"/>
                  <a:gd name="T55" fmla="*/ 716 h 764"/>
                  <a:gd name="T56" fmla="*/ 1144 w 1256"/>
                  <a:gd name="T57" fmla="*/ 674 h 764"/>
                  <a:gd name="T58" fmla="*/ 1182 w 1256"/>
                  <a:gd name="T59" fmla="*/ 682 h 764"/>
                  <a:gd name="T60" fmla="*/ 1214 w 1256"/>
                  <a:gd name="T61" fmla="*/ 686 h 764"/>
                  <a:gd name="T62" fmla="*/ 1214 w 1256"/>
                  <a:gd name="T63" fmla="*/ 660 h 764"/>
                  <a:gd name="T64" fmla="*/ 1256 w 1256"/>
                  <a:gd name="T65" fmla="*/ 598 h 764"/>
                  <a:gd name="T66" fmla="*/ 1248 w 1256"/>
                  <a:gd name="T67" fmla="*/ 540 h 764"/>
                  <a:gd name="T68" fmla="*/ 1232 w 1256"/>
                  <a:gd name="T69" fmla="*/ 498 h 764"/>
                  <a:gd name="T70" fmla="*/ 1228 w 1256"/>
                  <a:gd name="T71" fmla="*/ 448 h 764"/>
                  <a:gd name="T72" fmla="*/ 1200 w 1256"/>
                  <a:gd name="T73" fmla="*/ 412 h 764"/>
                  <a:gd name="T74" fmla="*/ 1162 w 1256"/>
                  <a:gd name="T75" fmla="*/ 366 h 764"/>
                  <a:gd name="T76" fmla="*/ 1152 w 1256"/>
                  <a:gd name="T77" fmla="*/ 418 h 764"/>
                  <a:gd name="T78" fmla="*/ 1074 w 1256"/>
                  <a:gd name="T79" fmla="*/ 436 h 764"/>
                  <a:gd name="T80" fmla="*/ 1024 w 1256"/>
                  <a:gd name="T81" fmla="*/ 380 h 764"/>
                  <a:gd name="T82" fmla="*/ 974 w 1256"/>
                  <a:gd name="T83" fmla="*/ 350 h 764"/>
                  <a:gd name="T84" fmla="*/ 860 w 1256"/>
                  <a:gd name="T85" fmla="*/ 324 h 764"/>
                  <a:gd name="T86" fmla="*/ 820 w 1256"/>
                  <a:gd name="T87" fmla="*/ 308 h 764"/>
                  <a:gd name="T88" fmla="*/ 788 w 1256"/>
                  <a:gd name="T89" fmla="*/ 272 h 764"/>
                  <a:gd name="T90" fmla="*/ 760 w 1256"/>
                  <a:gd name="T91" fmla="*/ 280 h 764"/>
                  <a:gd name="T92" fmla="*/ 736 w 1256"/>
                  <a:gd name="T93" fmla="*/ 272 h 764"/>
                  <a:gd name="T94" fmla="*/ 704 w 1256"/>
                  <a:gd name="T95" fmla="*/ 232 h 764"/>
                  <a:gd name="T96" fmla="*/ 692 w 1256"/>
                  <a:gd name="T97" fmla="*/ 196 h 764"/>
                  <a:gd name="T98" fmla="*/ 694 w 1256"/>
                  <a:gd name="T99" fmla="*/ 118 h 764"/>
                  <a:gd name="T100" fmla="*/ 708 w 1256"/>
                  <a:gd name="T101" fmla="*/ 84 h 764"/>
                  <a:gd name="T102" fmla="*/ 712 w 1256"/>
                  <a:gd name="T103" fmla="*/ 62 h 764"/>
                  <a:gd name="T104" fmla="*/ 710 w 1256"/>
                  <a:gd name="T105" fmla="*/ 42 h 764"/>
                  <a:gd name="T106" fmla="*/ 692 w 1256"/>
                  <a:gd name="T107" fmla="*/ 30 h 764"/>
                  <a:gd name="T108" fmla="*/ 608 w 1256"/>
                  <a:gd name="T109" fmla="*/ 4 h 764"/>
                  <a:gd name="T110" fmla="*/ 532 w 1256"/>
                  <a:gd name="T111" fmla="*/ 16 h 764"/>
                  <a:gd name="T112" fmla="*/ 472 w 1256"/>
                  <a:gd name="T113" fmla="*/ 40 h 764"/>
                  <a:gd name="T114" fmla="*/ 438 w 1256"/>
                  <a:gd name="T115" fmla="*/ 36 h 764"/>
                  <a:gd name="T116" fmla="*/ 356 w 1256"/>
                  <a:gd name="T117" fmla="*/ 36 h 764"/>
                  <a:gd name="T118" fmla="*/ 318 w 1256"/>
                  <a:gd name="T119" fmla="*/ 20 h 764"/>
                  <a:gd name="T120" fmla="*/ 296 w 1256"/>
                  <a:gd name="T121" fmla="*/ 8 h 764"/>
                  <a:gd name="T122" fmla="*/ 226 w 1256"/>
                  <a:gd name="T123" fmla="*/ 20 h 764"/>
                  <a:gd name="T124" fmla="*/ 152 w 1256"/>
                  <a:gd name="T125" fmla="*/ 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6" h="764">
                    <a:moveTo>
                      <a:pt x="152" y="4"/>
                    </a:moveTo>
                    <a:lnTo>
                      <a:pt x="152" y="4"/>
                    </a:lnTo>
                    <a:lnTo>
                      <a:pt x="152" y="4"/>
                    </a:lnTo>
                    <a:lnTo>
                      <a:pt x="146" y="14"/>
                    </a:lnTo>
                    <a:lnTo>
                      <a:pt x="138" y="22"/>
                    </a:lnTo>
                    <a:lnTo>
                      <a:pt x="138" y="22"/>
                    </a:lnTo>
                    <a:lnTo>
                      <a:pt x="132" y="26"/>
                    </a:lnTo>
                    <a:lnTo>
                      <a:pt x="132" y="32"/>
                    </a:lnTo>
                    <a:lnTo>
                      <a:pt x="132" y="36"/>
                    </a:lnTo>
                    <a:lnTo>
                      <a:pt x="132" y="36"/>
                    </a:lnTo>
                    <a:lnTo>
                      <a:pt x="130" y="44"/>
                    </a:lnTo>
                    <a:lnTo>
                      <a:pt x="122" y="56"/>
                    </a:lnTo>
                    <a:lnTo>
                      <a:pt x="122" y="60"/>
                    </a:lnTo>
                    <a:lnTo>
                      <a:pt x="122" y="60"/>
                    </a:lnTo>
                    <a:lnTo>
                      <a:pt x="118" y="62"/>
                    </a:lnTo>
                    <a:lnTo>
                      <a:pt x="112" y="64"/>
                    </a:lnTo>
                    <a:lnTo>
                      <a:pt x="66" y="58"/>
                    </a:lnTo>
                    <a:lnTo>
                      <a:pt x="66" y="58"/>
                    </a:lnTo>
                    <a:lnTo>
                      <a:pt x="62" y="68"/>
                    </a:lnTo>
                    <a:lnTo>
                      <a:pt x="62" y="70"/>
                    </a:lnTo>
                    <a:lnTo>
                      <a:pt x="62" y="70"/>
                    </a:lnTo>
                    <a:lnTo>
                      <a:pt x="62" y="70"/>
                    </a:lnTo>
                    <a:lnTo>
                      <a:pt x="62" y="70"/>
                    </a:lnTo>
                    <a:lnTo>
                      <a:pt x="48" y="92"/>
                    </a:lnTo>
                    <a:lnTo>
                      <a:pt x="42" y="100"/>
                    </a:lnTo>
                    <a:lnTo>
                      <a:pt x="40" y="108"/>
                    </a:lnTo>
                    <a:lnTo>
                      <a:pt x="40" y="108"/>
                    </a:lnTo>
                    <a:lnTo>
                      <a:pt x="42" y="112"/>
                    </a:lnTo>
                    <a:lnTo>
                      <a:pt x="44" y="122"/>
                    </a:lnTo>
                    <a:lnTo>
                      <a:pt x="56" y="150"/>
                    </a:lnTo>
                    <a:lnTo>
                      <a:pt x="62" y="168"/>
                    </a:lnTo>
                    <a:lnTo>
                      <a:pt x="62" y="168"/>
                    </a:lnTo>
                    <a:lnTo>
                      <a:pt x="64" y="174"/>
                    </a:lnTo>
                    <a:lnTo>
                      <a:pt x="64" y="180"/>
                    </a:lnTo>
                    <a:lnTo>
                      <a:pt x="60" y="188"/>
                    </a:lnTo>
                    <a:lnTo>
                      <a:pt x="56" y="196"/>
                    </a:lnTo>
                    <a:lnTo>
                      <a:pt x="42" y="210"/>
                    </a:lnTo>
                    <a:lnTo>
                      <a:pt x="18" y="210"/>
                    </a:lnTo>
                    <a:lnTo>
                      <a:pt x="12" y="184"/>
                    </a:lnTo>
                    <a:lnTo>
                      <a:pt x="6" y="216"/>
                    </a:lnTo>
                    <a:lnTo>
                      <a:pt x="16" y="232"/>
                    </a:lnTo>
                    <a:lnTo>
                      <a:pt x="16" y="232"/>
                    </a:lnTo>
                    <a:lnTo>
                      <a:pt x="16" y="236"/>
                    </a:lnTo>
                    <a:lnTo>
                      <a:pt x="16" y="238"/>
                    </a:lnTo>
                    <a:lnTo>
                      <a:pt x="16" y="238"/>
                    </a:lnTo>
                    <a:lnTo>
                      <a:pt x="10" y="246"/>
                    </a:lnTo>
                    <a:lnTo>
                      <a:pt x="2" y="262"/>
                    </a:lnTo>
                    <a:lnTo>
                      <a:pt x="2" y="262"/>
                    </a:lnTo>
                    <a:lnTo>
                      <a:pt x="0" y="272"/>
                    </a:lnTo>
                    <a:lnTo>
                      <a:pt x="0" y="280"/>
                    </a:lnTo>
                    <a:lnTo>
                      <a:pt x="4" y="290"/>
                    </a:lnTo>
                    <a:lnTo>
                      <a:pt x="10" y="300"/>
                    </a:lnTo>
                    <a:lnTo>
                      <a:pt x="28" y="300"/>
                    </a:lnTo>
                    <a:lnTo>
                      <a:pt x="28" y="300"/>
                    </a:lnTo>
                    <a:lnTo>
                      <a:pt x="34" y="302"/>
                    </a:lnTo>
                    <a:lnTo>
                      <a:pt x="42" y="308"/>
                    </a:lnTo>
                    <a:lnTo>
                      <a:pt x="58" y="330"/>
                    </a:lnTo>
                    <a:lnTo>
                      <a:pt x="60" y="332"/>
                    </a:lnTo>
                    <a:lnTo>
                      <a:pt x="60" y="332"/>
                    </a:lnTo>
                    <a:lnTo>
                      <a:pt x="60" y="332"/>
                    </a:lnTo>
                    <a:lnTo>
                      <a:pt x="62" y="338"/>
                    </a:lnTo>
                    <a:lnTo>
                      <a:pt x="66" y="344"/>
                    </a:lnTo>
                    <a:lnTo>
                      <a:pt x="108" y="384"/>
                    </a:lnTo>
                    <a:lnTo>
                      <a:pt x="108" y="384"/>
                    </a:lnTo>
                    <a:lnTo>
                      <a:pt x="128" y="408"/>
                    </a:lnTo>
                    <a:lnTo>
                      <a:pt x="138" y="408"/>
                    </a:lnTo>
                    <a:lnTo>
                      <a:pt x="150" y="386"/>
                    </a:lnTo>
                    <a:lnTo>
                      <a:pt x="152" y="384"/>
                    </a:lnTo>
                    <a:lnTo>
                      <a:pt x="152" y="384"/>
                    </a:lnTo>
                    <a:lnTo>
                      <a:pt x="182" y="392"/>
                    </a:lnTo>
                    <a:lnTo>
                      <a:pt x="182" y="392"/>
                    </a:lnTo>
                    <a:lnTo>
                      <a:pt x="182" y="394"/>
                    </a:lnTo>
                    <a:lnTo>
                      <a:pt x="186" y="414"/>
                    </a:lnTo>
                    <a:lnTo>
                      <a:pt x="222" y="454"/>
                    </a:lnTo>
                    <a:lnTo>
                      <a:pt x="234" y="460"/>
                    </a:lnTo>
                    <a:lnTo>
                      <a:pt x="234" y="460"/>
                    </a:lnTo>
                    <a:lnTo>
                      <a:pt x="240" y="464"/>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376" y="586"/>
                    </a:lnTo>
                    <a:lnTo>
                      <a:pt x="404" y="602"/>
                    </a:lnTo>
                    <a:lnTo>
                      <a:pt x="404" y="602"/>
                    </a:lnTo>
                    <a:lnTo>
                      <a:pt x="404" y="602"/>
                    </a:lnTo>
                    <a:lnTo>
                      <a:pt x="406" y="604"/>
                    </a:lnTo>
                    <a:lnTo>
                      <a:pt x="426" y="628"/>
                    </a:lnTo>
                    <a:lnTo>
                      <a:pt x="456" y="624"/>
                    </a:lnTo>
                    <a:lnTo>
                      <a:pt x="458" y="624"/>
                    </a:lnTo>
                    <a:lnTo>
                      <a:pt x="470" y="628"/>
                    </a:lnTo>
                    <a:lnTo>
                      <a:pt x="470" y="628"/>
                    </a:lnTo>
                    <a:lnTo>
                      <a:pt x="490" y="644"/>
                    </a:lnTo>
                    <a:lnTo>
                      <a:pt x="524" y="648"/>
                    </a:lnTo>
                    <a:lnTo>
                      <a:pt x="544" y="644"/>
                    </a:lnTo>
                    <a:lnTo>
                      <a:pt x="544" y="644"/>
                    </a:lnTo>
                    <a:lnTo>
                      <a:pt x="544" y="644"/>
                    </a:lnTo>
                    <a:lnTo>
                      <a:pt x="564" y="642"/>
                    </a:lnTo>
                    <a:lnTo>
                      <a:pt x="580" y="642"/>
                    </a:lnTo>
                    <a:lnTo>
                      <a:pt x="590" y="644"/>
                    </a:lnTo>
                    <a:lnTo>
                      <a:pt x="596" y="648"/>
                    </a:lnTo>
                    <a:lnTo>
                      <a:pt x="596" y="648"/>
                    </a:lnTo>
                    <a:lnTo>
                      <a:pt x="598" y="654"/>
                    </a:lnTo>
                    <a:lnTo>
                      <a:pt x="598" y="658"/>
                    </a:lnTo>
                    <a:lnTo>
                      <a:pt x="594" y="664"/>
                    </a:lnTo>
                    <a:lnTo>
                      <a:pt x="588" y="670"/>
                    </a:lnTo>
                    <a:lnTo>
                      <a:pt x="580" y="678"/>
                    </a:lnTo>
                    <a:lnTo>
                      <a:pt x="580" y="678"/>
                    </a:lnTo>
                    <a:lnTo>
                      <a:pt x="580" y="682"/>
                    </a:lnTo>
                    <a:lnTo>
                      <a:pt x="582" y="686"/>
                    </a:lnTo>
                    <a:lnTo>
                      <a:pt x="586" y="692"/>
                    </a:lnTo>
                    <a:lnTo>
                      <a:pt x="592" y="698"/>
                    </a:lnTo>
                    <a:lnTo>
                      <a:pt x="592" y="700"/>
                    </a:lnTo>
                    <a:lnTo>
                      <a:pt x="592" y="700"/>
                    </a:lnTo>
                    <a:lnTo>
                      <a:pt x="598" y="704"/>
                    </a:lnTo>
                    <a:lnTo>
                      <a:pt x="600" y="702"/>
                    </a:lnTo>
                    <a:lnTo>
                      <a:pt x="600" y="702"/>
                    </a:lnTo>
                    <a:lnTo>
                      <a:pt x="616" y="676"/>
                    </a:lnTo>
                    <a:lnTo>
                      <a:pt x="628" y="658"/>
                    </a:lnTo>
                    <a:lnTo>
                      <a:pt x="638" y="646"/>
                    </a:lnTo>
                    <a:lnTo>
                      <a:pt x="648" y="640"/>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792" y="738"/>
                    </a:lnTo>
                    <a:lnTo>
                      <a:pt x="802" y="754"/>
                    </a:lnTo>
                    <a:lnTo>
                      <a:pt x="808" y="762"/>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24" y="680"/>
                    </a:lnTo>
                    <a:lnTo>
                      <a:pt x="1024"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38" y="716"/>
                    </a:lnTo>
                    <a:lnTo>
                      <a:pt x="1138" y="716"/>
                    </a:lnTo>
                    <a:lnTo>
                      <a:pt x="1144" y="692"/>
                    </a:lnTo>
                    <a:lnTo>
                      <a:pt x="1144" y="692"/>
                    </a:lnTo>
                    <a:lnTo>
                      <a:pt x="1142" y="682"/>
                    </a:lnTo>
                    <a:lnTo>
                      <a:pt x="1144" y="674"/>
                    </a:lnTo>
                    <a:lnTo>
                      <a:pt x="1144" y="674"/>
                    </a:lnTo>
                    <a:lnTo>
                      <a:pt x="1148" y="668"/>
                    </a:lnTo>
                    <a:lnTo>
                      <a:pt x="1156" y="666"/>
                    </a:lnTo>
                    <a:lnTo>
                      <a:pt x="1156" y="666"/>
                    </a:lnTo>
                    <a:lnTo>
                      <a:pt x="1164" y="666"/>
                    </a:lnTo>
                    <a:lnTo>
                      <a:pt x="1172" y="672"/>
                    </a:lnTo>
                    <a:lnTo>
                      <a:pt x="1182" y="682"/>
                    </a:lnTo>
                    <a:lnTo>
                      <a:pt x="1190" y="696"/>
                    </a:lnTo>
                    <a:lnTo>
                      <a:pt x="1192" y="696"/>
                    </a:lnTo>
                    <a:lnTo>
                      <a:pt x="1192" y="696"/>
                    </a:lnTo>
                    <a:lnTo>
                      <a:pt x="1212" y="688"/>
                    </a:lnTo>
                    <a:lnTo>
                      <a:pt x="1212" y="688"/>
                    </a:lnTo>
                    <a:lnTo>
                      <a:pt x="1214" y="686"/>
                    </a:lnTo>
                    <a:lnTo>
                      <a:pt x="1216" y="684"/>
                    </a:lnTo>
                    <a:lnTo>
                      <a:pt x="1218" y="680"/>
                    </a:lnTo>
                    <a:lnTo>
                      <a:pt x="1214" y="664"/>
                    </a:lnTo>
                    <a:lnTo>
                      <a:pt x="1214" y="664"/>
                    </a:lnTo>
                    <a:lnTo>
                      <a:pt x="1214" y="664"/>
                    </a:lnTo>
                    <a:lnTo>
                      <a:pt x="1214" y="660"/>
                    </a:lnTo>
                    <a:lnTo>
                      <a:pt x="1214" y="656"/>
                    </a:lnTo>
                    <a:lnTo>
                      <a:pt x="1216" y="652"/>
                    </a:lnTo>
                    <a:lnTo>
                      <a:pt x="1220" y="650"/>
                    </a:lnTo>
                    <a:lnTo>
                      <a:pt x="1228" y="644"/>
                    </a:lnTo>
                    <a:lnTo>
                      <a:pt x="1244" y="624"/>
                    </a:lnTo>
                    <a:lnTo>
                      <a:pt x="1256" y="598"/>
                    </a:lnTo>
                    <a:lnTo>
                      <a:pt x="1256" y="598"/>
                    </a:lnTo>
                    <a:lnTo>
                      <a:pt x="1250" y="586"/>
                    </a:lnTo>
                    <a:lnTo>
                      <a:pt x="1246" y="576"/>
                    </a:lnTo>
                    <a:lnTo>
                      <a:pt x="1246" y="568"/>
                    </a:lnTo>
                    <a:lnTo>
                      <a:pt x="1246" y="562"/>
                    </a:lnTo>
                    <a:lnTo>
                      <a:pt x="1248" y="540"/>
                    </a:lnTo>
                    <a:lnTo>
                      <a:pt x="1248" y="540"/>
                    </a:lnTo>
                    <a:lnTo>
                      <a:pt x="1244" y="528"/>
                    </a:lnTo>
                    <a:lnTo>
                      <a:pt x="1242" y="518"/>
                    </a:lnTo>
                    <a:lnTo>
                      <a:pt x="1242" y="518"/>
                    </a:lnTo>
                    <a:lnTo>
                      <a:pt x="1240" y="510"/>
                    </a:lnTo>
                    <a:lnTo>
                      <a:pt x="1232" y="498"/>
                    </a:lnTo>
                    <a:lnTo>
                      <a:pt x="1232" y="498"/>
                    </a:lnTo>
                    <a:lnTo>
                      <a:pt x="1232" y="496"/>
                    </a:lnTo>
                    <a:lnTo>
                      <a:pt x="1228" y="468"/>
                    </a:lnTo>
                    <a:lnTo>
                      <a:pt x="1228" y="468"/>
                    </a:lnTo>
                    <a:lnTo>
                      <a:pt x="1228" y="458"/>
                    </a:lnTo>
                    <a:lnTo>
                      <a:pt x="1228" y="448"/>
                    </a:lnTo>
                    <a:lnTo>
                      <a:pt x="1228" y="448"/>
                    </a:lnTo>
                    <a:lnTo>
                      <a:pt x="1220" y="440"/>
                    </a:lnTo>
                    <a:lnTo>
                      <a:pt x="1214" y="432"/>
                    </a:lnTo>
                    <a:lnTo>
                      <a:pt x="1202" y="416"/>
                    </a:lnTo>
                    <a:lnTo>
                      <a:pt x="1200" y="414"/>
                    </a:lnTo>
                    <a:lnTo>
                      <a:pt x="1200" y="412"/>
                    </a:lnTo>
                    <a:lnTo>
                      <a:pt x="1200" y="412"/>
                    </a:lnTo>
                    <a:lnTo>
                      <a:pt x="1196" y="392"/>
                    </a:lnTo>
                    <a:lnTo>
                      <a:pt x="1184" y="382"/>
                    </a:lnTo>
                    <a:lnTo>
                      <a:pt x="1184" y="384"/>
                    </a:lnTo>
                    <a:lnTo>
                      <a:pt x="1162" y="364"/>
                    </a:lnTo>
                    <a:lnTo>
                      <a:pt x="1162" y="366"/>
                    </a:lnTo>
                    <a:lnTo>
                      <a:pt x="1164" y="392"/>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8" y="372"/>
                    </a:lnTo>
                    <a:lnTo>
                      <a:pt x="1010" y="360"/>
                    </a:lnTo>
                    <a:lnTo>
                      <a:pt x="1000" y="344"/>
                    </a:lnTo>
                    <a:lnTo>
                      <a:pt x="990" y="344"/>
                    </a:lnTo>
                    <a:lnTo>
                      <a:pt x="974" y="350"/>
                    </a:lnTo>
                    <a:lnTo>
                      <a:pt x="972" y="352"/>
                    </a:lnTo>
                    <a:lnTo>
                      <a:pt x="932" y="348"/>
                    </a:lnTo>
                    <a:lnTo>
                      <a:pt x="900" y="342"/>
                    </a:lnTo>
                    <a:lnTo>
                      <a:pt x="900" y="342"/>
                    </a:lnTo>
                    <a:lnTo>
                      <a:pt x="884" y="332"/>
                    </a:lnTo>
                    <a:lnTo>
                      <a:pt x="860" y="324"/>
                    </a:lnTo>
                    <a:lnTo>
                      <a:pt x="860" y="324"/>
                    </a:lnTo>
                    <a:lnTo>
                      <a:pt x="838" y="318"/>
                    </a:lnTo>
                    <a:lnTo>
                      <a:pt x="832" y="314"/>
                    </a:lnTo>
                    <a:lnTo>
                      <a:pt x="828" y="312"/>
                    </a:lnTo>
                    <a:lnTo>
                      <a:pt x="824" y="308"/>
                    </a:lnTo>
                    <a:lnTo>
                      <a:pt x="820" y="308"/>
                    </a:lnTo>
                    <a:lnTo>
                      <a:pt x="804" y="300"/>
                    </a:lnTo>
                    <a:lnTo>
                      <a:pt x="804" y="298"/>
                    </a:lnTo>
                    <a:lnTo>
                      <a:pt x="804" y="298"/>
                    </a:lnTo>
                    <a:lnTo>
                      <a:pt x="796" y="290"/>
                    </a:lnTo>
                    <a:lnTo>
                      <a:pt x="794" y="282"/>
                    </a:lnTo>
                    <a:lnTo>
                      <a:pt x="788" y="272"/>
                    </a:lnTo>
                    <a:lnTo>
                      <a:pt x="776" y="268"/>
                    </a:lnTo>
                    <a:lnTo>
                      <a:pt x="772" y="270"/>
                    </a:lnTo>
                    <a:lnTo>
                      <a:pt x="768" y="274"/>
                    </a:lnTo>
                    <a:lnTo>
                      <a:pt x="766" y="276"/>
                    </a:lnTo>
                    <a:lnTo>
                      <a:pt x="766" y="276"/>
                    </a:lnTo>
                    <a:lnTo>
                      <a:pt x="760" y="280"/>
                    </a:lnTo>
                    <a:lnTo>
                      <a:pt x="756" y="280"/>
                    </a:lnTo>
                    <a:lnTo>
                      <a:pt x="756" y="280"/>
                    </a:lnTo>
                    <a:lnTo>
                      <a:pt x="750" y="282"/>
                    </a:lnTo>
                    <a:lnTo>
                      <a:pt x="746" y="280"/>
                    </a:lnTo>
                    <a:lnTo>
                      <a:pt x="740" y="276"/>
                    </a:lnTo>
                    <a:lnTo>
                      <a:pt x="736" y="272"/>
                    </a:lnTo>
                    <a:lnTo>
                      <a:pt x="720" y="256"/>
                    </a:lnTo>
                    <a:lnTo>
                      <a:pt x="720" y="256"/>
                    </a:lnTo>
                    <a:lnTo>
                      <a:pt x="714" y="246"/>
                    </a:lnTo>
                    <a:lnTo>
                      <a:pt x="708" y="238"/>
                    </a:lnTo>
                    <a:lnTo>
                      <a:pt x="704" y="232"/>
                    </a:lnTo>
                    <a:lnTo>
                      <a:pt x="704" y="232"/>
                    </a:lnTo>
                    <a:lnTo>
                      <a:pt x="698" y="224"/>
                    </a:lnTo>
                    <a:lnTo>
                      <a:pt x="692" y="216"/>
                    </a:lnTo>
                    <a:lnTo>
                      <a:pt x="692" y="216"/>
                    </a:lnTo>
                    <a:lnTo>
                      <a:pt x="690" y="206"/>
                    </a:lnTo>
                    <a:lnTo>
                      <a:pt x="692" y="196"/>
                    </a:lnTo>
                    <a:lnTo>
                      <a:pt x="692" y="196"/>
                    </a:lnTo>
                    <a:lnTo>
                      <a:pt x="692" y="196"/>
                    </a:lnTo>
                    <a:lnTo>
                      <a:pt x="702" y="178"/>
                    </a:lnTo>
                    <a:lnTo>
                      <a:pt x="708" y="160"/>
                    </a:lnTo>
                    <a:lnTo>
                      <a:pt x="710" y="148"/>
                    </a:lnTo>
                    <a:lnTo>
                      <a:pt x="706" y="128"/>
                    </a:lnTo>
                    <a:lnTo>
                      <a:pt x="694" y="118"/>
                    </a:lnTo>
                    <a:lnTo>
                      <a:pt x="696" y="104"/>
                    </a:lnTo>
                    <a:lnTo>
                      <a:pt x="696" y="104"/>
                    </a:lnTo>
                    <a:lnTo>
                      <a:pt x="698" y="96"/>
                    </a:lnTo>
                    <a:lnTo>
                      <a:pt x="700" y="90"/>
                    </a:lnTo>
                    <a:lnTo>
                      <a:pt x="704" y="86"/>
                    </a:lnTo>
                    <a:lnTo>
                      <a:pt x="708" y="84"/>
                    </a:lnTo>
                    <a:lnTo>
                      <a:pt x="708" y="84"/>
                    </a:lnTo>
                    <a:lnTo>
                      <a:pt x="712" y="84"/>
                    </a:lnTo>
                    <a:lnTo>
                      <a:pt x="712" y="80"/>
                    </a:lnTo>
                    <a:lnTo>
                      <a:pt x="712" y="78"/>
                    </a:lnTo>
                    <a:lnTo>
                      <a:pt x="712" y="62"/>
                    </a:lnTo>
                    <a:lnTo>
                      <a:pt x="712" y="62"/>
                    </a:lnTo>
                    <a:lnTo>
                      <a:pt x="712" y="62"/>
                    </a:lnTo>
                    <a:lnTo>
                      <a:pt x="712" y="44"/>
                    </a:lnTo>
                    <a:lnTo>
                      <a:pt x="712" y="44"/>
                    </a:lnTo>
                    <a:lnTo>
                      <a:pt x="710" y="42"/>
                    </a:lnTo>
                    <a:lnTo>
                      <a:pt x="710" y="42"/>
                    </a:lnTo>
                    <a:lnTo>
                      <a:pt x="710" y="42"/>
                    </a:lnTo>
                    <a:lnTo>
                      <a:pt x="708" y="40"/>
                    </a:lnTo>
                    <a:lnTo>
                      <a:pt x="708" y="40"/>
                    </a:lnTo>
                    <a:lnTo>
                      <a:pt x="706" y="40"/>
                    </a:lnTo>
                    <a:lnTo>
                      <a:pt x="692" y="30"/>
                    </a:lnTo>
                    <a:lnTo>
                      <a:pt x="692" y="30"/>
                    </a:lnTo>
                    <a:lnTo>
                      <a:pt x="692" y="30"/>
                    </a:lnTo>
                    <a:lnTo>
                      <a:pt x="680" y="20"/>
                    </a:lnTo>
                    <a:lnTo>
                      <a:pt x="642" y="14"/>
                    </a:lnTo>
                    <a:lnTo>
                      <a:pt x="642" y="14"/>
                    </a:lnTo>
                    <a:lnTo>
                      <a:pt x="630" y="4"/>
                    </a:lnTo>
                    <a:lnTo>
                      <a:pt x="608" y="4"/>
                    </a:lnTo>
                    <a:lnTo>
                      <a:pt x="608" y="4"/>
                    </a:lnTo>
                    <a:lnTo>
                      <a:pt x="602" y="6"/>
                    </a:lnTo>
                    <a:lnTo>
                      <a:pt x="596" y="10"/>
                    </a:lnTo>
                    <a:lnTo>
                      <a:pt x="594" y="10"/>
                    </a:lnTo>
                    <a:lnTo>
                      <a:pt x="576" y="16"/>
                    </a:lnTo>
                    <a:lnTo>
                      <a:pt x="532" y="16"/>
                    </a:lnTo>
                    <a:lnTo>
                      <a:pt x="532" y="16"/>
                    </a:lnTo>
                    <a:lnTo>
                      <a:pt x="524" y="20"/>
                    </a:lnTo>
                    <a:lnTo>
                      <a:pt x="518" y="24"/>
                    </a:lnTo>
                    <a:lnTo>
                      <a:pt x="518" y="24"/>
                    </a:lnTo>
                    <a:lnTo>
                      <a:pt x="508" y="28"/>
                    </a:lnTo>
                    <a:lnTo>
                      <a:pt x="492" y="34"/>
                    </a:lnTo>
                    <a:lnTo>
                      <a:pt x="472" y="40"/>
                    </a:lnTo>
                    <a:lnTo>
                      <a:pt x="472" y="40"/>
                    </a:lnTo>
                    <a:lnTo>
                      <a:pt x="470" y="40"/>
                    </a:lnTo>
                    <a:lnTo>
                      <a:pt x="440" y="36"/>
                    </a:lnTo>
                    <a:lnTo>
                      <a:pt x="438" y="36"/>
                    </a:lnTo>
                    <a:lnTo>
                      <a:pt x="438" y="36"/>
                    </a:lnTo>
                    <a:lnTo>
                      <a:pt x="438" y="36"/>
                    </a:lnTo>
                    <a:lnTo>
                      <a:pt x="428" y="36"/>
                    </a:lnTo>
                    <a:lnTo>
                      <a:pt x="410" y="40"/>
                    </a:lnTo>
                    <a:lnTo>
                      <a:pt x="374" y="44"/>
                    </a:lnTo>
                    <a:lnTo>
                      <a:pt x="374" y="44"/>
                    </a:lnTo>
                    <a:lnTo>
                      <a:pt x="372" y="44"/>
                    </a:lnTo>
                    <a:lnTo>
                      <a:pt x="356" y="36"/>
                    </a:lnTo>
                    <a:lnTo>
                      <a:pt x="340" y="36"/>
                    </a:lnTo>
                    <a:lnTo>
                      <a:pt x="340" y="36"/>
                    </a:lnTo>
                    <a:lnTo>
                      <a:pt x="330" y="32"/>
                    </a:lnTo>
                    <a:lnTo>
                      <a:pt x="320" y="20"/>
                    </a:lnTo>
                    <a:lnTo>
                      <a:pt x="318" y="20"/>
                    </a:lnTo>
                    <a:lnTo>
                      <a:pt x="318" y="20"/>
                    </a:lnTo>
                    <a:lnTo>
                      <a:pt x="316" y="12"/>
                    </a:lnTo>
                    <a:lnTo>
                      <a:pt x="314" y="8"/>
                    </a:lnTo>
                    <a:lnTo>
                      <a:pt x="310" y="4"/>
                    </a:lnTo>
                    <a:lnTo>
                      <a:pt x="302" y="0"/>
                    </a:lnTo>
                    <a:lnTo>
                      <a:pt x="296" y="8"/>
                    </a:lnTo>
                    <a:lnTo>
                      <a:pt x="296" y="8"/>
                    </a:lnTo>
                    <a:lnTo>
                      <a:pt x="270" y="20"/>
                    </a:lnTo>
                    <a:lnTo>
                      <a:pt x="268" y="20"/>
                    </a:lnTo>
                    <a:lnTo>
                      <a:pt x="268" y="20"/>
                    </a:lnTo>
                    <a:lnTo>
                      <a:pt x="236" y="22"/>
                    </a:lnTo>
                    <a:lnTo>
                      <a:pt x="236" y="22"/>
                    </a:lnTo>
                    <a:lnTo>
                      <a:pt x="226" y="20"/>
                    </a:lnTo>
                    <a:lnTo>
                      <a:pt x="210" y="16"/>
                    </a:lnTo>
                    <a:lnTo>
                      <a:pt x="184" y="12"/>
                    </a:lnTo>
                    <a:lnTo>
                      <a:pt x="182" y="12"/>
                    </a:lnTo>
                    <a:lnTo>
                      <a:pt x="182" y="12"/>
                    </a:lnTo>
                    <a:lnTo>
                      <a:pt x="166" y="4"/>
                    </a:lnTo>
                    <a:lnTo>
                      <a:pt x="152" y="4"/>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2" name="Freeform 12"/>
              <p:cNvSpPr>
                <a:spLocks/>
              </p:cNvSpPr>
              <p:nvPr/>
            </p:nvSpPr>
            <p:spPr bwMode="auto">
              <a:xfrm>
                <a:off x="4272737" y="3953774"/>
                <a:ext cx="528409" cy="550121"/>
              </a:xfrm>
              <a:custGeom>
                <a:avLst/>
                <a:gdLst>
                  <a:gd name="T0" fmla="*/ 20 w 568"/>
                  <a:gd name="T1" fmla="*/ 364 h 592"/>
                  <a:gd name="T2" fmla="*/ 74 w 568"/>
                  <a:gd name="T3" fmla="*/ 378 h 592"/>
                  <a:gd name="T4" fmla="*/ 136 w 568"/>
                  <a:gd name="T5" fmla="*/ 442 h 592"/>
                  <a:gd name="T6" fmla="*/ 110 w 568"/>
                  <a:gd name="T7" fmla="*/ 506 h 592"/>
                  <a:gd name="T8" fmla="*/ 144 w 568"/>
                  <a:gd name="T9" fmla="*/ 520 h 592"/>
                  <a:gd name="T10" fmla="*/ 236 w 568"/>
                  <a:gd name="T11" fmla="*/ 562 h 592"/>
                  <a:gd name="T12" fmla="*/ 252 w 568"/>
                  <a:gd name="T13" fmla="*/ 586 h 592"/>
                  <a:gd name="T14" fmla="*/ 262 w 568"/>
                  <a:gd name="T15" fmla="*/ 522 h 592"/>
                  <a:gd name="T16" fmla="*/ 320 w 568"/>
                  <a:gd name="T17" fmla="*/ 470 h 592"/>
                  <a:gd name="T18" fmla="*/ 362 w 568"/>
                  <a:gd name="T19" fmla="*/ 490 h 592"/>
                  <a:gd name="T20" fmla="*/ 438 w 568"/>
                  <a:gd name="T21" fmla="*/ 466 h 592"/>
                  <a:gd name="T22" fmla="*/ 528 w 568"/>
                  <a:gd name="T23" fmla="*/ 426 h 592"/>
                  <a:gd name="T24" fmla="*/ 540 w 568"/>
                  <a:gd name="T25" fmla="*/ 432 h 592"/>
                  <a:gd name="T26" fmla="*/ 566 w 568"/>
                  <a:gd name="T27" fmla="*/ 386 h 592"/>
                  <a:gd name="T28" fmla="*/ 534 w 568"/>
                  <a:gd name="T29" fmla="*/ 392 h 592"/>
                  <a:gd name="T30" fmla="*/ 504 w 568"/>
                  <a:gd name="T31" fmla="*/ 360 h 592"/>
                  <a:gd name="T32" fmla="*/ 468 w 568"/>
                  <a:gd name="T33" fmla="*/ 364 h 592"/>
                  <a:gd name="T34" fmla="*/ 468 w 568"/>
                  <a:gd name="T35" fmla="*/ 310 h 592"/>
                  <a:gd name="T36" fmla="*/ 452 w 568"/>
                  <a:gd name="T37" fmla="*/ 272 h 592"/>
                  <a:gd name="T38" fmla="*/ 440 w 568"/>
                  <a:gd name="T39" fmla="*/ 190 h 592"/>
                  <a:gd name="T40" fmla="*/ 400 w 568"/>
                  <a:gd name="T41" fmla="*/ 168 h 592"/>
                  <a:gd name="T42" fmla="*/ 412 w 568"/>
                  <a:gd name="T43" fmla="*/ 132 h 592"/>
                  <a:gd name="T44" fmla="*/ 472 w 568"/>
                  <a:gd name="T45" fmla="*/ 126 h 592"/>
                  <a:gd name="T46" fmla="*/ 512 w 568"/>
                  <a:gd name="T47" fmla="*/ 112 h 592"/>
                  <a:gd name="T48" fmla="*/ 478 w 568"/>
                  <a:gd name="T49" fmla="*/ 100 h 592"/>
                  <a:gd name="T50" fmla="*/ 454 w 568"/>
                  <a:gd name="T51" fmla="*/ 90 h 592"/>
                  <a:gd name="T52" fmla="*/ 454 w 568"/>
                  <a:gd name="T53" fmla="*/ 66 h 592"/>
                  <a:gd name="T54" fmla="*/ 404 w 568"/>
                  <a:gd name="T55" fmla="*/ 82 h 592"/>
                  <a:gd name="T56" fmla="*/ 386 w 568"/>
                  <a:gd name="T57" fmla="*/ 124 h 592"/>
                  <a:gd name="T58" fmla="*/ 364 w 568"/>
                  <a:gd name="T59" fmla="*/ 170 h 592"/>
                  <a:gd name="T60" fmla="*/ 356 w 568"/>
                  <a:gd name="T61" fmla="*/ 208 h 592"/>
                  <a:gd name="T62" fmla="*/ 346 w 568"/>
                  <a:gd name="T63" fmla="*/ 214 h 592"/>
                  <a:gd name="T64" fmla="*/ 316 w 568"/>
                  <a:gd name="T65" fmla="*/ 214 h 592"/>
                  <a:gd name="T66" fmla="*/ 288 w 568"/>
                  <a:gd name="T67" fmla="*/ 240 h 592"/>
                  <a:gd name="T68" fmla="*/ 276 w 568"/>
                  <a:gd name="T69" fmla="*/ 224 h 592"/>
                  <a:gd name="T70" fmla="*/ 264 w 568"/>
                  <a:gd name="T71" fmla="*/ 222 h 592"/>
                  <a:gd name="T72" fmla="*/ 252 w 568"/>
                  <a:gd name="T73" fmla="*/ 176 h 592"/>
                  <a:gd name="T74" fmla="*/ 220 w 568"/>
                  <a:gd name="T75" fmla="*/ 116 h 592"/>
                  <a:gd name="T76" fmla="*/ 212 w 568"/>
                  <a:gd name="T77" fmla="*/ 92 h 592"/>
                  <a:gd name="T78" fmla="*/ 188 w 568"/>
                  <a:gd name="T79" fmla="*/ 96 h 592"/>
                  <a:gd name="T80" fmla="*/ 172 w 568"/>
                  <a:gd name="T81" fmla="*/ 70 h 592"/>
                  <a:gd name="T82" fmla="*/ 156 w 568"/>
                  <a:gd name="T83" fmla="*/ 50 h 592"/>
                  <a:gd name="T84" fmla="*/ 142 w 568"/>
                  <a:gd name="T85" fmla="*/ 78 h 592"/>
                  <a:gd name="T86" fmla="*/ 124 w 568"/>
                  <a:gd name="T87" fmla="*/ 84 h 592"/>
                  <a:gd name="T88" fmla="*/ 116 w 568"/>
                  <a:gd name="T89" fmla="*/ 62 h 592"/>
                  <a:gd name="T90" fmla="*/ 104 w 568"/>
                  <a:gd name="T91" fmla="*/ 6 h 592"/>
                  <a:gd name="T92" fmla="*/ 82 w 568"/>
                  <a:gd name="T93" fmla="*/ 36 h 592"/>
                  <a:gd name="T94" fmla="*/ 72 w 568"/>
                  <a:gd name="T95" fmla="*/ 60 h 592"/>
                  <a:gd name="T96" fmla="*/ 54 w 568"/>
                  <a:gd name="T97" fmla="*/ 104 h 592"/>
                  <a:gd name="T98" fmla="*/ 72 w 568"/>
                  <a:gd name="T99" fmla="*/ 106 h 592"/>
                  <a:gd name="T100" fmla="*/ 92 w 568"/>
                  <a:gd name="T101" fmla="*/ 140 h 592"/>
                  <a:gd name="T102" fmla="*/ 68 w 568"/>
                  <a:gd name="T103" fmla="*/ 254 h 592"/>
                  <a:gd name="T104" fmla="*/ 22 w 568"/>
                  <a:gd name="T105" fmla="*/ 298 h 592"/>
                  <a:gd name="T106" fmla="*/ 4 w 568"/>
                  <a:gd name="T107" fmla="*/ 32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8" h="592">
                    <a:moveTo>
                      <a:pt x="4" y="364"/>
                    </a:moveTo>
                    <a:lnTo>
                      <a:pt x="0" y="374"/>
                    </a:lnTo>
                    <a:lnTo>
                      <a:pt x="0" y="374"/>
                    </a:lnTo>
                    <a:lnTo>
                      <a:pt x="10" y="372"/>
                    </a:lnTo>
                    <a:lnTo>
                      <a:pt x="18" y="366"/>
                    </a:lnTo>
                    <a:lnTo>
                      <a:pt x="20" y="364"/>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30" y="450"/>
                    </a:lnTo>
                    <a:lnTo>
                      <a:pt x="104" y="486"/>
                    </a:lnTo>
                    <a:lnTo>
                      <a:pt x="98" y="496"/>
                    </a:lnTo>
                    <a:lnTo>
                      <a:pt x="96" y="502"/>
                    </a:lnTo>
                    <a:lnTo>
                      <a:pt x="110" y="506"/>
                    </a:lnTo>
                    <a:lnTo>
                      <a:pt x="110" y="506"/>
                    </a:lnTo>
                    <a:lnTo>
                      <a:pt x="122" y="508"/>
                    </a:lnTo>
                    <a:lnTo>
                      <a:pt x="132" y="510"/>
                    </a:lnTo>
                    <a:lnTo>
                      <a:pt x="140" y="516"/>
                    </a:lnTo>
                    <a:lnTo>
                      <a:pt x="144" y="520"/>
                    </a:lnTo>
                    <a:lnTo>
                      <a:pt x="144" y="520"/>
                    </a:lnTo>
                    <a:lnTo>
                      <a:pt x="152" y="534"/>
                    </a:lnTo>
                    <a:lnTo>
                      <a:pt x="158" y="550"/>
                    </a:lnTo>
                    <a:lnTo>
                      <a:pt x="180" y="562"/>
                    </a:lnTo>
                    <a:lnTo>
                      <a:pt x="192" y="564"/>
                    </a:lnTo>
                    <a:lnTo>
                      <a:pt x="220" y="540"/>
                    </a:lnTo>
                    <a:lnTo>
                      <a:pt x="236" y="562"/>
                    </a:lnTo>
                    <a:lnTo>
                      <a:pt x="236" y="564"/>
                    </a:lnTo>
                    <a:lnTo>
                      <a:pt x="236" y="564"/>
                    </a:lnTo>
                    <a:lnTo>
                      <a:pt x="236" y="564"/>
                    </a:lnTo>
                    <a:lnTo>
                      <a:pt x="240" y="584"/>
                    </a:lnTo>
                    <a:lnTo>
                      <a:pt x="252" y="586"/>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24" y="472"/>
                    </a:lnTo>
                    <a:lnTo>
                      <a:pt x="342" y="486"/>
                    </a:lnTo>
                    <a:lnTo>
                      <a:pt x="352" y="498"/>
                    </a:lnTo>
                    <a:lnTo>
                      <a:pt x="352" y="498"/>
                    </a:lnTo>
                    <a:lnTo>
                      <a:pt x="362" y="490"/>
                    </a:lnTo>
                    <a:lnTo>
                      <a:pt x="378" y="474"/>
                    </a:lnTo>
                    <a:lnTo>
                      <a:pt x="378" y="472"/>
                    </a:lnTo>
                    <a:lnTo>
                      <a:pt x="380" y="472"/>
                    </a:lnTo>
                    <a:lnTo>
                      <a:pt x="420" y="482"/>
                    </a:lnTo>
                    <a:lnTo>
                      <a:pt x="438" y="468"/>
                    </a:lnTo>
                    <a:lnTo>
                      <a:pt x="438" y="466"/>
                    </a:lnTo>
                    <a:lnTo>
                      <a:pt x="440" y="466"/>
                    </a:lnTo>
                    <a:lnTo>
                      <a:pt x="440" y="466"/>
                    </a:lnTo>
                    <a:lnTo>
                      <a:pt x="440" y="466"/>
                    </a:lnTo>
                    <a:lnTo>
                      <a:pt x="458" y="470"/>
                    </a:lnTo>
                    <a:lnTo>
                      <a:pt x="512" y="422"/>
                    </a:lnTo>
                    <a:lnTo>
                      <a:pt x="528" y="426"/>
                    </a:lnTo>
                    <a:lnTo>
                      <a:pt x="528" y="426"/>
                    </a:lnTo>
                    <a:lnTo>
                      <a:pt x="530" y="428"/>
                    </a:lnTo>
                    <a:lnTo>
                      <a:pt x="530" y="428"/>
                    </a:lnTo>
                    <a:lnTo>
                      <a:pt x="532" y="428"/>
                    </a:lnTo>
                    <a:lnTo>
                      <a:pt x="536" y="436"/>
                    </a:lnTo>
                    <a:lnTo>
                      <a:pt x="540" y="432"/>
                    </a:lnTo>
                    <a:lnTo>
                      <a:pt x="540" y="432"/>
                    </a:lnTo>
                    <a:lnTo>
                      <a:pt x="540" y="430"/>
                    </a:lnTo>
                    <a:lnTo>
                      <a:pt x="540" y="430"/>
                    </a:lnTo>
                    <a:lnTo>
                      <a:pt x="556" y="422"/>
                    </a:lnTo>
                    <a:lnTo>
                      <a:pt x="568" y="410"/>
                    </a:lnTo>
                    <a:lnTo>
                      <a:pt x="566" y="386"/>
                    </a:lnTo>
                    <a:lnTo>
                      <a:pt x="564" y="382"/>
                    </a:lnTo>
                    <a:lnTo>
                      <a:pt x="548" y="388"/>
                    </a:lnTo>
                    <a:lnTo>
                      <a:pt x="548" y="388"/>
                    </a:lnTo>
                    <a:lnTo>
                      <a:pt x="548" y="388"/>
                    </a:lnTo>
                    <a:lnTo>
                      <a:pt x="542" y="392"/>
                    </a:lnTo>
                    <a:lnTo>
                      <a:pt x="534" y="392"/>
                    </a:lnTo>
                    <a:lnTo>
                      <a:pt x="516" y="392"/>
                    </a:lnTo>
                    <a:lnTo>
                      <a:pt x="516" y="392"/>
                    </a:lnTo>
                    <a:lnTo>
                      <a:pt x="510" y="390"/>
                    </a:lnTo>
                    <a:lnTo>
                      <a:pt x="504" y="386"/>
                    </a:lnTo>
                    <a:lnTo>
                      <a:pt x="504" y="360"/>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0" y="340"/>
                    </a:lnTo>
                    <a:lnTo>
                      <a:pt x="468" y="310"/>
                    </a:lnTo>
                    <a:lnTo>
                      <a:pt x="468" y="310"/>
                    </a:lnTo>
                    <a:lnTo>
                      <a:pt x="468" y="310"/>
                    </a:lnTo>
                    <a:lnTo>
                      <a:pt x="468" y="308"/>
                    </a:lnTo>
                    <a:lnTo>
                      <a:pt x="476" y="294"/>
                    </a:lnTo>
                    <a:lnTo>
                      <a:pt x="452" y="274"/>
                    </a:lnTo>
                    <a:lnTo>
                      <a:pt x="452" y="272"/>
                    </a:lnTo>
                    <a:lnTo>
                      <a:pt x="452" y="272"/>
                    </a:lnTo>
                    <a:lnTo>
                      <a:pt x="452" y="248"/>
                    </a:lnTo>
                    <a:lnTo>
                      <a:pt x="452" y="248"/>
                    </a:lnTo>
                    <a:lnTo>
                      <a:pt x="464" y="212"/>
                    </a:lnTo>
                    <a:lnTo>
                      <a:pt x="456" y="192"/>
                    </a:lnTo>
                    <a:lnTo>
                      <a:pt x="450" y="190"/>
                    </a:lnTo>
                    <a:lnTo>
                      <a:pt x="440" y="190"/>
                    </a:lnTo>
                    <a:lnTo>
                      <a:pt x="432" y="204"/>
                    </a:lnTo>
                    <a:lnTo>
                      <a:pt x="420" y="196"/>
                    </a:lnTo>
                    <a:lnTo>
                      <a:pt x="410" y="190"/>
                    </a:lnTo>
                    <a:lnTo>
                      <a:pt x="400" y="168"/>
                    </a:lnTo>
                    <a:lnTo>
                      <a:pt x="400" y="168"/>
                    </a:lnTo>
                    <a:lnTo>
                      <a:pt x="400" y="168"/>
                    </a:lnTo>
                    <a:lnTo>
                      <a:pt x="398" y="152"/>
                    </a:lnTo>
                    <a:lnTo>
                      <a:pt x="398" y="150"/>
                    </a:lnTo>
                    <a:lnTo>
                      <a:pt x="396" y="148"/>
                    </a:lnTo>
                    <a:lnTo>
                      <a:pt x="400" y="148"/>
                    </a:lnTo>
                    <a:lnTo>
                      <a:pt x="410" y="132"/>
                    </a:lnTo>
                    <a:lnTo>
                      <a:pt x="412" y="132"/>
                    </a:lnTo>
                    <a:lnTo>
                      <a:pt x="412" y="132"/>
                    </a:lnTo>
                    <a:lnTo>
                      <a:pt x="412" y="132"/>
                    </a:lnTo>
                    <a:lnTo>
                      <a:pt x="420" y="130"/>
                    </a:lnTo>
                    <a:lnTo>
                      <a:pt x="430" y="128"/>
                    </a:lnTo>
                    <a:lnTo>
                      <a:pt x="472" y="126"/>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86" y="94"/>
                    </a:lnTo>
                    <a:lnTo>
                      <a:pt x="478" y="100"/>
                    </a:lnTo>
                    <a:lnTo>
                      <a:pt x="474" y="102"/>
                    </a:lnTo>
                    <a:lnTo>
                      <a:pt x="470" y="104"/>
                    </a:lnTo>
                    <a:lnTo>
                      <a:pt x="470" y="104"/>
                    </a:lnTo>
                    <a:lnTo>
                      <a:pt x="466" y="102"/>
                    </a:lnTo>
                    <a:lnTo>
                      <a:pt x="462" y="100"/>
                    </a:lnTo>
                    <a:lnTo>
                      <a:pt x="454" y="90"/>
                    </a:lnTo>
                    <a:lnTo>
                      <a:pt x="454" y="9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2"/>
                    </a:lnTo>
                    <a:lnTo>
                      <a:pt x="404" y="84"/>
                    </a:lnTo>
                    <a:lnTo>
                      <a:pt x="402" y="100"/>
                    </a:lnTo>
                    <a:lnTo>
                      <a:pt x="402" y="102"/>
                    </a:lnTo>
                    <a:lnTo>
                      <a:pt x="400" y="102"/>
                    </a:lnTo>
                    <a:lnTo>
                      <a:pt x="386" y="124"/>
                    </a:lnTo>
                    <a:lnTo>
                      <a:pt x="386" y="124"/>
                    </a:lnTo>
                    <a:lnTo>
                      <a:pt x="360" y="138"/>
                    </a:lnTo>
                    <a:lnTo>
                      <a:pt x="358" y="152"/>
                    </a:lnTo>
                    <a:lnTo>
                      <a:pt x="358" y="152"/>
                    </a:lnTo>
                    <a:lnTo>
                      <a:pt x="360" y="160"/>
                    </a:lnTo>
                    <a:lnTo>
                      <a:pt x="364" y="170"/>
                    </a:lnTo>
                    <a:lnTo>
                      <a:pt x="366" y="170"/>
                    </a:lnTo>
                    <a:lnTo>
                      <a:pt x="366" y="172"/>
                    </a:lnTo>
                    <a:lnTo>
                      <a:pt x="368" y="192"/>
                    </a:lnTo>
                    <a:lnTo>
                      <a:pt x="368" y="194"/>
                    </a:lnTo>
                    <a:lnTo>
                      <a:pt x="366" y="196"/>
                    </a:lnTo>
                    <a:lnTo>
                      <a:pt x="356" y="208"/>
                    </a:lnTo>
                    <a:lnTo>
                      <a:pt x="356" y="208"/>
                    </a:lnTo>
                    <a:lnTo>
                      <a:pt x="356" y="208"/>
                    </a:lnTo>
                    <a:lnTo>
                      <a:pt x="356" y="208"/>
                    </a:lnTo>
                    <a:lnTo>
                      <a:pt x="348" y="214"/>
                    </a:lnTo>
                    <a:lnTo>
                      <a:pt x="348" y="214"/>
                    </a:lnTo>
                    <a:lnTo>
                      <a:pt x="346" y="214"/>
                    </a:lnTo>
                    <a:lnTo>
                      <a:pt x="346" y="214"/>
                    </a:lnTo>
                    <a:lnTo>
                      <a:pt x="344" y="214"/>
                    </a:lnTo>
                    <a:lnTo>
                      <a:pt x="326" y="210"/>
                    </a:lnTo>
                    <a:lnTo>
                      <a:pt x="326" y="210"/>
                    </a:lnTo>
                    <a:lnTo>
                      <a:pt x="322" y="210"/>
                    </a:lnTo>
                    <a:lnTo>
                      <a:pt x="316" y="214"/>
                    </a:lnTo>
                    <a:lnTo>
                      <a:pt x="308" y="224"/>
                    </a:lnTo>
                    <a:lnTo>
                      <a:pt x="300" y="232"/>
                    </a:lnTo>
                    <a:lnTo>
                      <a:pt x="300" y="232"/>
                    </a:lnTo>
                    <a:lnTo>
                      <a:pt x="298" y="236"/>
                    </a:lnTo>
                    <a:lnTo>
                      <a:pt x="294" y="238"/>
                    </a:lnTo>
                    <a:lnTo>
                      <a:pt x="288" y="240"/>
                    </a:lnTo>
                    <a:lnTo>
                      <a:pt x="282" y="238"/>
                    </a:lnTo>
                    <a:lnTo>
                      <a:pt x="282" y="238"/>
                    </a:lnTo>
                    <a:lnTo>
                      <a:pt x="280" y="238"/>
                    </a:lnTo>
                    <a:lnTo>
                      <a:pt x="278" y="234"/>
                    </a:lnTo>
                    <a:lnTo>
                      <a:pt x="276" y="230"/>
                    </a:lnTo>
                    <a:lnTo>
                      <a:pt x="276" y="224"/>
                    </a:lnTo>
                    <a:lnTo>
                      <a:pt x="276" y="220"/>
                    </a:lnTo>
                    <a:lnTo>
                      <a:pt x="276" y="214"/>
                    </a:lnTo>
                    <a:lnTo>
                      <a:pt x="272" y="218"/>
                    </a:lnTo>
                    <a:lnTo>
                      <a:pt x="272" y="218"/>
                    </a:lnTo>
                    <a:lnTo>
                      <a:pt x="270" y="220"/>
                    </a:lnTo>
                    <a:lnTo>
                      <a:pt x="264" y="222"/>
                    </a:lnTo>
                    <a:lnTo>
                      <a:pt x="264" y="222"/>
                    </a:lnTo>
                    <a:lnTo>
                      <a:pt x="260" y="218"/>
                    </a:lnTo>
                    <a:lnTo>
                      <a:pt x="258" y="212"/>
                    </a:lnTo>
                    <a:lnTo>
                      <a:pt x="258" y="212"/>
                    </a:lnTo>
                    <a:lnTo>
                      <a:pt x="256" y="192"/>
                    </a:lnTo>
                    <a:lnTo>
                      <a:pt x="252" y="176"/>
                    </a:lnTo>
                    <a:lnTo>
                      <a:pt x="244" y="168"/>
                    </a:lnTo>
                    <a:lnTo>
                      <a:pt x="244" y="168"/>
                    </a:lnTo>
                    <a:lnTo>
                      <a:pt x="244" y="166"/>
                    </a:lnTo>
                    <a:lnTo>
                      <a:pt x="226" y="128"/>
                    </a:lnTo>
                    <a:lnTo>
                      <a:pt x="226" y="128"/>
                    </a:lnTo>
                    <a:lnTo>
                      <a:pt x="220" y="116"/>
                    </a:lnTo>
                    <a:lnTo>
                      <a:pt x="220" y="116"/>
                    </a:lnTo>
                    <a:lnTo>
                      <a:pt x="220" y="116"/>
                    </a:lnTo>
                    <a:lnTo>
                      <a:pt x="220" y="114"/>
                    </a:lnTo>
                    <a:lnTo>
                      <a:pt x="216" y="94"/>
                    </a:lnTo>
                    <a:lnTo>
                      <a:pt x="214" y="90"/>
                    </a:lnTo>
                    <a:lnTo>
                      <a:pt x="212" y="92"/>
                    </a:lnTo>
                    <a:lnTo>
                      <a:pt x="212" y="92"/>
                    </a:lnTo>
                    <a:lnTo>
                      <a:pt x="204" y="100"/>
                    </a:lnTo>
                    <a:lnTo>
                      <a:pt x="200" y="104"/>
                    </a:lnTo>
                    <a:lnTo>
                      <a:pt x="200" y="104"/>
                    </a:lnTo>
                    <a:lnTo>
                      <a:pt x="196" y="102"/>
                    </a:lnTo>
                    <a:lnTo>
                      <a:pt x="188" y="96"/>
                    </a:lnTo>
                    <a:lnTo>
                      <a:pt x="176" y="90"/>
                    </a:lnTo>
                    <a:lnTo>
                      <a:pt x="174" y="88"/>
                    </a:lnTo>
                    <a:lnTo>
                      <a:pt x="172" y="88"/>
                    </a:lnTo>
                    <a:lnTo>
                      <a:pt x="172" y="88"/>
                    </a:lnTo>
                    <a:lnTo>
                      <a:pt x="172" y="86"/>
                    </a:lnTo>
                    <a:lnTo>
                      <a:pt x="172" y="70"/>
                    </a:lnTo>
                    <a:lnTo>
                      <a:pt x="172" y="70"/>
                    </a:lnTo>
                    <a:lnTo>
                      <a:pt x="168" y="58"/>
                    </a:lnTo>
                    <a:lnTo>
                      <a:pt x="162" y="42"/>
                    </a:lnTo>
                    <a:lnTo>
                      <a:pt x="156" y="42"/>
                    </a:lnTo>
                    <a:lnTo>
                      <a:pt x="156" y="42"/>
                    </a:lnTo>
                    <a:lnTo>
                      <a:pt x="156" y="50"/>
                    </a:lnTo>
                    <a:lnTo>
                      <a:pt x="154" y="58"/>
                    </a:lnTo>
                    <a:lnTo>
                      <a:pt x="154" y="58"/>
                    </a:lnTo>
                    <a:lnTo>
                      <a:pt x="150" y="64"/>
                    </a:lnTo>
                    <a:lnTo>
                      <a:pt x="144" y="70"/>
                    </a:lnTo>
                    <a:lnTo>
                      <a:pt x="144" y="70"/>
                    </a:lnTo>
                    <a:lnTo>
                      <a:pt x="142" y="78"/>
                    </a:lnTo>
                    <a:lnTo>
                      <a:pt x="138" y="82"/>
                    </a:lnTo>
                    <a:lnTo>
                      <a:pt x="138" y="82"/>
                    </a:lnTo>
                    <a:lnTo>
                      <a:pt x="134" y="86"/>
                    </a:lnTo>
                    <a:lnTo>
                      <a:pt x="130" y="86"/>
                    </a:lnTo>
                    <a:lnTo>
                      <a:pt x="128" y="86"/>
                    </a:lnTo>
                    <a:lnTo>
                      <a:pt x="124" y="84"/>
                    </a:lnTo>
                    <a:lnTo>
                      <a:pt x="122" y="84"/>
                    </a:lnTo>
                    <a:lnTo>
                      <a:pt x="122" y="84"/>
                    </a:lnTo>
                    <a:lnTo>
                      <a:pt x="118" y="82"/>
                    </a:lnTo>
                    <a:lnTo>
                      <a:pt x="118" y="78"/>
                    </a:lnTo>
                    <a:lnTo>
                      <a:pt x="116" y="66"/>
                    </a:lnTo>
                    <a:lnTo>
                      <a:pt x="116" y="62"/>
                    </a:lnTo>
                    <a:lnTo>
                      <a:pt x="106" y="56"/>
                    </a:lnTo>
                    <a:lnTo>
                      <a:pt x="106" y="56"/>
                    </a:lnTo>
                    <a:lnTo>
                      <a:pt x="104" y="54"/>
                    </a:lnTo>
                    <a:lnTo>
                      <a:pt x="102" y="50"/>
                    </a:lnTo>
                    <a:lnTo>
                      <a:pt x="100" y="42"/>
                    </a:lnTo>
                    <a:lnTo>
                      <a:pt x="104" y="6"/>
                    </a:lnTo>
                    <a:lnTo>
                      <a:pt x="102" y="0"/>
                    </a:lnTo>
                    <a:lnTo>
                      <a:pt x="88" y="14"/>
                    </a:lnTo>
                    <a:lnTo>
                      <a:pt x="80" y="20"/>
                    </a:lnTo>
                    <a:lnTo>
                      <a:pt x="78" y="26"/>
                    </a:lnTo>
                    <a:lnTo>
                      <a:pt x="78" y="26"/>
                    </a:lnTo>
                    <a:lnTo>
                      <a:pt x="82" y="36"/>
                    </a:lnTo>
                    <a:lnTo>
                      <a:pt x="82" y="44"/>
                    </a:lnTo>
                    <a:lnTo>
                      <a:pt x="82" y="44"/>
                    </a:lnTo>
                    <a:lnTo>
                      <a:pt x="82" y="48"/>
                    </a:lnTo>
                    <a:lnTo>
                      <a:pt x="80" y="54"/>
                    </a:lnTo>
                    <a:lnTo>
                      <a:pt x="76" y="58"/>
                    </a:lnTo>
                    <a:lnTo>
                      <a:pt x="72" y="60"/>
                    </a:lnTo>
                    <a:lnTo>
                      <a:pt x="56" y="66"/>
                    </a:lnTo>
                    <a:lnTo>
                      <a:pt x="52" y="68"/>
                    </a:lnTo>
                    <a:lnTo>
                      <a:pt x="52" y="74"/>
                    </a:lnTo>
                    <a:lnTo>
                      <a:pt x="52" y="96"/>
                    </a:lnTo>
                    <a:lnTo>
                      <a:pt x="52" y="96"/>
                    </a:lnTo>
                    <a:lnTo>
                      <a:pt x="54" y="104"/>
                    </a:lnTo>
                    <a:lnTo>
                      <a:pt x="54" y="106"/>
                    </a:lnTo>
                    <a:lnTo>
                      <a:pt x="56" y="108"/>
                    </a:lnTo>
                    <a:lnTo>
                      <a:pt x="56" y="108"/>
                    </a:lnTo>
                    <a:lnTo>
                      <a:pt x="64" y="108"/>
                    </a:lnTo>
                    <a:lnTo>
                      <a:pt x="68" y="108"/>
                    </a:lnTo>
                    <a:lnTo>
                      <a:pt x="72" y="106"/>
                    </a:lnTo>
                    <a:lnTo>
                      <a:pt x="76" y="104"/>
                    </a:lnTo>
                    <a:lnTo>
                      <a:pt x="92" y="138"/>
                    </a:lnTo>
                    <a:lnTo>
                      <a:pt x="92" y="140"/>
                    </a:lnTo>
                    <a:lnTo>
                      <a:pt x="92" y="140"/>
                    </a:lnTo>
                    <a:lnTo>
                      <a:pt x="92" y="140"/>
                    </a:lnTo>
                    <a:lnTo>
                      <a:pt x="92" y="140"/>
                    </a:lnTo>
                    <a:lnTo>
                      <a:pt x="88" y="184"/>
                    </a:lnTo>
                    <a:lnTo>
                      <a:pt x="82" y="216"/>
                    </a:lnTo>
                    <a:lnTo>
                      <a:pt x="78" y="238"/>
                    </a:lnTo>
                    <a:lnTo>
                      <a:pt x="72" y="250"/>
                    </a:lnTo>
                    <a:lnTo>
                      <a:pt x="72" y="250"/>
                    </a:lnTo>
                    <a:lnTo>
                      <a:pt x="68" y="254"/>
                    </a:lnTo>
                    <a:lnTo>
                      <a:pt x="62" y="256"/>
                    </a:lnTo>
                    <a:lnTo>
                      <a:pt x="62" y="256"/>
                    </a:lnTo>
                    <a:lnTo>
                      <a:pt x="54" y="254"/>
                    </a:lnTo>
                    <a:lnTo>
                      <a:pt x="48" y="252"/>
                    </a:lnTo>
                    <a:lnTo>
                      <a:pt x="48" y="252"/>
                    </a:lnTo>
                    <a:lnTo>
                      <a:pt x="22" y="298"/>
                    </a:lnTo>
                    <a:lnTo>
                      <a:pt x="12" y="312"/>
                    </a:lnTo>
                    <a:lnTo>
                      <a:pt x="6" y="318"/>
                    </a:lnTo>
                    <a:lnTo>
                      <a:pt x="8" y="318"/>
                    </a:lnTo>
                    <a:lnTo>
                      <a:pt x="8" y="318"/>
                    </a:lnTo>
                    <a:lnTo>
                      <a:pt x="6" y="320"/>
                    </a:lnTo>
                    <a:lnTo>
                      <a:pt x="4" y="326"/>
                    </a:lnTo>
                    <a:lnTo>
                      <a:pt x="4" y="348"/>
                    </a:lnTo>
                    <a:lnTo>
                      <a:pt x="8" y="352"/>
                    </a:lnTo>
                    <a:lnTo>
                      <a:pt x="10" y="352"/>
                    </a:lnTo>
                    <a:lnTo>
                      <a:pt x="12" y="354"/>
                    </a:lnTo>
                    <a:lnTo>
                      <a:pt x="4" y="364"/>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3" name="Freeform 13"/>
              <p:cNvSpPr>
                <a:spLocks/>
              </p:cNvSpPr>
              <p:nvPr/>
            </p:nvSpPr>
            <p:spPr bwMode="auto">
              <a:xfrm>
                <a:off x="4652193" y="3946163"/>
                <a:ext cx="356622" cy="308763"/>
              </a:xfrm>
              <a:custGeom>
                <a:avLst/>
                <a:gdLst>
                  <a:gd name="T0" fmla="*/ 284 w 384"/>
                  <a:gd name="T1" fmla="*/ 14 h 332"/>
                  <a:gd name="T2" fmla="*/ 272 w 384"/>
                  <a:gd name="T3" fmla="*/ 26 h 332"/>
                  <a:gd name="T4" fmla="*/ 262 w 384"/>
                  <a:gd name="T5" fmla="*/ 20 h 332"/>
                  <a:gd name="T6" fmla="*/ 260 w 384"/>
                  <a:gd name="T7" fmla="*/ 10 h 332"/>
                  <a:gd name="T8" fmla="*/ 250 w 384"/>
                  <a:gd name="T9" fmla="*/ 8 h 332"/>
                  <a:gd name="T10" fmla="*/ 240 w 384"/>
                  <a:gd name="T11" fmla="*/ 34 h 332"/>
                  <a:gd name="T12" fmla="*/ 216 w 384"/>
                  <a:gd name="T13" fmla="*/ 34 h 332"/>
                  <a:gd name="T14" fmla="*/ 208 w 384"/>
                  <a:gd name="T15" fmla="*/ 44 h 332"/>
                  <a:gd name="T16" fmla="*/ 188 w 384"/>
                  <a:gd name="T17" fmla="*/ 58 h 332"/>
                  <a:gd name="T18" fmla="*/ 182 w 384"/>
                  <a:gd name="T19" fmla="*/ 58 h 332"/>
                  <a:gd name="T20" fmla="*/ 160 w 384"/>
                  <a:gd name="T21" fmla="*/ 54 h 332"/>
                  <a:gd name="T22" fmla="*/ 160 w 384"/>
                  <a:gd name="T23" fmla="*/ 50 h 332"/>
                  <a:gd name="T24" fmla="*/ 148 w 384"/>
                  <a:gd name="T25" fmla="*/ 74 h 332"/>
                  <a:gd name="T26" fmla="*/ 170 w 384"/>
                  <a:gd name="T27" fmla="*/ 82 h 332"/>
                  <a:gd name="T28" fmla="*/ 176 w 384"/>
                  <a:gd name="T29" fmla="*/ 110 h 332"/>
                  <a:gd name="T30" fmla="*/ 160 w 384"/>
                  <a:gd name="T31" fmla="*/ 122 h 332"/>
                  <a:gd name="T32" fmla="*/ 124 w 384"/>
                  <a:gd name="T33" fmla="*/ 130 h 332"/>
                  <a:gd name="T34" fmla="*/ 114 w 384"/>
                  <a:gd name="T35" fmla="*/ 126 h 332"/>
                  <a:gd name="T36" fmla="*/ 104 w 384"/>
                  <a:gd name="T37" fmla="*/ 134 h 332"/>
                  <a:gd name="T38" fmla="*/ 78 w 384"/>
                  <a:gd name="T39" fmla="*/ 148 h 332"/>
                  <a:gd name="T40" fmla="*/ 16 w 384"/>
                  <a:gd name="T41" fmla="*/ 146 h 332"/>
                  <a:gd name="T42" fmla="*/ 0 w 384"/>
                  <a:gd name="T43" fmla="*/ 172 h 332"/>
                  <a:gd name="T44" fmla="*/ 18 w 384"/>
                  <a:gd name="T45" fmla="*/ 196 h 332"/>
                  <a:gd name="T46" fmla="*/ 28 w 384"/>
                  <a:gd name="T47" fmla="*/ 190 h 332"/>
                  <a:gd name="T48" fmla="*/ 44 w 384"/>
                  <a:gd name="T49" fmla="*/ 188 h 332"/>
                  <a:gd name="T50" fmla="*/ 66 w 384"/>
                  <a:gd name="T51" fmla="*/ 220 h 332"/>
                  <a:gd name="T52" fmla="*/ 58 w 384"/>
                  <a:gd name="T53" fmla="*/ 246 h 332"/>
                  <a:gd name="T54" fmla="*/ 62 w 384"/>
                  <a:gd name="T55" fmla="*/ 286 h 332"/>
                  <a:gd name="T56" fmla="*/ 68 w 384"/>
                  <a:gd name="T57" fmla="*/ 320 h 332"/>
                  <a:gd name="T58" fmla="*/ 78 w 384"/>
                  <a:gd name="T59" fmla="*/ 326 h 332"/>
                  <a:gd name="T60" fmla="*/ 110 w 384"/>
                  <a:gd name="T61" fmla="*/ 320 h 332"/>
                  <a:gd name="T62" fmla="*/ 168 w 384"/>
                  <a:gd name="T63" fmla="*/ 320 h 332"/>
                  <a:gd name="T64" fmla="*/ 196 w 384"/>
                  <a:gd name="T65" fmla="*/ 302 h 332"/>
                  <a:gd name="T66" fmla="*/ 216 w 384"/>
                  <a:gd name="T67" fmla="*/ 290 h 332"/>
                  <a:gd name="T68" fmla="*/ 248 w 384"/>
                  <a:gd name="T69" fmla="*/ 282 h 332"/>
                  <a:gd name="T70" fmla="*/ 256 w 384"/>
                  <a:gd name="T71" fmla="*/ 292 h 332"/>
                  <a:gd name="T72" fmla="*/ 276 w 384"/>
                  <a:gd name="T73" fmla="*/ 292 h 332"/>
                  <a:gd name="T74" fmla="*/ 294 w 384"/>
                  <a:gd name="T75" fmla="*/ 296 h 332"/>
                  <a:gd name="T76" fmla="*/ 296 w 384"/>
                  <a:gd name="T77" fmla="*/ 288 h 332"/>
                  <a:gd name="T78" fmla="*/ 312 w 384"/>
                  <a:gd name="T79" fmla="*/ 276 h 332"/>
                  <a:gd name="T80" fmla="*/ 322 w 384"/>
                  <a:gd name="T81" fmla="*/ 276 h 332"/>
                  <a:gd name="T82" fmla="*/ 330 w 384"/>
                  <a:gd name="T83" fmla="*/ 262 h 332"/>
                  <a:gd name="T84" fmla="*/ 348 w 384"/>
                  <a:gd name="T85" fmla="*/ 252 h 332"/>
                  <a:gd name="T86" fmla="*/ 352 w 384"/>
                  <a:gd name="T87" fmla="*/ 248 h 332"/>
                  <a:gd name="T88" fmla="*/ 374 w 384"/>
                  <a:gd name="T89" fmla="*/ 244 h 332"/>
                  <a:gd name="T90" fmla="*/ 384 w 384"/>
                  <a:gd name="T91" fmla="*/ 228 h 332"/>
                  <a:gd name="T92" fmla="*/ 372 w 384"/>
                  <a:gd name="T93" fmla="*/ 206 h 332"/>
                  <a:gd name="T94" fmla="*/ 372 w 384"/>
                  <a:gd name="T95" fmla="*/ 204 h 332"/>
                  <a:gd name="T96" fmla="*/ 380 w 384"/>
                  <a:gd name="T97" fmla="*/ 174 h 332"/>
                  <a:gd name="T98" fmla="*/ 372 w 384"/>
                  <a:gd name="T99" fmla="*/ 156 h 332"/>
                  <a:gd name="T100" fmla="*/ 350 w 384"/>
                  <a:gd name="T101" fmla="*/ 136 h 332"/>
                  <a:gd name="T102" fmla="*/ 366 w 384"/>
                  <a:gd name="T103" fmla="*/ 92 h 332"/>
                  <a:gd name="T104" fmla="*/ 372 w 384"/>
                  <a:gd name="T105" fmla="*/ 68 h 332"/>
                  <a:gd name="T106" fmla="*/ 356 w 384"/>
                  <a:gd name="T107" fmla="*/ 76 h 332"/>
                  <a:gd name="T108" fmla="*/ 346 w 384"/>
                  <a:gd name="T109" fmla="*/ 82 h 332"/>
                  <a:gd name="T110" fmla="*/ 336 w 384"/>
                  <a:gd name="T111" fmla="*/ 76 h 332"/>
                  <a:gd name="T112" fmla="*/ 332 w 384"/>
                  <a:gd name="T113" fmla="*/ 60 h 332"/>
                  <a:gd name="T114" fmla="*/ 316 w 384"/>
                  <a:gd name="T115" fmla="*/ 60 h 332"/>
                  <a:gd name="T116" fmla="*/ 304 w 384"/>
                  <a:gd name="T117" fmla="*/ 1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332">
                    <a:moveTo>
                      <a:pt x="300" y="6"/>
                    </a:moveTo>
                    <a:lnTo>
                      <a:pt x="296" y="4"/>
                    </a:lnTo>
                    <a:lnTo>
                      <a:pt x="288" y="8"/>
                    </a:lnTo>
                    <a:lnTo>
                      <a:pt x="284" y="14"/>
                    </a:lnTo>
                    <a:lnTo>
                      <a:pt x="284" y="14"/>
                    </a:lnTo>
                    <a:lnTo>
                      <a:pt x="280" y="22"/>
                    </a:lnTo>
                    <a:lnTo>
                      <a:pt x="276" y="24"/>
                    </a:lnTo>
                    <a:lnTo>
                      <a:pt x="272" y="26"/>
                    </a:lnTo>
                    <a:lnTo>
                      <a:pt x="272" y="26"/>
                    </a:lnTo>
                    <a:lnTo>
                      <a:pt x="268" y="24"/>
                    </a:lnTo>
                    <a:lnTo>
                      <a:pt x="264" y="20"/>
                    </a:lnTo>
                    <a:lnTo>
                      <a:pt x="262" y="20"/>
                    </a:lnTo>
                    <a:lnTo>
                      <a:pt x="262" y="20"/>
                    </a:lnTo>
                    <a:lnTo>
                      <a:pt x="262" y="20"/>
                    </a:lnTo>
                    <a:lnTo>
                      <a:pt x="260" y="12"/>
                    </a:lnTo>
                    <a:lnTo>
                      <a:pt x="260" y="10"/>
                    </a:lnTo>
                    <a:lnTo>
                      <a:pt x="258" y="0"/>
                    </a:lnTo>
                    <a:lnTo>
                      <a:pt x="254" y="0"/>
                    </a:lnTo>
                    <a:lnTo>
                      <a:pt x="252" y="0"/>
                    </a:lnTo>
                    <a:lnTo>
                      <a:pt x="250" y="8"/>
                    </a:lnTo>
                    <a:lnTo>
                      <a:pt x="250" y="20"/>
                    </a:lnTo>
                    <a:lnTo>
                      <a:pt x="250" y="20"/>
                    </a:lnTo>
                    <a:lnTo>
                      <a:pt x="248" y="20"/>
                    </a:lnTo>
                    <a:lnTo>
                      <a:pt x="240" y="34"/>
                    </a:lnTo>
                    <a:lnTo>
                      <a:pt x="238" y="36"/>
                    </a:lnTo>
                    <a:lnTo>
                      <a:pt x="236" y="36"/>
                    </a:lnTo>
                    <a:lnTo>
                      <a:pt x="216" y="34"/>
                    </a:lnTo>
                    <a:lnTo>
                      <a:pt x="216" y="34"/>
                    </a:lnTo>
                    <a:lnTo>
                      <a:pt x="216" y="34"/>
                    </a:lnTo>
                    <a:lnTo>
                      <a:pt x="216" y="34"/>
                    </a:lnTo>
                    <a:lnTo>
                      <a:pt x="216" y="36"/>
                    </a:lnTo>
                    <a:lnTo>
                      <a:pt x="208" y="44"/>
                    </a:lnTo>
                    <a:lnTo>
                      <a:pt x="212" y="50"/>
                    </a:lnTo>
                    <a:lnTo>
                      <a:pt x="212" y="50"/>
                    </a:lnTo>
                    <a:lnTo>
                      <a:pt x="206" y="58"/>
                    </a:lnTo>
                    <a:lnTo>
                      <a:pt x="188" y="58"/>
                    </a:lnTo>
                    <a:lnTo>
                      <a:pt x="188" y="56"/>
                    </a:lnTo>
                    <a:lnTo>
                      <a:pt x="188" y="54"/>
                    </a:lnTo>
                    <a:lnTo>
                      <a:pt x="184" y="52"/>
                    </a:lnTo>
                    <a:lnTo>
                      <a:pt x="182" y="58"/>
                    </a:lnTo>
                    <a:lnTo>
                      <a:pt x="180" y="60"/>
                    </a:lnTo>
                    <a:lnTo>
                      <a:pt x="168" y="60"/>
                    </a:lnTo>
                    <a:lnTo>
                      <a:pt x="168" y="60"/>
                    </a:lnTo>
                    <a:lnTo>
                      <a:pt x="160" y="54"/>
                    </a:lnTo>
                    <a:lnTo>
                      <a:pt x="160" y="52"/>
                    </a:lnTo>
                    <a:lnTo>
                      <a:pt x="160" y="52"/>
                    </a:lnTo>
                    <a:lnTo>
                      <a:pt x="160" y="52"/>
                    </a:lnTo>
                    <a:lnTo>
                      <a:pt x="160" y="50"/>
                    </a:lnTo>
                    <a:lnTo>
                      <a:pt x="146" y="48"/>
                    </a:lnTo>
                    <a:lnTo>
                      <a:pt x="136" y="52"/>
                    </a:lnTo>
                    <a:lnTo>
                      <a:pt x="132" y="56"/>
                    </a:lnTo>
                    <a:lnTo>
                      <a:pt x="148" y="74"/>
                    </a:lnTo>
                    <a:lnTo>
                      <a:pt x="168" y="80"/>
                    </a:lnTo>
                    <a:lnTo>
                      <a:pt x="168" y="80"/>
                    </a:lnTo>
                    <a:lnTo>
                      <a:pt x="168" y="80"/>
                    </a:lnTo>
                    <a:lnTo>
                      <a:pt x="170" y="82"/>
                    </a:lnTo>
                    <a:lnTo>
                      <a:pt x="180" y="92"/>
                    </a:lnTo>
                    <a:lnTo>
                      <a:pt x="176" y="108"/>
                    </a:lnTo>
                    <a:lnTo>
                      <a:pt x="176" y="108"/>
                    </a:lnTo>
                    <a:lnTo>
                      <a:pt x="176" y="110"/>
                    </a:lnTo>
                    <a:lnTo>
                      <a:pt x="176" y="110"/>
                    </a:lnTo>
                    <a:lnTo>
                      <a:pt x="162" y="120"/>
                    </a:lnTo>
                    <a:lnTo>
                      <a:pt x="162" y="122"/>
                    </a:lnTo>
                    <a:lnTo>
                      <a:pt x="160" y="122"/>
                    </a:lnTo>
                    <a:lnTo>
                      <a:pt x="138" y="128"/>
                    </a:lnTo>
                    <a:lnTo>
                      <a:pt x="138" y="128"/>
                    </a:lnTo>
                    <a:lnTo>
                      <a:pt x="124" y="130"/>
                    </a:lnTo>
                    <a:lnTo>
                      <a:pt x="124" y="130"/>
                    </a:lnTo>
                    <a:lnTo>
                      <a:pt x="124" y="130"/>
                    </a:lnTo>
                    <a:lnTo>
                      <a:pt x="124" y="130"/>
                    </a:lnTo>
                    <a:lnTo>
                      <a:pt x="124" y="130"/>
                    </a:lnTo>
                    <a:lnTo>
                      <a:pt x="114" y="126"/>
                    </a:lnTo>
                    <a:lnTo>
                      <a:pt x="110" y="126"/>
                    </a:lnTo>
                    <a:lnTo>
                      <a:pt x="104" y="134"/>
                    </a:lnTo>
                    <a:lnTo>
                      <a:pt x="104" y="134"/>
                    </a:lnTo>
                    <a:lnTo>
                      <a:pt x="104" y="134"/>
                    </a:lnTo>
                    <a:lnTo>
                      <a:pt x="94" y="142"/>
                    </a:lnTo>
                    <a:lnTo>
                      <a:pt x="92" y="142"/>
                    </a:lnTo>
                    <a:lnTo>
                      <a:pt x="92" y="142"/>
                    </a:lnTo>
                    <a:lnTo>
                      <a:pt x="78" y="148"/>
                    </a:lnTo>
                    <a:lnTo>
                      <a:pt x="78" y="148"/>
                    </a:lnTo>
                    <a:lnTo>
                      <a:pt x="60" y="142"/>
                    </a:lnTo>
                    <a:lnTo>
                      <a:pt x="24" y="144"/>
                    </a:lnTo>
                    <a:lnTo>
                      <a:pt x="16" y="146"/>
                    </a:lnTo>
                    <a:lnTo>
                      <a:pt x="16" y="148"/>
                    </a:lnTo>
                    <a:lnTo>
                      <a:pt x="8" y="148"/>
                    </a:lnTo>
                    <a:lnTo>
                      <a:pt x="0" y="160"/>
                    </a:lnTo>
                    <a:lnTo>
                      <a:pt x="0" y="172"/>
                    </a:lnTo>
                    <a:lnTo>
                      <a:pt x="8" y="192"/>
                    </a:lnTo>
                    <a:lnTo>
                      <a:pt x="18" y="196"/>
                    </a:lnTo>
                    <a:lnTo>
                      <a:pt x="18" y="196"/>
                    </a:lnTo>
                    <a:lnTo>
                      <a:pt x="18" y="196"/>
                    </a:lnTo>
                    <a:lnTo>
                      <a:pt x="22" y="200"/>
                    </a:lnTo>
                    <a:lnTo>
                      <a:pt x="28" y="192"/>
                    </a:lnTo>
                    <a:lnTo>
                      <a:pt x="28" y="190"/>
                    </a:lnTo>
                    <a:lnTo>
                      <a:pt x="28" y="190"/>
                    </a:lnTo>
                    <a:lnTo>
                      <a:pt x="30" y="190"/>
                    </a:lnTo>
                    <a:lnTo>
                      <a:pt x="42" y="188"/>
                    </a:lnTo>
                    <a:lnTo>
                      <a:pt x="44" y="188"/>
                    </a:lnTo>
                    <a:lnTo>
                      <a:pt x="44" y="188"/>
                    </a:lnTo>
                    <a:lnTo>
                      <a:pt x="56" y="192"/>
                    </a:lnTo>
                    <a:lnTo>
                      <a:pt x="68" y="220"/>
                    </a:lnTo>
                    <a:lnTo>
                      <a:pt x="66" y="220"/>
                    </a:lnTo>
                    <a:lnTo>
                      <a:pt x="66" y="220"/>
                    </a:lnTo>
                    <a:lnTo>
                      <a:pt x="62" y="236"/>
                    </a:lnTo>
                    <a:lnTo>
                      <a:pt x="62" y="236"/>
                    </a:lnTo>
                    <a:lnTo>
                      <a:pt x="58" y="244"/>
                    </a:lnTo>
                    <a:lnTo>
                      <a:pt x="58" y="246"/>
                    </a:lnTo>
                    <a:lnTo>
                      <a:pt x="52" y="260"/>
                    </a:lnTo>
                    <a:lnTo>
                      <a:pt x="52" y="276"/>
                    </a:lnTo>
                    <a:lnTo>
                      <a:pt x="62" y="286"/>
                    </a:lnTo>
                    <a:lnTo>
                      <a:pt x="62" y="286"/>
                    </a:lnTo>
                    <a:lnTo>
                      <a:pt x="76" y="296"/>
                    </a:lnTo>
                    <a:lnTo>
                      <a:pt x="76" y="298"/>
                    </a:lnTo>
                    <a:lnTo>
                      <a:pt x="78" y="298"/>
                    </a:lnTo>
                    <a:lnTo>
                      <a:pt x="68" y="320"/>
                    </a:lnTo>
                    <a:lnTo>
                      <a:pt x="66" y="332"/>
                    </a:lnTo>
                    <a:lnTo>
                      <a:pt x="68" y="330"/>
                    </a:lnTo>
                    <a:lnTo>
                      <a:pt x="70" y="330"/>
                    </a:lnTo>
                    <a:lnTo>
                      <a:pt x="78" y="326"/>
                    </a:lnTo>
                    <a:lnTo>
                      <a:pt x="92" y="318"/>
                    </a:lnTo>
                    <a:lnTo>
                      <a:pt x="92" y="318"/>
                    </a:lnTo>
                    <a:lnTo>
                      <a:pt x="108" y="320"/>
                    </a:lnTo>
                    <a:lnTo>
                      <a:pt x="110" y="320"/>
                    </a:lnTo>
                    <a:lnTo>
                      <a:pt x="110" y="320"/>
                    </a:lnTo>
                    <a:lnTo>
                      <a:pt x="134" y="330"/>
                    </a:lnTo>
                    <a:lnTo>
                      <a:pt x="160" y="330"/>
                    </a:lnTo>
                    <a:lnTo>
                      <a:pt x="168" y="320"/>
                    </a:lnTo>
                    <a:lnTo>
                      <a:pt x="168" y="320"/>
                    </a:lnTo>
                    <a:lnTo>
                      <a:pt x="168" y="320"/>
                    </a:lnTo>
                    <a:lnTo>
                      <a:pt x="182" y="312"/>
                    </a:lnTo>
                    <a:lnTo>
                      <a:pt x="196" y="302"/>
                    </a:lnTo>
                    <a:lnTo>
                      <a:pt x="196" y="300"/>
                    </a:lnTo>
                    <a:lnTo>
                      <a:pt x="196" y="300"/>
                    </a:lnTo>
                    <a:lnTo>
                      <a:pt x="206" y="298"/>
                    </a:lnTo>
                    <a:lnTo>
                      <a:pt x="216" y="290"/>
                    </a:lnTo>
                    <a:lnTo>
                      <a:pt x="228" y="274"/>
                    </a:lnTo>
                    <a:lnTo>
                      <a:pt x="246" y="280"/>
                    </a:lnTo>
                    <a:lnTo>
                      <a:pt x="248" y="280"/>
                    </a:lnTo>
                    <a:lnTo>
                      <a:pt x="248" y="282"/>
                    </a:lnTo>
                    <a:lnTo>
                      <a:pt x="248" y="282"/>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90"/>
                    </a:lnTo>
                    <a:lnTo>
                      <a:pt x="296" y="288"/>
                    </a:lnTo>
                    <a:lnTo>
                      <a:pt x="296" y="288"/>
                    </a:lnTo>
                    <a:lnTo>
                      <a:pt x="296" y="288"/>
                    </a:lnTo>
                    <a:lnTo>
                      <a:pt x="302" y="284"/>
                    </a:lnTo>
                    <a:lnTo>
                      <a:pt x="302" y="284"/>
                    </a:lnTo>
                    <a:lnTo>
                      <a:pt x="312" y="276"/>
                    </a:lnTo>
                    <a:lnTo>
                      <a:pt x="312" y="276"/>
                    </a:lnTo>
                    <a:lnTo>
                      <a:pt x="312" y="276"/>
                    </a:lnTo>
                    <a:lnTo>
                      <a:pt x="314" y="276"/>
                    </a:lnTo>
                    <a:lnTo>
                      <a:pt x="322" y="276"/>
                    </a:lnTo>
                    <a:lnTo>
                      <a:pt x="322" y="276"/>
                    </a:lnTo>
                    <a:lnTo>
                      <a:pt x="324" y="268"/>
                    </a:lnTo>
                    <a:lnTo>
                      <a:pt x="330" y="262"/>
                    </a:lnTo>
                    <a:lnTo>
                      <a:pt x="330" y="262"/>
                    </a:lnTo>
                    <a:lnTo>
                      <a:pt x="336" y="258"/>
                    </a:lnTo>
                    <a:lnTo>
                      <a:pt x="342" y="256"/>
                    </a:lnTo>
                    <a:lnTo>
                      <a:pt x="346" y="252"/>
                    </a:lnTo>
                    <a:lnTo>
                      <a:pt x="348" y="252"/>
                    </a:lnTo>
                    <a:lnTo>
                      <a:pt x="348" y="252"/>
                    </a:lnTo>
                    <a:lnTo>
                      <a:pt x="352" y="248"/>
                    </a:lnTo>
                    <a:lnTo>
                      <a:pt x="352" y="248"/>
                    </a:lnTo>
                    <a:lnTo>
                      <a:pt x="352" y="248"/>
                    </a:lnTo>
                    <a:lnTo>
                      <a:pt x="352" y="246"/>
                    </a:lnTo>
                    <a:lnTo>
                      <a:pt x="354" y="246"/>
                    </a:lnTo>
                    <a:lnTo>
                      <a:pt x="366" y="244"/>
                    </a:lnTo>
                    <a:lnTo>
                      <a:pt x="374" y="244"/>
                    </a:lnTo>
                    <a:lnTo>
                      <a:pt x="376" y="240"/>
                    </a:lnTo>
                    <a:lnTo>
                      <a:pt x="380" y="236"/>
                    </a:lnTo>
                    <a:lnTo>
                      <a:pt x="380" y="236"/>
                    </a:lnTo>
                    <a:lnTo>
                      <a:pt x="384" y="228"/>
                    </a:lnTo>
                    <a:lnTo>
                      <a:pt x="382" y="228"/>
                    </a:lnTo>
                    <a:lnTo>
                      <a:pt x="382" y="228"/>
                    </a:lnTo>
                    <a:lnTo>
                      <a:pt x="376" y="218"/>
                    </a:lnTo>
                    <a:lnTo>
                      <a:pt x="372" y="206"/>
                    </a:lnTo>
                    <a:lnTo>
                      <a:pt x="372" y="206"/>
                    </a:lnTo>
                    <a:lnTo>
                      <a:pt x="372" y="206"/>
                    </a:lnTo>
                    <a:lnTo>
                      <a:pt x="372" y="206"/>
                    </a:lnTo>
                    <a:lnTo>
                      <a:pt x="372" y="204"/>
                    </a:lnTo>
                    <a:lnTo>
                      <a:pt x="376" y="188"/>
                    </a:lnTo>
                    <a:lnTo>
                      <a:pt x="376" y="188"/>
                    </a:lnTo>
                    <a:lnTo>
                      <a:pt x="376" y="180"/>
                    </a:lnTo>
                    <a:lnTo>
                      <a:pt x="380" y="174"/>
                    </a:lnTo>
                    <a:lnTo>
                      <a:pt x="380" y="160"/>
                    </a:lnTo>
                    <a:lnTo>
                      <a:pt x="380" y="160"/>
                    </a:lnTo>
                    <a:lnTo>
                      <a:pt x="378" y="158"/>
                    </a:lnTo>
                    <a:lnTo>
                      <a:pt x="372" y="156"/>
                    </a:lnTo>
                    <a:lnTo>
                      <a:pt x="348" y="166"/>
                    </a:lnTo>
                    <a:lnTo>
                      <a:pt x="348" y="140"/>
                    </a:lnTo>
                    <a:lnTo>
                      <a:pt x="348" y="140"/>
                    </a:lnTo>
                    <a:lnTo>
                      <a:pt x="350" y="136"/>
                    </a:lnTo>
                    <a:lnTo>
                      <a:pt x="356" y="132"/>
                    </a:lnTo>
                    <a:lnTo>
                      <a:pt x="372" y="120"/>
                    </a:lnTo>
                    <a:lnTo>
                      <a:pt x="366" y="92"/>
                    </a:lnTo>
                    <a:lnTo>
                      <a:pt x="366" y="92"/>
                    </a:lnTo>
                    <a:lnTo>
                      <a:pt x="366" y="84"/>
                    </a:lnTo>
                    <a:lnTo>
                      <a:pt x="366" y="78"/>
                    </a:lnTo>
                    <a:lnTo>
                      <a:pt x="368" y="74"/>
                    </a:lnTo>
                    <a:lnTo>
                      <a:pt x="372" y="68"/>
                    </a:lnTo>
                    <a:lnTo>
                      <a:pt x="372" y="64"/>
                    </a:lnTo>
                    <a:lnTo>
                      <a:pt x="364" y="64"/>
                    </a:lnTo>
                    <a:lnTo>
                      <a:pt x="360" y="64"/>
                    </a:lnTo>
                    <a:lnTo>
                      <a:pt x="356" y="76"/>
                    </a:lnTo>
                    <a:lnTo>
                      <a:pt x="356" y="76"/>
                    </a:lnTo>
                    <a:lnTo>
                      <a:pt x="352" y="80"/>
                    </a:lnTo>
                    <a:lnTo>
                      <a:pt x="348" y="82"/>
                    </a:lnTo>
                    <a:lnTo>
                      <a:pt x="346" y="82"/>
                    </a:lnTo>
                    <a:lnTo>
                      <a:pt x="338" y="76"/>
                    </a:lnTo>
                    <a:lnTo>
                      <a:pt x="336" y="76"/>
                    </a:lnTo>
                    <a:lnTo>
                      <a:pt x="336" y="76"/>
                    </a:lnTo>
                    <a:lnTo>
                      <a:pt x="336" y="76"/>
                    </a:lnTo>
                    <a:lnTo>
                      <a:pt x="336" y="74"/>
                    </a:lnTo>
                    <a:lnTo>
                      <a:pt x="334" y="68"/>
                    </a:lnTo>
                    <a:lnTo>
                      <a:pt x="332" y="60"/>
                    </a:lnTo>
                    <a:lnTo>
                      <a:pt x="332" y="60"/>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4" name="Freeform 14"/>
              <p:cNvSpPr>
                <a:spLocks/>
              </p:cNvSpPr>
              <p:nvPr/>
            </p:nvSpPr>
            <p:spPr bwMode="auto">
              <a:xfrm>
                <a:off x="4709818" y="4135335"/>
                <a:ext cx="466436" cy="355513"/>
              </a:xfrm>
              <a:custGeom>
                <a:avLst/>
                <a:gdLst>
                  <a:gd name="T0" fmla="*/ 394 w 502"/>
                  <a:gd name="T1" fmla="*/ 28 h 382"/>
                  <a:gd name="T2" fmla="*/ 376 w 502"/>
                  <a:gd name="T3" fmla="*/ 36 h 382"/>
                  <a:gd name="T4" fmla="*/ 344 w 502"/>
                  <a:gd name="T5" fmla="*/ 44 h 382"/>
                  <a:gd name="T6" fmla="*/ 322 w 502"/>
                  <a:gd name="T7" fmla="*/ 42 h 382"/>
                  <a:gd name="T8" fmla="*/ 322 w 502"/>
                  <a:gd name="T9" fmla="*/ 42 h 382"/>
                  <a:gd name="T10" fmla="*/ 282 w 502"/>
                  <a:gd name="T11" fmla="*/ 60 h 382"/>
                  <a:gd name="T12" fmla="*/ 270 w 502"/>
                  <a:gd name="T13" fmla="*/ 70 h 382"/>
                  <a:gd name="T14" fmla="*/ 254 w 502"/>
                  <a:gd name="T15" fmla="*/ 80 h 382"/>
                  <a:gd name="T16" fmla="*/ 238 w 502"/>
                  <a:gd name="T17" fmla="*/ 100 h 382"/>
                  <a:gd name="T18" fmla="*/ 210 w 502"/>
                  <a:gd name="T19" fmla="*/ 96 h 382"/>
                  <a:gd name="T20" fmla="*/ 190 w 502"/>
                  <a:gd name="T21" fmla="*/ 96 h 382"/>
                  <a:gd name="T22" fmla="*/ 162 w 502"/>
                  <a:gd name="T23" fmla="*/ 92 h 382"/>
                  <a:gd name="T24" fmla="*/ 148 w 502"/>
                  <a:gd name="T25" fmla="*/ 100 h 382"/>
                  <a:gd name="T26" fmla="*/ 126 w 502"/>
                  <a:gd name="T27" fmla="*/ 116 h 382"/>
                  <a:gd name="T28" fmla="*/ 70 w 502"/>
                  <a:gd name="T29" fmla="*/ 134 h 382"/>
                  <a:gd name="T30" fmla="*/ 20 w 502"/>
                  <a:gd name="T31" fmla="*/ 130 h 382"/>
                  <a:gd name="T32" fmla="*/ 10 w 502"/>
                  <a:gd name="T33" fmla="*/ 132 h 382"/>
                  <a:gd name="T34" fmla="*/ 4 w 502"/>
                  <a:gd name="T35" fmla="*/ 158 h 382"/>
                  <a:gd name="T36" fmla="*/ 40 w 502"/>
                  <a:gd name="T37" fmla="*/ 158 h 382"/>
                  <a:gd name="T38" fmla="*/ 46 w 502"/>
                  <a:gd name="T39" fmla="*/ 188 h 382"/>
                  <a:gd name="T40" fmla="*/ 76 w 502"/>
                  <a:gd name="T41" fmla="*/ 184 h 382"/>
                  <a:gd name="T42" fmla="*/ 100 w 502"/>
                  <a:gd name="T43" fmla="*/ 178 h 382"/>
                  <a:gd name="T44" fmla="*/ 106 w 502"/>
                  <a:gd name="T45" fmla="*/ 218 h 382"/>
                  <a:gd name="T46" fmla="*/ 74 w 502"/>
                  <a:gd name="T47" fmla="*/ 242 h 382"/>
                  <a:gd name="T48" fmla="*/ 106 w 502"/>
                  <a:gd name="T49" fmla="*/ 256 h 382"/>
                  <a:gd name="T50" fmla="*/ 152 w 502"/>
                  <a:gd name="T51" fmla="*/ 264 h 382"/>
                  <a:gd name="T52" fmla="*/ 154 w 502"/>
                  <a:gd name="T53" fmla="*/ 286 h 382"/>
                  <a:gd name="T54" fmla="*/ 142 w 502"/>
                  <a:gd name="T55" fmla="*/ 320 h 382"/>
                  <a:gd name="T56" fmla="*/ 194 w 502"/>
                  <a:gd name="T57" fmla="*/ 356 h 382"/>
                  <a:gd name="T58" fmla="*/ 216 w 502"/>
                  <a:gd name="T59" fmla="*/ 348 h 382"/>
                  <a:gd name="T60" fmla="*/ 254 w 502"/>
                  <a:gd name="T61" fmla="*/ 360 h 382"/>
                  <a:gd name="T62" fmla="*/ 270 w 502"/>
                  <a:gd name="T63" fmla="*/ 360 h 382"/>
                  <a:gd name="T64" fmla="*/ 312 w 502"/>
                  <a:gd name="T65" fmla="*/ 370 h 382"/>
                  <a:gd name="T66" fmla="*/ 320 w 502"/>
                  <a:gd name="T67" fmla="*/ 380 h 382"/>
                  <a:gd name="T68" fmla="*/ 358 w 502"/>
                  <a:gd name="T69" fmla="*/ 356 h 382"/>
                  <a:gd name="T70" fmla="*/ 372 w 502"/>
                  <a:gd name="T71" fmla="*/ 328 h 382"/>
                  <a:gd name="T72" fmla="*/ 400 w 502"/>
                  <a:gd name="T73" fmla="*/ 306 h 382"/>
                  <a:gd name="T74" fmla="*/ 410 w 502"/>
                  <a:gd name="T75" fmla="*/ 286 h 382"/>
                  <a:gd name="T76" fmla="*/ 416 w 502"/>
                  <a:gd name="T77" fmla="*/ 274 h 382"/>
                  <a:gd name="T78" fmla="*/ 456 w 502"/>
                  <a:gd name="T79" fmla="*/ 230 h 382"/>
                  <a:gd name="T80" fmla="*/ 466 w 502"/>
                  <a:gd name="T81" fmla="*/ 210 h 382"/>
                  <a:gd name="T82" fmla="*/ 490 w 502"/>
                  <a:gd name="T83" fmla="*/ 168 h 382"/>
                  <a:gd name="T84" fmla="*/ 502 w 502"/>
                  <a:gd name="T85" fmla="*/ 146 h 382"/>
                  <a:gd name="T86" fmla="*/ 496 w 502"/>
                  <a:gd name="T87" fmla="*/ 120 h 382"/>
                  <a:gd name="T88" fmla="*/ 472 w 502"/>
                  <a:gd name="T89" fmla="*/ 128 h 382"/>
                  <a:gd name="T90" fmla="*/ 454 w 502"/>
                  <a:gd name="T91" fmla="*/ 122 h 382"/>
                  <a:gd name="T92" fmla="*/ 446 w 502"/>
                  <a:gd name="T93" fmla="*/ 98 h 382"/>
                  <a:gd name="T94" fmla="*/ 428 w 502"/>
                  <a:gd name="T95" fmla="*/ 114 h 382"/>
                  <a:gd name="T96" fmla="*/ 422 w 502"/>
                  <a:gd name="T97" fmla="*/ 108 h 382"/>
                  <a:gd name="T98" fmla="*/ 424 w 502"/>
                  <a:gd name="T99" fmla="*/ 88 h 382"/>
                  <a:gd name="T100" fmla="*/ 444 w 502"/>
                  <a:gd name="T101" fmla="*/ 58 h 382"/>
                  <a:gd name="T102" fmla="*/ 442 w 502"/>
                  <a:gd name="T103" fmla="*/ 28 h 382"/>
                  <a:gd name="T104" fmla="*/ 440 w 502"/>
                  <a:gd name="T105" fmla="*/ 8 h 382"/>
                  <a:gd name="T106" fmla="*/ 432 w 502"/>
                  <a:gd name="T107" fmla="*/ 2 h 382"/>
                  <a:gd name="T108" fmla="*/ 422 w 502"/>
                  <a:gd name="T109" fmla="*/ 10 h 382"/>
                  <a:gd name="T110" fmla="*/ 402 w 502"/>
                  <a:gd name="T11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2" h="382">
                    <a:moveTo>
                      <a:pt x="402" y="8"/>
                    </a:moveTo>
                    <a:lnTo>
                      <a:pt x="402" y="10"/>
                    </a:lnTo>
                    <a:lnTo>
                      <a:pt x="404" y="12"/>
                    </a:lnTo>
                    <a:lnTo>
                      <a:pt x="394" y="28"/>
                    </a:lnTo>
                    <a:lnTo>
                      <a:pt x="394" y="28"/>
                    </a:lnTo>
                    <a:lnTo>
                      <a:pt x="386" y="34"/>
                    </a:lnTo>
                    <a:lnTo>
                      <a:pt x="378" y="36"/>
                    </a:lnTo>
                    <a:lnTo>
                      <a:pt x="376" y="36"/>
                    </a:lnTo>
                    <a:lnTo>
                      <a:pt x="368" y="30"/>
                    </a:lnTo>
                    <a:lnTo>
                      <a:pt x="360" y="32"/>
                    </a:lnTo>
                    <a:lnTo>
                      <a:pt x="344" y="44"/>
                    </a:lnTo>
                    <a:lnTo>
                      <a:pt x="344" y="44"/>
                    </a:lnTo>
                    <a:lnTo>
                      <a:pt x="340" y="44"/>
                    </a:lnTo>
                    <a:lnTo>
                      <a:pt x="336" y="42"/>
                    </a:lnTo>
                    <a:lnTo>
                      <a:pt x="328" y="32"/>
                    </a:lnTo>
                    <a:lnTo>
                      <a:pt x="322" y="42"/>
                    </a:lnTo>
                    <a:lnTo>
                      <a:pt x="322" y="42"/>
                    </a:lnTo>
                    <a:lnTo>
                      <a:pt x="322" y="42"/>
                    </a:lnTo>
                    <a:lnTo>
                      <a:pt x="322" y="42"/>
                    </a:lnTo>
                    <a:lnTo>
                      <a:pt x="322" y="42"/>
                    </a:lnTo>
                    <a:lnTo>
                      <a:pt x="316" y="48"/>
                    </a:lnTo>
                    <a:lnTo>
                      <a:pt x="306" y="48"/>
                    </a:lnTo>
                    <a:lnTo>
                      <a:pt x="294" y="52"/>
                    </a:lnTo>
                    <a:lnTo>
                      <a:pt x="282" y="60"/>
                    </a:lnTo>
                    <a:lnTo>
                      <a:pt x="278" y="60"/>
                    </a:lnTo>
                    <a:lnTo>
                      <a:pt x="274" y="64"/>
                    </a:lnTo>
                    <a:lnTo>
                      <a:pt x="274" y="64"/>
                    </a:lnTo>
                    <a:lnTo>
                      <a:pt x="270" y="70"/>
                    </a:lnTo>
                    <a:lnTo>
                      <a:pt x="270" y="72"/>
                    </a:lnTo>
                    <a:lnTo>
                      <a:pt x="270" y="74"/>
                    </a:lnTo>
                    <a:lnTo>
                      <a:pt x="276" y="82"/>
                    </a:lnTo>
                    <a:lnTo>
                      <a:pt x="254" y="80"/>
                    </a:lnTo>
                    <a:lnTo>
                      <a:pt x="242" y="90"/>
                    </a:lnTo>
                    <a:lnTo>
                      <a:pt x="240" y="94"/>
                    </a:lnTo>
                    <a:lnTo>
                      <a:pt x="240" y="94"/>
                    </a:lnTo>
                    <a:lnTo>
                      <a:pt x="238" y="100"/>
                    </a:lnTo>
                    <a:lnTo>
                      <a:pt x="236" y="102"/>
                    </a:lnTo>
                    <a:lnTo>
                      <a:pt x="236" y="102"/>
                    </a:lnTo>
                    <a:lnTo>
                      <a:pt x="224" y="102"/>
                    </a:lnTo>
                    <a:lnTo>
                      <a:pt x="210" y="96"/>
                    </a:lnTo>
                    <a:lnTo>
                      <a:pt x="206" y="96"/>
                    </a:lnTo>
                    <a:lnTo>
                      <a:pt x="194" y="98"/>
                    </a:lnTo>
                    <a:lnTo>
                      <a:pt x="194" y="98"/>
                    </a:lnTo>
                    <a:lnTo>
                      <a:pt x="190" y="96"/>
                    </a:lnTo>
                    <a:lnTo>
                      <a:pt x="186" y="94"/>
                    </a:lnTo>
                    <a:lnTo>
                      <a:pt x="178" y="84"/>
                    </a:lnTo>
                    <a:lnTo>
                      <a:pt x="170" y="80"/>
                    </a:lnTo>
                    <a:lnTo>
                      <a:pt x="162" y="92"/>
                    </a:lnTo>
                    <a:lnTo>
                      <a:pt x="162" y="92"/>
                    </a:lnTo>
                    <a:lnTo>
                      <a:pt x="160" y="92"/>
                    </a:lnTo>
                    <a:lnTo>
                      <a:pt x="150" y="100"/>
                    </a:lnTo>
                    <a:lnTo>
                      <a:pt x="148" y="100"/>
                    </a:lnTo>
                    <a:lnTo>
                      <a:pt x="148" y="102"/>
                    </a:lnTo>
                    <a:lnTo>
                      <a:pt x="146" y="102"/>
                    </a:lnTo>
                    <a:lnTo>
                      <a:pt x="138" y="104"/>
                    </a:lnTo>
                    <a:lnTo>
                      <a:pt x="126" y="116"/>
                    </a:lnTo>
                    <a:lnTo>
                      <a:pt x="126" y="116"/>
                    </a:lnTo>
                    <a:lnTo>
                      <a:pt x="112" y="122"/>
                    </a:lnTo>
                    <a:lnTo>
                      <a:pt x="102" y="134"/>
                    </a:lnTo>
                    <a:lnTo>
                      <a:pt x="70" y="134"/>
                    </a:lnTo>
                    <a:lnTo>
                      <a:pt x="70" y="134"/>
                    </a:lnTo>
                    <a:lnTo>
                      <a:pt x="46" y="124"/>
                    </a:lnTo>
                    <a:lnTo>
                      <a:pt x="32" y="124"/>
                    </a:lnTo>
                    <a:lnTo>
                      <a:pt x="20" y="130"/>
                    </a:lnTo>
                    <a:lnTo>
                      <a:pt x="18" y="130"/>
                    </a:lnTo>
                    <a:lnTo>
                      <a:pt x="18" y="130"/>
                    </a:lnTo>
                    <a:lnTo>
                      <a:pt x="10" y="132"/>
                    </a:lnTo>
                    <a:lnTo>
                      <a:pt x="10" y="132"/>
                    </a:lnTo>
                    <a:lnTo>
                      <a:pt x="2" y="138"/>
                    </a:lnTo>
                    <a:lnTo>
                      <a:pt x="0" y="142"/>
                    </a:lnTo>
                    <a:lnTo>
                      <a:pt x="0" y="152"/>
                    </a:lnTo>
                    <a:lnTo>
                      <a:pt x="4" y="158"/>
                    </a:lnTo>
                    <a:lnTo>
                      <a:pt x="22" y="152"/>
                    </a:lnTo>
                    <a:lnTo>
                      <a:pt x="22" y="152"/>
                    </a:lnTo>
                    <a:lnTo>
                      <a:pt x="30" y="154"/>
                    </a:lnTo>
                    <a:lnTo>
                      <a:pt x="40" y="158"/>
                    </a:lnTo>
                    <a:lnTo>
                      <a:pt x="42" y="158"/>
                    </a:lnTo>
                    <a:lnTo>
                      <a:pt x="42" y="160"/>
                    </a:lnTo>
                    <a:lnTo>
                      <a:pt x="42" y="186"/>
                    </a:lnTo>
                    <a:lnTo>
                      <a:pt x="46" y="188"/>
                    </a:lnTo>
                    <a:lnTo>
                      <a:pt x="64" y="188"/>
                    </a:lnTo>
                    <a:lnTo>
                      <a:pt x="74" y="184"/>
                    </a:lnTo>
                    <a:lnTo>
                      <a:pt x="76" y="184"/>
                    </a:lnTo>
                    <a:lnTo>
                      <a:pt x="76" y="184"/>
                    </a:lnTo>
                    <a:lnTo>
                      <a:pt x="86" y="180"/>
                    </a:lnTo>
                    <a:lnTo>
                      <a:pt x="94" y="176"/>
                    </a:lnTo>
                    <a:lnTo>
                      <a:pt x="98" y="176"/>
                    </a:lnTo>
                    <a:lnTo>
                      <a:pt x="100" y="178"/>
                    </a:lnTo>
                    <a:lnTo>
                      <a:pt x="104" y="188"/>
                    </a:lnTo>
                    <a:lnTo>
                      <a:pt x="104" y="188"/>
                    </a:lnTo>
                    <a:lnTo>
                      <a:pt x="106" y="216"/>
                    </a:lnTo>
                    <a:lnTo>
                      <a:pt x="106" y="218"/>
                    </a:lnTo>
                    <a:lnTo>
                      <a:pt x="92" y="232"/>
                    </a:lnTo>
                    <a:lnTo>
                      <a:pt x="92" y="232"/>
                    </a:lnTo>
                    <a:lnTo>
                      <a:pt x="92" y="234"/>
                    </a:lnTo>
                    <a:lnTo>
                      <a:pt x="74" y="242"/>
                    </a:lnTo>
                    <a:lnTo>
                      <a:pt x="70" y="248"/>
                    </a:lnTo>
                    <a:lnTo>
                      <a:pt x="72" y="252"/>
                    </a:lnTo>
                    <a:lnTo>
                      <a:pt x="106" y="256"/>
                    </a:lnTo>
                    <a:lnTo>
                      <a:pt x="106" y="256"/>
                    </a:lnTo>
                    <a:lnTo>
                      <a:pt x="106" y="256"/>
                    </a:lnTo>
                    <a:lnTo>
                      <a:pt x="108" y="258"/>
                    </a:lnTo>
                    <a:lnTo>
                      <a:pt x="122" y="266"/>
                    </a:lnTo>
                    <a:lnTo>
                      <a:pt x="152" y="264"/>
                    </a:lnTo>
                    <a:lnTo>
                      <a:pt x="152" y="268"/>
                    </a:lnTo>
                    <a:lnTo>
                      <a:pt x="154" y="284"/>
                    </a:lnTo>
                    <a:lnTo>
                      <a:pt x="154" y="286"/>
                    </a:lnTo>
                    <a:lnTo>
                      <a:pt x="154" y="286"/>
                    </a:lnTo>
                    <a:lnTo>
                      <a:pt x="140" y="300"/>
                    </a:lnTo>
                    <a:lnTo>
                      <a:pt x="140" y="300"/>
                    </a:lnTo>
                    <a:lnTo>
                      <a:pt x="140" y="312"/>
                    </a:lnTo>
                    <a:lnTo>
                      <a:pt x="142" y="320"/>
                    </a:lnTo>
                    <a:lnTo>
                      <a:pt x="144" y="326"/>
                    </a:lnTo>
                    <a:lnTo>
                      <a:pt x="150" y="330"/>
                    </a:lnTo>
                    <a:lnTo>
                      <a:pt x="174" y="344"/>
                    </a:lnTo>
                    <a:lnTo>
                      <a:pt x="194" y="356"/>
                    </a:lnTo>
                    <a:lnTo>
                      <a:pt x="212" y="348"/>
                    </a:lnTo>
                    <a:lnTo>
                      <a:pt x="214" y="348"/>
                    </a:lnTo>
                    <a:lnTo>
                      <a:pt x="214" y="348"/>
                    </a:lnTo>
                    <a:lnTo>
                      <a:pt x="216" y="348"/>
                    </a:lnTo>
                    <a:lnTo>
                      <a:pt x="242" y="368"/>
                    </a:lnTo>
                    <a:lnTo>
                      <a:pt x="246" y="368"/>
                    </a:lnTo>
                    <a:lnTo>
                      <a:pt x="252" y="360"/>
                    </a:lnTo>
                    <a:lnTo>
                      <a:pt x="254" y="360"/>
                    </a:lnTo>
                    <a:lnTo>
                      <a:pt x="254" y="358"/>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58" y="356"/>
                    </a:lnTo>
                    <a:lnTo>
                      <a:pt x="358" y="356"/>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6"/>
                    </a:lnTo>
                    <a:lnTo>
                      <a:pt x="414" y="274"/>
                    </a:lnTo>
                    <a:lnTo>
                      <a:pt x="416" y="274"/>
                    </a:lnTo>
                    <a:lnTo>
                      <a:pt x="416" y="274"/>
                    </a:lnTo>
                    <a:lnTo>
                      <a:pt x="458" y="252"/>
                    </a:lnTo>
                    <a:lnTo>
                      <a:pt x="456" y="230"/>
                    </a:lnTo>
                    <a:lnTo>
                      <a:pt x="456" y="230"/>
                    </a:lnTo>
                    <a:lnTo>
                      <a:pt x="456" y="228"/>
                    </a:lnTo>
                    <a:lnTo>
                      <a:pt x="464" y="212"/>
                    </a:lnTo>
                    <a:lnTo>
                      <a:pt x="466" y="210"/>
                    </a:lnTo>
                    <a:lnTo>
                      <a:pt x="466" y="210"/>
                    </a:lnTo>
                    <a:lnTo>
                      <a:pt x="478" y="180"/>
                    </a:lnTo>
                    <a:lnTo>
                      <a:pt x="478" y="180"/>
                    </a:lnTo>
                    <a:lnTo>
                      <a:pt x="478" y="180"/>
                    </a:lnTo>
                    <a:lnTo>
                      <a:pt x="490" y="168"/>
                    </a:lnTo>
                    <a:lnTo>
                      <a:pt x="496" y="156"/>
                    </a:lnTo>
                    <a:lnTo>
                      <a:pt x="496" y="156"/>
                    </a:lnTo>
                    <a:lnTo>
                      <a:pt x="496" y="156"/>
                    </a:lnTo>
                    <a:lnTo>
                      <a:pt x="502" y="146"/>
                    </a:lnTo>
                    <a:lnTo>
                      <a:pt x="496" y="134"/>
                    </a:lnTo>
                    <a:lnTo>
                      <a:pt x="496" y="132"/>
                    </a:lnTo>
                    <a:lnTo>
                      <a:pt x="496" y="132"/>
                    </a:lnTo>
                    <a:lnTo>
                      <a:pt x="496" y="120"/>
                    </a:lnTo>
                    <a:lnTo>
                      <a:pt x="490" y="120"/>
                    </a:lnTo>
                    <a:lnTo>
                      <a:pt x="478" y="126"/>
                    </a:lnTo>
                    <a:lnTo>
                      <a:pt x="478" y="126"/>
                    </a:lnTo>
                    <a:lnTo>
                      <a:pt x="472" y="128"/>
                    </a:lnTo>
                    <a:lnTo>
                      <a:pt x="468" y="128"/>
                    </a:lnTo>
                    <a:lnTo>
                      <a:pt x="460" y="126"/>
                    </a:lnTo>
                    <a:lnTo>
                      <a:pt x="454" y="122"/>
                    </a:lnTo>
                    <a:lnTo>
                      <a:pt x="454" y="122"/>
                    </a:lnTo>
                    <a:lnTo>
                      <a:pt x="452" y="118"/>
                    </a:lnTo>
                    <a:lnTo>
                      <a:pt x="450" y="114"/>
                    </a:lnTo>
                    <a:lnTo>
                      <a:pt x="452" y="98"/>
                    </a:lnTo>
                    <a:lnTo>
                      <a:pt x="446" y="98"/>
                    </a:lnTo>
                    <a:lnTo>
                      <a:pt x="442" y="102"/>
                    </a:lnTo>
                    <a:lnTo>
                      <a:pt x="442" y="102"/>
                    </a:lnTo>
                    <a:lnTo>
                      <a:pt x="432" y="112"/>
                    </a:lnTo>
                    <a:lnTo>
                      <a:pt x="428" y="114"/>
                    </a:lnTo>
                    <a:lnTo>
                      <a:pt x="428" y="114"/>
                    </a:lnTo>
                    <a:lnTo>
                      <a:pt x="424" y="114"/>
                    </a:lnTo>
                    <a:lnTo>
                      <a:pt x="424" y="114"/>
                    </a:lnTo>
                    <a:lnTo>
                      <a:pt x="422" y="108"/>
                    </a:lnTo>
                    <a:lnTo>
                      <a:pt x="422" y="100"/>
                    </a:lnTo>
                    <a:lnTo>
                      <a:pt x="422" y="100"/>
                    </a:lnTo>
                    <a:lnTo>
                      <a:pt x="422" y="92"/>
                    </a:lnTo>
                    <a:lnTo>
                      <a:pt x="424" y="88"/>
                    </a:lnTo>
                    <a:lnTo>
                      <a:pt x="424" y="88"/>
                    </a:lnTo>
                    <a:lnTo>
                      <a:pt x="426" y="86"/>
                    </a:lnTo>
                    <a:lnTo>
                      <a:pt x="428" y="86"/>
                    </a:lnTo>
                    <a:lnTo>
                      <a:pt x="444" y="58"/>
                    </a:lnTo>
                    <a:lnTo>
                      <a:pt x="448" y="48"/>
                    </a:lnTo>
                    <a:lnTo>
                      <a:pt x="450" y="36"/>
                    </a:lnTo>
                    <a:lnTo>
                      <a:pt x="442" y="28"/>
                    </a:lnTo>
                    <a:lnTo>
                      <a:pt x="442" y="28"/>
                    </a:lnTo>
                    <a:lnTo>
                      <a:pt x="440" y="22"/>
                    </a:lnTo>
                    <a:lnTo>
                      <a:pt x="440" y="12"/>
                    </a:lnTo>
                    <a:lnTo>
                      <a:pt x="440" y="8"/>
                    </a:lnTo>
                    <a:lnTo>
                      <a:pt x="440" y="8"/>
                    </a:lnTo>
                    <a:lnTo>
                      <a:pt x="438" y="4"/>
                    </a:lnTo>
                    <a:lnTo>
                      <a:pt x="434" y="0"/>
                    </a:lnTo>
                    <a:lnTo>
                      <a:pt x="434" y="0"/>
                    </a:lnTo>
                    <a:lnTo>
                      <a:pt x="432" y="2"/>
                    </a:lnTo>
                    <a:lnTo>
                      <a:pt x="432" y="2"/>
                    </a:lnTo>
                    <a:lnTo>
                      <a:pt x="430" y="6"/>
                    </a:lnTo>
                    <a:lnTo>
                      <a:pt x="426" y="8"/>
                    </a:lnTo>
                    <a:lnTo>
                      <a:pt x="422" y="10"/>
                    </a:lnTo>
                    <a:lnTo>
                      <a:pt x="416" y="8"/>
                    </a:lnTo>
                    <a:lnTo>
                      <a:pt x="416" y="8"/>
                    </a:lnTo>
                    <a:lnTo>
                      <a:pt x="410" y="8"/>
                    </a:lnTo>
                    <a:lnTo>
                      <a:pt x="402" y="8"/>
                    </a:lnTo>
                    <a:lnTo>
                      <a:pt x="402" y="8"/>
                    </a:lnTo>
                    <a:close/>
                  </a:path>
                </a:pathLst>
              </a:custGeom>
              <a:solidFill>
                <a:srgbClr val="4270C1"/>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5" name="Freeform 15"/>
              <p:cNvSpPr>
                <a:spLocks/>
              </p:cNvSpPr>
              <p:nvPr/>
            </p:nvSpPr>
            <p:spPr bwMode="auto">
              <a:xfrm>
                <a:off x="4775053" y="3745032"/>
                <a:ext cx="264205" cy="268537"/>
              </a:xfrm>
              <a:custGeom>
                <a:avLst/>
                <a:gdLst>
                  <a:gd name="T0" fmla="*/ 268 w 284"/>
                  <a:gd name="T1" fmla="*/ 32 h 288"/>
                  <a:gd name="T2" fmla="*/ 258 w 284"/>
                  <a:gd name="T3" fmla="*/ 28 h 288"/>
                  <a:gd name="T4" fmla="*/ 250 w 284"/>
                  <a:gd name="T5" fmla="*/ 24 h 288"/>
                  <a:gd name="T6" fmla="*/ 234 w 284"/>
                  <a:gd name="T7" fmla="*/ 28 h 288"/>
                  <a:gd name="T8" fmla="*/ 222 w 284"/>
                  <a:gd name="T9" fmla="*/ 22 h 288"/>
                  <a:gd name="T10" fmla="*/ 220 w 284"/>
                  <a:gd name="T11" fmla="*/ 20 h 288"/>
                  <a:gd name="T12" fmla="*/ 204 w 284"/>
                  <a:gd name="T13" fmla="*/ 4 h 288"/>
                  <a:gd name="T14" fmla="*/ 176 w 284"/>
                  <a:gd name="T15" fmla="*/ 16 h 288"/>
                  <a:gd name="T16" fmla="*/ 172 w 284"/>
                  <a:gd name="T17" fmla="*/ 40 h 288"/>
                  <a:gd name="T18" fmla="*/ 162 w 284"/>
                  <a:gd name="T19" fmla="*/ 60 h 288"/>
                  <a:gd name="T20" fmla="*/ 144 w 284"/>
                  <a:gd name="T21" fmla="*/ 86 h 288"/>
                  <a:gd name="T22" fmla="*/ 124 w 284"/>
                  <a:gd name="T23" fmla="*/ 104 h 288"/>
                  <a:gd name="T24" fmla="*/ 114 w 284"/>
                  <a:gd name="T25" fmla="*/ 120 h 288"/>
                  <a:gd name="T26" fmla="*/ 88 w 284"/>
                  <a:gd name="T27" fmla="*/ 144 h 288"/>
                  <a:gd name="T28" fmla="*/ 72 w 284"/>
                  <a:gd name="T29" fmla="*/ 164 h 288"/>
                  <a:gd name="T30" fmla="*/ 8 w 284"/>
                  <a:gd name="T31" fmla="*/ 160 h 288"/>
                  <a:gd name="T32" fmla="*/ 6 w 284"/>
                  <a:gd name="T33" fmla="*/ 208 h 288"/>
                  <a:gd name="T34" fmla="*/ 32 w 284"/>
                  <a:gd name="T35" fmla="*/ 234 h 288"/>
                  <a:gd name="T36" fmla="*/ 32 w 284"/>
                  <a:gd name="T37" fmla="*/ 234 h 288"/>
                  <a:gd name="T38" fmla="*/ 42 w 284"/>
                  <a:gd name="T39" fmla="*/ 262 h 288"/>
                  <a:gd name="T40" fmla="*/ 44 w 284"/>
                  <a:gd name="T41" fmla="*/ 268 h 288"/>
                  <a:gd name="T42" fmla="*/ 62 w 284"/>
                  <a:gd name="T43" fmla="*/ 262 h 288"/>
                  <a:gd name="T44" fmla="*/ 70 w 284"/>
                  <a:gd name="T45" fmla="*/ 266 h 288"/>
                  <a:gd name="T46" fmla="*/ 76 w 284"/>
                  <a:gd name="T47" fmla="*/ 246 h 288"/>
                  <a:gd name="T48" fmla="*/ 80 w 284"/>
                  <a:gd name="T49" fmla="*/ 242 h 288"/>
                  <a:gd name="T50" fmla="*/ 110 w 284"/>
                  <a:gd name="T51" fmla="*/ 232 h 288"/>
                  <a:gd name="T52" fmla="*/ 112 w 284"/>
                  <a:gd name="T53" fmla="*/ 212 h 288"/>
                  <a:gd name="T54" fmla="*/ 120 w 284"/>
                  <a:gd name="T55" fmla="*/ 206 h 288"/>
                  <a:gd name="T56" fmla="*/ 122 w 284"/>
                  <a:gd name="T57" fmla="*/ 206 h 288"/>
                  <a:gd name="T58" fmla="*/ 136 w 284"/>
                  <a:gd name="T59" fmla="*/ 220 h 288"/>
                  <a:gd name="T60" fmla="*/ 140 w 284"/>
                  <a:gd name="T61" fmla="*/ 232 h 288"/>
                  <a:gd name="T62" fmla="*/ 152 w 284"/>
                  <a:gd name="T63" fmla="*/ 216 h 288"/>
                  <a:gd name="T64" fmla="*/ 162 w 284"/>
                  <a:gd name="T65" fmla="*/ 212 h 288"/>
                  <a:gd name="T66" fmla="*/ 174 w 284"/>
                  <a:gd name="T67" fmla="*/ 214 h 288"/>
                  <a:gd name="T68" fmla="*/ 180 w 284"/>
                  <a:gd name="T69" fmla="*/ 236 h 288"/>
                  <a:gd name="T70" fmla="*/ 188 w 284"/>
                  <a:gd name="T71" fmla="*/ 254 h 288"/>
                  <a:gd name="T72" fmla="*/ 194 w 284"/>
                  <a:gd name="T73" fmla="*/ 270 h 288"/>
                  <a:gd name="T74" fmla="*/ 208 w 284"/>
                  <a:gd name="T75" fmla="*/ 270 h 288"/>
                  <a:gd name="T76" fmla="*/ 208 w 284"/>
                  <a:gd name="T77" fmla="*/ 272 h 288"/>
                  <a:gd name="T78" fmla="*/ 216 w 284"/>
                  <a:gd name="T79" fmla="*/ 288 h 288"/>
                  <a:gd name="T80" fmla="*/ 220 w 284"/>
                  <a:gd name="T81" fmla="*/ 276 h 288"/>
                  <a:gd name="T82" fmla="*/ 224 w 284"/>
                  <a:gd name="T83" fmla="*/ 274 h 288"/>
                  <a:gd name="T84" fmla="*/ 230 w 284"/>
                  <a:gd name="T85" fmla="*/ 270 h 288"/>
                  <a:gd name="T86" fmla="*/ 236 w 284"/>
                  <a:gd name="T87" fmla="*/ 264 h 288"/>
                  <a:gd name="T88" fmla="*/ 188 w 284"/>
                  <a:gd name="T89" fmla="*/ 168 h 288"/>
                  <a:gd name="T90" fmla="*/ 176 w 284"/>
                  <a:gd name="T91" fmla="*/ 128 h 288"/>
                  <a:gd name="T92" fmla="*/ 174 w 284"/>
                  <a:gd name="T93" fmla="*/ 128 h 288"/>
                  <a:gd name="T94" fmla="*/ 182 w 284"/>
                  <a:gd name="T95" fmla="*/ 104 h 288"/>
                  <a:gd name="T96" fmla="*/ 260 w 284"/>
                  <a:gd name="T97" fmla="*/ 88 h 288"/>
                  <a:gd name="T98" fmla="*/ 262 w 284"/>
                  <a:gd name="T99" fmla="*/ 86 h 288"/>
                  <a:gd name="T100" fmla="*/ 280 w 284"/>
                  <a:gd name="T101" fmla="*/ 76 h 288"/>
                  <a:gd name="T102" fmla="*/ 284 w 284"/>
                  <a:gd name="T103" fmla="*/ 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4" h="288">
                    <a:moveTo>
                      <a:pt x="284" y="58"/>
                    </a:moveTo>
                    <a:lnTo>
                      <a:pt x="278" y="44"/>
                    </a:lnTo>
                    <a:lnTo>
                      <a:pt x="268" y="32"/>
                    </a:lnTo>
                    <a:lnTo>
                      <a:pt x="260" y="30"/>
                    </a:lnTo>
                    <a:lnTo>
                      <a:pt x="258" y="30"/>
                    </a:lnTo>
                    <a:lnTo>
                      <a:pt x="258" y="28"/>
                    </a:lnTo>
                    <a:lnTo>
                      <a:pt x="258" y="28"/>
                    </a:lnTo>
                    <a:lnTo>
                      <a:pt x="250" y="24"/>
                    </a:lnTo>
                    <a:lnTo>
                      <a:pt x="250" y="24"/>
                    </a:lnTo>
                    <a:lnTo>
                      <a:pt x="248" y="24"/>
                    </a:lnTo>
                    <a:lnTo>
                      <a:pt x="244" y="26"/>
                    </a:lnTo>
                    <a:lnTo>
                      <a:pt x="234" y="28"/>
                    </a:lnTo>
                    <a:lnTo>
                      <a:pt x="234" y="28"/>
                    </a:lnTo>
                    <a:lnTo>
                      <a:pt x="232" y="26"/>
                    </a:lnTo>
                    <a:lnTo>
                      <a:pt x="222" y="22"/>
                    </a:lnTo>
                    <a:lnTo>
                      <a:pt x="222" y="22"/>
                    </a:lnTo>
                    <a:lnTo>
                      <a:pt x="220" y="22"/>
                    </a:lnTo>
                    <a:lnTo>
                      <a:pt x="220" y="20"/>
                    </a:lnTo>
                    <a:lnTo>
                      <a:pt x="220" y="20"/>
                    </a:lnTo>
                    <a:lnTo>
                      <a:pt x="212" y="12"/>
                    </a:lnTo>
                    <a:lnTo>
                      <a:pt x="204" y="4"/>
                    </a:lnTo>
                    <a:lnTo>
                      <a:pt x="196" y="0"/>
                    </a:lnTo>
                    <a:lnTo>
                      <a:pt x="188" y="8"/>
                    </a:lnTo>
                    <a:lnTo>
                      <a:pt x="176" y="16"/>
                    </a:lnTo>
                    <a:lnTo>
                      <a:pt x="172" y="40"/>
                    </a:lnTo>
                    <a:lnTo>
                      <a:pt x="172" y="40"/>
                    </a:lnTo>
                    <a:lnTo>
                      <a:pt x="172" y="40"/>
                    </a:lnTo>
                    <a:lnTo>
                      <a:pt x="162" y="58"/>
                    </a:lnTo>
                    <a:lnTo>
                      <a:pt x="162" y="60"/>
                    </a:lnTo>
                    <a:lnTo>
                      <a:pt x="162" y="60"/>
                    </a:lnTo>
                    <a:lnTo>
                      <a:pt x="154" y="68"/>
                    </a:lnTo>
                    <a:lnTo>
                      <a:pt x="144" y="86"/>
                    </a:lnTo>
                    <a:lnTo>
                      <a:pt x="144" y="86"/>
                    </a:lnTo>
                    <a:lnTo>
                      <a:pt x="144" y="88"/>
                    </a:lnTo>
                    <a:lnTo>
                      <a:pt x="144" y="88"/>
                    </a:lnTo>
                    <a:lnTo>
                      <a:pt x="124" y="104"/>
                    </a:lnTo>
                    <a:lnTo>
                      <a:pt x="116" y="118"/>
                    </a:lnTo>
                    <a:lnTo>
                      <a:pt x="116" y="118"/>
                    </a:lnTo>
                    <a:lnTo>
                      <a:pt x="114" y="120"/>
                    </a:lnTo>
                    <a:lnTo>
                      <a:pt x="110" y="124"/>
                    </a:lnTo>
                    <a:lnTo>
                      <a:pt x="96" y="132"/>
                    </a:lnTo>
                    <a:lnTo>
                      <a:pt x="88" y="144"/>
                    </a:lnTo>
                    <a:lnTo>
                      <a:pt x="88" y="144"/>
                    </a:lnTo>
                    <a:lnTo>
                      <a:pt x="74" y="164"/>
                    </a:lnTo>
                    <a:lnTo>
                      <a:pt x="72" y="164"/>
                    </a:lnTo>
                    <a:lnTo>
                      <a:pt x="72" y="164"/>
                    </a:lnTo>
                    <a:lnTo>
                      <a:pt x="72" y="164"/>
                    </a:lnTo>
                    <a:lnTo>
                      <a:pt x="8" y="160"/>
                    </a:lnTo>
                    <a:lnTo>
                      <a:pt x="0" y="168"/>
                    </a:lnTo>
                    <a:lnTo>
                      <a:pt x="0" y="180"/>
                    </a:lnTo>
                    <a:lnTo>
                      <a:pt x="6" y="208"/>
                    </a:lnTo>
                    <a:lnTo>
                      <a:pt x="20" y="226"/>
                    </a:lnTo>
                    <a:lnTo>
                      <a:pt x="32" y="232"/>
                    </a:lnTo>
                    <a:lnTo>
                      <a:pt x="32" y="234"/>
                    </a:lnTo>
                    <a:lnTo>
                      <a:pt x="32" y="234"/>
                    </a:lnTo>
                    <a:lnTo>
                      <a:pt x="32" y="234"/>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70" y="266"/>
                    </a:lnTo>
                    <a:lnTo>
                      <a:pt x="68" y="260"/>
                    </a:lnTo>
                    <a:lnTo>
                      <a:pt x="68" y="260"/>
                    </a:lnTo>
                    <a:lnTo>
                      <a:pt x="76" y="246"/>
                    </a:lnTo>
                    <a:lnTo>
                      <a:pt x="76" y="246"/>
                    </a:lnTo>
                    <a:lnTo>
                      <a:pt x="78" y="244"/>
                    </a:lnTo>
                    <a:lnTo>
                      <a:pt x="80" y="242"/>
                    </a:lnTo>
                    <a:lnTo>
                      <a:pt x="88" y="242"/>
                    </a:lnTo>
                    <a:lnTo>
                      <a:pt x="102" y="242"/>
                    </a:lnTo>
                    <a:lnTo>
                      <a:pt x="110" y="232"/>
                    </a:lnTo>
                    <a:lnTo>
                      <a:pt x="110" y="222"/>
                    </a:lnTo>
                    <a:lnTo>
                      <a:pt x="112" y="212"/>
                    </a:lnTo>
                    <a:lnTo>
                      <a:pt x="112" y="212"/>
                    </a:lnTo>
                    <a:lnTo>
                      <a:pt x="114" y="210"/>
                    </a:lnTo>
                    <a:lnTo>
                      <a:pt x="114" y="210"/>
                    </a:lnTo>
                    <a:lnTo>
                      <a:pt x="120" y="206"/>
                    </a:lnTo>
                    <a:lnTo>
                      <a:pt x="120" y="206"/>
                    </a:lnTo>
                    <a:lnTo>
                      <a:pt x="120" y="206"/>
                    </a:lnTo>
                    <a:lnTo>
                      <a:pt x="122" y="206"/>
                    </a:lnTo>
                    <a:lnTo>
                      <a:pt x="134" y="208"/>
                    </a:lnTo>
                    <a:lnTo>
                      <a:pt x="134" y="210"/>
                    </a:lnTo>
                    <a:lnTo>
                      <a:pt x="136" y="220"/>
                    </a:lnTo>
                    <a:lnTo>
                      <a:pt x="136" y="224"/>
                    </a:lnTo>
                    <a:lnTo>
                      <a:pt x="138" y="232"/>
                    </a:lnTo>
                    <a:lnTo>
                      <a:pt x="140" y="232"/>
                    </a:lnTo>
                    <a:lnTo>
                      <a:pt x="144" y="226"/>
                    </a:lnTo>
                    <a:lnTo>
                      <a:pt x="144" y="226"/>
                    </a:lnTo>
                    <a:lnTo>
                      <a:pt x="152" y="21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2"/>
                    </a:lnTo>
                    <a:lnTo>
                      <a:pt x="188" y="254"/>
                    </a:lnTo>
                    <a:lnTo>
                      <a:pt x="188" y="264"/>
                    </a:lnTo>
                    <a:lnTo>
                      <a:pt x="192" y="270"/>
                    </a:lnTo>
                    <a:lnTo>
                      <a:pt x="194" y="270"/>
                    </a:lnTo>
                    <a:lnTo>
                      <a:pt x="196" y="266"/>
                    </a:lnTo>
                    <a:lnTo>
                      <a:pt x="198" y="264"/>
                    </a:lnTo>
                    <a:lnTo>
                      <a:pt x="208" y="270"/>
                    </a:lnTo>
                    <a:lnTo>
                      <a:pt x="208" y="270"/>
                    </a:lnTo>
                    <a:lnTo>
                      <a:pt x="208" y="270"/>
                    </a:lnTo>
                    <a:lnTo>
                      <a:pt x="208" y="272"/>
                    </a:lnTo>
                    <a:lnTo>
                      <a:pt x="208" y="272"/>
                    </a:lnTo>
                    <a:lnTo>
                      <a:pt x="212" y="286"/>
                    </a:lnTo>
                    <a:lnTo>
                      <a:pt x="216" y="288"/>
                    </a:lnTo>
                    <a:lnTo>
                      <a:pt x="216" y="286"/>
                    </a:lnTo>
                    <a:lnTo>
                      <a:pt x="220" y="276"/>
                    </a:lnTo>
                    <a:lnTo>
                      <a:pt x="220" y="276"/>
                    </a:lnTo>
                    <a:lnTo>
                      <a:pt x="222" y="274"/>
                    </a:lnTo>
                    <a:lnTo>
                      <a:pt x="222" y="274"/>
                    </a:lnTo>
                    <a:lnTo>
                      <a:pt x="224" y="274"/>
                    </a:lnTo>
                    <a:lnTo>
                      <a:pt x="228" y="270"/>
                    </a:lnTo>
                    <a:lnTo>
                      <a:pt x="230"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6" y="128"/>
                    </a:lnTo>
                    <a:lnTo>
                      <a:pt x="174" y="128"/>
                    </a:lnTo>
                    <a:lnTo>
                      <a:pt x="174" y="128"/>
                    </a:lnTo>
                    <a:lnTo>
                      <a:pt x="176" y="126"/>
                    </a:lnTo>
                    <a:lnTo>
                      <a:pt x="180" y="104"/>
                    </a:lnTo>
                    <a:lnTo>
                      <a:pt x="182" y="104"/>
                    </a:lnTo>
                    <a:lnTo>
                      <a:pt x="184" y="104"/>
                    </a:lnTo>
                    <a:lnTo>
                      <a:pt x="234" y="102"/>
                    </a:lnTo>
                    <a:lnTo>
                      <a:pt x="260" y="88"/>
                    </a:lnTo>
                    <a:lnTo>
                      <a:pt x="260" y="88"/>
                    </a:lnTo>
                    <a:lnTo>
                      <a:pt x="262" y="86"/>
                    </a:lnTo>
                    <a:lnTo>
                      <a:pt x="262" y="86"/>
                    </a:lnTo>
                    <a:lnTo>
                      <a:pt x="274" y="82"/>
                    </a:lnTo>
                    <a:lnTo>
                      <a:pt x="278" y="78"/>
                    </a:lnTo>
                    <a:lnTo>
                      <a:pt x="280" y="76"/>
                    </a:lnTo>
                    <a:lnTo>
                      <a:pt x="280" y="76"/>
                    </a:lnTo>
                    <a:lnTo>
                      <a:pt x="282" y="68"/>
                    </a:lnTo>
                    <a:lnTo>
                      <a:pt x="284" y="58"/>
                    </a:lnTo>
                    <a:lnTo>
                      <a:pt x="284" y="58"/>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6" name="Freeform 16"/>
              <p:cNvSpPr>
                <a:spLocks/>
              </p:cNvSpPr>
              <p:nvPr/>
            </p:nvSpPr>
            <p:spPr bwMode="auto">
              <a:xfrm>
                <a:off x="4775053" y="3224265"/>
                <a:ext cx="301173" cy="538162"/>
              </a:xfrm>
              <a:custGeom>
                <a:avLst/>
                <a:gdLst>
                  <a:gd name="T0" fmla="*/ 108 w 324"/>
                  <a:gd name="T1" fmla="*/ 196 h 578"/>
                  <a:gd name="T2" fmla="*/ 124 w 324"/>
                  <a:gd name="T3" fmla="*/ 202 h 578"/>
                  <a:gd name="T4" fmla="*/ 176 w 324"/>
                  <a:gd name="T5" fmla="*/ 228 h 578"/>
                  <a:gd name="T6" fmla="*/ 186 w 324"/>
                  <a:gd name="T7" fmla="*/ 244 h 578"/>
                  <a:gd name="T8" fmla="*/ 178 w 324"/>
                  <a:gd name="T9" fmla="*/ 260 h 578"/>
                  <a:gd name="T10" fmla="*/ 178 w 324"/>
                  <a:gd name="T11" fmla="*/ 286 h 578"/>
                  <a:gd name="T12" fmla="*/ 168 w 324"/>
                  <a:gd name="T13" fmla="*/ 316 h 578"/>
                  <a:gd name="T14" fmla="*/ 140 w 324"/>
                  <a:gd name="T15" fmla="*/ 312 h 578"/>
                  <a:gd name="T16" fmla="*/ 130 w 324"/>
                  <a:gd name="T17" fmla="*/ 340 h 578"/>
                  <a:gd name="T18" fmla="*/ 116 w 324"/>
                  <a:gd name="T19" fmla="*/ 354 h 578"/>
                  <a:gd name="T20" fmla="*/ 88 w 324"/>
                  <a:gd name="T21" fmla="*/ 348 h 578"/>
                  <a:gd name="T22" fmla="*/ 40 w 324"/>
                  <a:gd name="T23" fmla="*/ 376 h 578"/>
                  <a:gd name="T24" fmla="*/ 48 w 324"/>
                  <a:gd name="T25" fmla="*/ 408 h 578"/>
                  <a:gd name="T26" fmla="*/ 52 w 324"/>
                  <a:gd name="T27" fmla="*/ 440 h 578"/>
                  <a:gd name="T28" fmla="*/ 16 w 324"/>
                  <a:gd name="T29" fmla="*/ 446 h 578"/>
                  <a:gd name="T30" fmla="*/ 6 w 324"/>
                  <a:gd name="T31" fmla="*/ 486 h 578"/>
                  <a:gd name="T32" fmla="*/ 30 w 324"/>
                  <a:gd name="T33" fmla="*/ 518 h 578"/>
                  <a:gd name="T34" fmla="*/ 80 w 324"/>
                  <a:gd name="T35" fmla="*/ 504 h 578"/>
                  <a:gd name="T36" fmla="*/ 94 w 324"/>
                  <a:gd name="T37" fmla="*/ 532 h 578"/>
                  <a:gd name="T38" fmla="*/ 104 w 324"/>
                  <a:gd name="T39" fmla="*/ 530 h 578"/>
                  <a:gd name="T40" fmla="*/ 152 w 324"/>
                  <a:gd name="T41" fmla="*/ 546 h 578"/>
                  <a:gd name="T42" fmla="*/ 196 w 324"/>
                  <a:gd name="T43" fmla="*/ 548 h 578"/>
                  <a:gd name="T44" fmla="*/ 208 w 324"/>
                  <a:gd name="T45" fmla="*/ 556 h 578"/>
                  <a:gd name="T46" fmla="*/ 226 w 324"/>
                  <a:gd name="T47" fmla="*/ 574 h 578"/>
                  <a:gd name="T48" fmla="*/ 240 w 324"/>
                  <a:gd name="T49" fmla="*/ 548 h 578"/>
                  <a:gd name="T50" fmla="*/ 246 w 324"/>
                  <a:gd name="T51" fmla="*/ 516 h 578"/>
                  <a:gd name="T52" fmla="*/ 268 w 324"/>
                  <a:gd name="T53" fmla="*/ 512 h 578"/>
                  <a:gd name="T54" fmla="*/ 236 w 324"/>
                  <a:gd name="T55" fmla="*/ 476 h 578"/>
                  <a:gd name="T56" fmla="*/ 242 w 324"/>
                  <a:gd name="T57" fmla="*/ 460 h 578"/>
                  <a:gd name="T58" fmla="*/ 302 w 324"/>
                  <a:gd name="T59" fmla="*/ 466 h 578"/>
                  <a:gd name="T60" fmla="*/ 320 w 324"/>
                  <a:gd name="T61" fmla="*/ 438 h 578"/>
                  <a:gd name="T62" fmla="*/ 296 w 324"/>
                  <a:gd name="T63" fmla="*/ 420 h 578"/>
                  <a:gd name="T64" fmla="*/ 276 w 324"/>
                  <a:gd name="T65" fmla="*/ 368 h 578"/>
                  <a:gd name="T66" fmla="*/ 274 w 324"/>
                  <a:gd name="T67" fmla="*/ 364 h 578"/>
                  <a:gd name="T68" fmla="*/ 280 w 324"/>
                  <a:gd name="T69" fmla="*/ 232 h 578"/>
                  <a:gd name="T70" fmla="*/ 278 w 324"/>
                  <a:gd name="T71" fmla="*/ 162 h 578"/>
                  <a:gd name="T72" fmla="*/ 296 w 324"/>
                  <a:gd name="T73" fmla="*/ 136 h 578"/>
                  <a:gd name="T74" fmla="*/ 280 w 324"/>
                  <a:gd name="T75" fmla="*/ 110 h 578"/>
                  <a:gd name="T76" fmla="*/ 276 w 324"/>
                  <a:gd name="T77" fmla="*/ 88 h 578"/>
                  <a:gd name="T78" fmla="*/ 298 w 324"/>
                  <a:gd name="T79" fmla="*/ 60 h 578"/>
                  <a:gd name="T80" fmla="*/ 290 w 324"/>
                  <a:gd name="T81" fmla="*/ 34 h 578"/>
                  <a:gd name="T82" fmla="*/ 312 w 324"/>
                  <a:gd name="T83" fmla="*/ 12 h 578"/>
                  <a:gd name="T84" fmla="*/ 292 w 324"/>
                  <a:gd name="T85" fmla="*/ 18 h 578"/>
                  <a:gd name="T86" fmla="*/ 260 w 324"/>
                  <a:gd name="T87" fmla="*/ 28 h 578"/>
                  <a:gd name="T88" fmla="*/ 210 w 324"/>
                  <a:gd name="T89" fmla="*/ 56 h 578"/>
                  <a:gd name="T90" fmla="*/ 192 w 324"/>
                  <a:gd name="T91" fmla="*/ 88 h 578"/>
                  <a:gd name="T92" fmla="*/ 184 w 324"/>
                  <a:gd name="T93" fmla="*/ 130 h 578"/>
                  <a:gd name="T94" fmla="*/ 174 w 324"/>
                  <a:gd name="T95" fmla="*/ 144 h 578"/>
                  <a:gd name="T96" fmla="*/ 172 w 324"/>
                  <a:gd name="T97" fmla="*/ 146 h 578"/>
                  <a:gd name="T98" fmla="*/ 152 w 324"/>
                  <a:gd name="T99" fmla="*/ 148 h 578"/>
                  <a:gd name="T100" fmla="*/ 108 w 324"/>
                  <a:gd name="T101" fmla="*/ 13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578">
                    <a:moveTo>
                      <a:pt x="108" y="132"/>
                    </a:moveTo>
                    <a:lnTo>
                      <a:pt x="104" y="130"/>
                    </a:lnTo>
                    <a:lnTo>
                      <a:pt x="96" y="180"/>
                    </a:lnTo>
                    <a:lnTo>
                      <a:pt x="108" y="196"/>
                    </a:lnTo>
                    <a:lnTo>
                      <a:pt x="122" y="200"/>
                    </a:lnTo>
                    <a:lnTo>
                      <a:pt x="122" y="200"/>
                    </a:lnTo>
                    <a:lnTo>
                      <a:pt x="122" y="200"/>
                    </a:lnTo>
                    <a:lnTo>
                      <a:pt x="124" y="202"/>
                    </a:lnTo>
                    <a:lnTo>
                      <a:pt x="140" y="216"/>
                    </a:lnTo>
                    <a:lnTo>
                      <a:pt x="164" y="220"/>
                    </a:lnTo>
                    <a:lnTo>
                      <a:pt x="164" y="220"/>
                    </a:lnTo>
                    <a:lnTo>
                      <a:pt x="176" y="228"/>
                    </a:lnTo>
                    <a:lnTo>
                      <a:pt x="176" y="228"/>
                    </a:lnTo>
                    <a:lnTo>
                      <a:pt x="176" y="228"/>
                    </a:lnTo>
                    <a:lnTo>
                      <a:pt x="176" y="230"/>
                    </a:lnTo>
                    <a:lnTo>
                      <a:pt x="186" y="244"/>
                    </a:lnTo>
                    <a:lnTo>
                      <a:pt x="188" y="244"/>
                    </a:lnTo>
                    <a:lnTo>
                      <a:pt x="186" y="246"/>
                    </a:lnTo>
                    <a:lnTo>
                      <a:pt x="178" y="260"/>
                    </a:lnTo>
                    <a:lnTo>
                      <a:pt x="178" y="260"/>
                    </a:lnTo>
                    <a:lnTo>
                      <a:pt x="178" y="264"/>
                    </a:lnTo>
                    <a:lnTo>
                      <a:pt x="176" y="272"/>
                    </a:lnTo>
                    <a:lnTo>
                      <a:pt x="178" y="272"/>
                    </a:lnTo>
                    <a:lnTo>
                      <a:pt x="178" y="286"/>
                    </a:lnTo>
                    <a:lnTo>
                      <a:pt x="176" y="288"/>
                    </a:lnTo>
                    <a:lnTo>
                      <a:pt x="176" y="288"/>
                    </a:lnTo>
                    <a:lnTo>
                      <a:pt x="170" y="312"/>
                    </a:lnTo>
                    <a:lnTo>
                      <a:pt x="168" y="316"/>
                    </a:lnTo>
                    <a:lnTo>
                      <a:pt x="168" y="316"/>
                    </a:lnTo>
                    <a:lnTo>
                      <a:pt x="164" y="314"/>
                    </a:lnTo>
                    <a:lnTo>
                      <a:pt x="154" y="312"/>
                    </a:lnTo>
                    <a:lnTo>
                      <a:pt x="140" y="312"/>
                    </a:lnTo>
                    <a:lnTo>
                      <a:pt x="128" y="316"/>
                    </a:lnTo>
                    <a:lnTo>
                      <a:pt x="116" y="328"/>
                    </a:lnTo>
                    <a:lnTo>
                      <a:pt x="112" y="332"/>
                    </a:lnTo>
                    <a:lnTo>
                      <a:pt x="130" y="340"/>
                    </a:lnTo>
                    <a:lnTo>
                      <a:pt x="128" y="344"/>
                    </a:lnTo>
                    <a:lnTo>
                      <a:pt x="128" y="344"/>
                    </a:lnTo>
                    <a:lnTo>
                      <a:pt x="124" y="350"/>
                    </a:lnTo>
                    <a:lnTo>
                      <a:pt x="116" y="354"/>
                    </a:lnTo>
                    <a:lnTo>
                      <a:pt x="106" y="354"/>
                    </a:lnTo>
                    <a:lnTo>
                      <a:pt x="88" y="348"/>
                    </a:lnTo>
                    <a:lnTo>
                      <a:pt x="88" y="348"/>
                    </a:lnTo>
                    <a:lnTo>
                      <a:pt x="88" y="348"/>
                    </a:lnTo>
                    <a:lnTo>
                      <a:pt x="70" y="338"/>
                    </a:lnTo>
                    <a:lnTo>
                      <a:pt x="64" y="338"/>
                    </a:lnTo>
                    <a:lnTo>
                      <a:pt x="44" y="366"/>
                    </a:lnTo>
                    <a:lnTo>
                      <a:pt x="40" y="376"/>
                    </a:lnTo>
                    <a:lnTo>
                      <a:pt x="40" y="392"/>
                    </a:lnTo>
                    <a:lnTo>
                      <a:pt x="48" y="406"/>
                    </a:lnTo>
                    <a:lnTo>
                      <a:pt x="48" y="408"/>
                    </a:lnTo>
                    <a:lnTo>
                      <a:pt x="48" y="408"/>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48"/>
                    </a:lnTo>
                    <a:lnTo>
                      <a:pt x="196" y="550"/>
                    </a:lnTo>
                    <a:lnTo>
                      <a:pt x="208" y="556"/>
                    </a:lnTo>
                    <a:lnTo>
                      <a:pt x="208" y="556"/>
                    </a:lnTo>
                    <a:lnTo>
                      <a:pt x="208" y="556"/>
                    </a:lnTo>
                    <a:lnTo>
                      <a:pt x="208" y="558"/>
                    </a:lnTo>
                    <a:lnTo>
                      <a:pt x="220" y="566"/>
                    </a:lnTo>
                    <a:lnTo>
                      <a:pt x="220" y="566"/>
                    </a:lnTo>
                    <a:lnTo>
                      <a:pt x="226" y="574"/>
                    </a:lnTo>
                    <a:lnTo>
                      <a:pt x="234" y="578"/>
                    </a:lnTo>
                    <a:lnTo>
                      <a:pt x="248" y="576"/>
                    </a:lnTo>
                    <a:lnTo>
                      <a:pt x="248" y="560"/>
                    </a:lnTo>
                    <a:lnTo>
                      <a:pt x="240" y="548"/>
                    </a:lnTo>
                    <a:lnTo>
                      <a:pt x="240" y="548"/>
                    </a:lnTo>
                    <a:lnTo>
                      <a:pt x="240" y="548"/>
                    </a:lnTo>
                    <a:lnTo>
                      <a:pt x="236" y="526"/>
                    </a:lnTo>
                    <a:lnTo>
                      <a:pt x="246" y="516"/>
                    </a:lnTo>
                    <a:lnTo>
                      <a:pt x="248" y="514"/>
                    </a:lnTo>
                    <a:lnTo>
                      <a:pt x="248" y="514"/>
                    </a:lnTo>
                    <a:lnTo>
                      <a:pt x="258" y="512"/>
                    </a:lnTo>
                    <a:lnTo>
                      <a:pt x="268" y="512"/>
                    </a:lnTo>
                    <a:lnTo>
                      <a:pt x="272" y="508"/>
                    </a:lnTo>
                    <a:lnTo>
                      <a:pt x="264" y="500"/>
                    </a:lnTo>
                    <a:lnTo>
                      <a:pt x="242" y="484"/>
                    </a:lnTo>
                    <a:lnTo>
                      <a:pt x="236" y="476"/>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4" y="428"/>
                    </a:lnTo>
                    <a:lnTo>
                      <a:pt x="300" y="424"/>
                    </a:lnTo>
                    <a:lnTo>
                      <a:pt x="296" y="420"/>
                    </a:lnTo>
                    <a:lnTo>
                      <a:pt x="292" y="410"/>
                    </a:lnTo>
                    <a:lnTo>
                      <a:pt x="290" y="394"/>
                    </a:lnTo>
                    <a:lnTo>
                      <a:pt x="290" y="374"/>
                    </a:lnTo>
                    <a:lnTo>
                      <a:pt x="276" y="368"/>
                    </a:lnTo>
                    <a:lnTo>
                      <a:pt x="276" y="368"/>
                    </a:lnTo>
                    <a:lnTo>
                      <a:pt x="274" y="368"/>
                    </a:lnTo>
                    <a:lnTo>
                      <a:pt x="274" y="366"/>
                    </a:lnTo>
                    <a:lnTo>
                      <a:pt x="274" y="364"/>
                    </a:lnTo>
                    <a:lnTo>
                      <a:pt x="272" y="344"/>
                    </a:lnTo>
                    <a:lnTo>
                      <a:pt x="288" y="262"/>
                    </a:lnTo>
                    <a:lnTo>
                      <a:pt x="288" y="262"/>
                    </a:lnTo>
                    <a:lnTo>
                      <a:pt x="280" y="232"/>
                    </a:lnTo>
                    <a:lnTo>
                      <a:pt x="278" y="214"/>
                    </a:lnTo>
                    <a:lnTo>
                      <a:pt x="276" y="190"/>
                    </a:lnTo>
                    <a:lnTo>
                      <a:pt x="278" y="164"/>
                    </a:lnTo>
                    <a:lnTo>
                      <a:pt x="278" y="162"/>
                    </a:lnTo>
                    <a:lnTo>
                      <a:pt x="280" y="160"/>
                    </a:lnTo>
                    <a:lnTo>
                      <a:pt x="280" y="160"/>
                    </a:lnTo>
                    <a:lnTo>
                      <a:pt x="296" y="148"/>
                    </a:lnTo>
                    <a:lnTo>
                      <a:pt x="296" y="136"/>
                    </a:lnTo>
                    <a:lnTo>
                      <a:pt x="296" y="136"/>
                    </a:lnTo>
                    <a:lnTo>
                      <a:pt x="294" y="130"/>
                    </a:lnTo>
                    <a:lnTo>
                      <a:pt x="290" y="122"/>
                    </a:lnTo>
                    <a:lnTo>
                      <a:pt x="280" y="110"/>
                    </a:lnTo>
                    <a:lnTo>
                      <a:pt x="278" y="110"/>
                    </a:lnTo>
                    <a:lnTo>
                      <a:pt x="278" y="108"/>
                    </a:lnTo>
                    <a:lnTo>
                      <a:pt x="276" y="88"/>
                    </a:lnTo>
                    <a:lnTo>
                      <a:pt x="276" y="88"/>
                    </a:lnTo>
                    <a:lnTo>
                      <a:pt x="276" y="88"/>
                    </a:lnTo>
                    <a:lnTo>
                      <a:pt x="276" y="86"/>
                    </a:lnTo>
                    <a:lnTo>
                      <a:pt x="276" y="86"/>
                    </a:lnTo>
                    <a:lnTo>
                      <a:pt x="298" y="60"/>
                    </a:lnTo>
                    <a:lnTo>
                      <a:pt x="298" y="48"/>
                    </a:lnTo>
                    <a:lnTo>
                      <a:pt x="292" y="36"/>
                    </a:lnTo>
                    <a:lnTo>
                      <a:pt x="292" y="36"/>
                    </a:lnTo>
                    <a:lnTo>
                      <a:pt x="290" y="34"/>
                    </a:lnTo>
                    <a:lnTo>
                      <a:pt x="300" y="20"/>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6"/>
                    </a:lnTo>
                    <a:lnTo>
                      <a:pt x="210" y="58"/>
                    </a:lnTo>
                    <a:lnTo>
                      <a:pt x="208" y="58"/>
                    </a:lnTo>
                    <a:lnTo>
                      <a:pt x="196" y="70"/>
                    </a:lnTo>
                    <a:lnTo>
                      <a:pt x="192" y="88"/>
                    </a:lnTo>
                    <a:lnTo>
                      <a:pt x="192" y="90"/>
                    </a:lnTo>
                    <a:lnTo>
                      <a:pt x="186" y="118"/>
                    </a:lnTo>
                    <a:lnTo>
                      <a:pt x="186" y="118"/>
                    </a:lnTo>
                    <a:lnTo>
                      <a:pt x="184" y="130"/>
                    </a:lnTo>
                    <a:lnTo>
                      <a:pt x="184" y="132"/>
                    </a:lnTo>
                    <a:lnTo>
                      <a:pt x="184" y="132"/>
                    </a:lnTo>
                    <a:lnTo>
                      <a:pt x="182" y="132"/>
                    </a:lnTo>
                    <a:lnTo>
                      <a:pt x="174" y="144"/>
                    </a:lnTo>
                    <a:lnTo>
                      <a:pt x="172" y="144"/>
                    </a:lnTo>
                    <a:lnTo>
                      <a:pt x="172" y="144"/>
                    </a:lnTo>
                    <a:lnTo>
                      <a:pt x="172" y="146"/>
                    </a:lnTo>
                    <a:lnTo>
                      <a:pt x="172" y="146"/>
                    </a:lnTo>
                    <a:lnTo>
                      <a:pt x="152" y="148"/>
                    </a:lnTo>
                    <a:lnTo>
                      <a:pt x="152" y="148"/>
                    </a:lnTo>
                    <a:lnTo>
                      <a:pt x="152" y="148"/>
                    </a:lnTo>
                    <a:lnTo>
                      <a:pt x="152" y="148"/>
                    </a:lnTo>
                    <a:lnTo>
                      <a:pt x="152" y="148"/>
                    </a:lnTo>
                    <a:lnTo>
                      <a:pt x="122" y="138"/>
                    </a:lnTo>
                    <a:lnTo>
                      <a:pt x="122" y="138"/>
                    </a:lnTo>
                    <a:lnTo>
                      <a:pt x="108" y="13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7" name="Freeform 17"/>
              <p:cNvSpPr>
                <a:spLocks/>
              </p:cNvSpPr>
              <p:nvPr/>
            </p:nvSpPr>
            <p:spPr bwMode="auto">
              <a:xfrm>
                <a:off x="5034909" y="3124243"/>
                <a:ext cx="201144" cy="440314"/>
              </a:xfrm>
              <a:custGeom>
                <a:avLst/>
                <a:gdLst>
                  <a:gd name="T0" fmla="*/ 200 w 216"/>
                  <a:gd name="T1" fmla="*/ 8 h 474"/>
                  <a:gd name="T2" fmla="*/ 188 w 216"/>
                  <a:gd name="T3" fmla="*/ 12 h 474"/>
                  <a:gd name="T4" fmla="*/ 176 w 216"/>
                  <a:gd name="T5" fmla="*/ 24 h 474"/>
                  <a:gd name="T6" fmla="*/ 174 w 216"/>
                  <a:gd name="T7" fmla="*/ 24 h 474"/>
                  <a:gd name="T8" fmla="*/ 136 w 216"/>
                  <a:gd name="T9" fmla="*/ 28 h 474"/>
                  <a:gd name="T10" fmla="*/ 122 w 216"/>
                  <a:gd name="T11" fmla="*/ 40 h 474"/>
                  <a:gd name="T12" fmla="*/ 112 w 216"/>
                  <a:gd name="T13" fmla="*/ 48 h 474"/>
                  <a:gd name="T14" fmla="*/ 92 w 216"/>
                  <a:gd name="T15" fmla="*/ 48 h 474"/>
                  <a:gd name="T16" fmla="*/ 84 w 216"/>
                  <a:gd name="T17" fmla="*/ 76 h 474"/>
                  <a:gd name="T18" fmla="*/ 82 w 216"/>
                  <a:gd name="T19" fmla="*/ 76 h 474"/>
                  <a:gd name="T20" fmla="*/ 66 w 216"/>
                  <a:gd name="T21" fmla="*/ 92 h 474"/>
                  <a:gd name="T22" fmla="*/ 42 w 216"/>
                  <a:gd name="T23" fmla="*/ 120 h 474"/>
                  <a:gd name="T24" fmla="*/ 28 w 216"/>
                  <a:gd name="T25" fmla="*/ 136 h 474"/>
                  <a:gd name="T26" fmla="*/ 26 w 216"/>
                  <a:gd name="T27" fmla="*/ 154 h 474"/>
                  <a:gd name="T28" fmla="*/ 26 w 216"/>
                  <a:gd name="T29" fmla="*/ 170 h 474"/>
                  <a:gd name="T30" fmla="*/ 16 w 216"/>
                  <a:gd name="T31" fmla="*/ 184 h 474"/>
                  <a:gd name="T32" fmla="*/ 16 w 216"/>
                  <a:gd name="T33" fmla="*/ 224 h 474"/>
                  <a:gd name="T34" fmla="*/ 16 w 216"/>
                  <a:gd name="T35" fmla="*/ 224 h 474"/>
                  <a:gd name="T36" fmla="*/ 24 w 216"/>
                  <a:gd name="T37" fmla="*/ 262 h 474"/>
                  <a:gd name="T38" fmla="*/ 6 w 216"/>
                  <a:gd name="T39" fmla="*/ 276 h 474"/>
                  <a:gd name="T40" fmla="*/ 6 w 216"/>
                  <a:gd name="T41" fmla="*/ 324 h 474"/>
                  <a:gd name="T42" fmla="*/ 18 w 216"/>
                  <a:gd name="T43" fmla="*/ 370 h 474"/>
                  <a:gd name="T44" fmla="*/ 2 w 216"/>
                  <a:gd name="T45" fmla="*/ 468 h 474"/>
                  <a:gd name="T46" fmla="*/ 32 w 216"/>
                  <a:gd name="T47" fmla="*/ 456 h 474"/>
                  <a:gd name="T48" fmla="*/ 112 w 216"/>
                  <a:gd name="T49" fmla="*/ 416 h 474"/>
                  <a:gd name="T50" fmla="*/ 116 w 216"/>
                  <a:gd name="T51" fmla="*/ 416 h 474"/>
                  <a:gd name="T52" fmla="*/ 162 w 216"/>
                  <a:gd name="T53" fmla="*/ 416 h 474"/>
                  <a:gd name="T54" fmla="*/ 182 w 216"/>
                  <a:gd name="T55" fmla="*/ 392 h 474"/>
                  <a:gd name="T56" fmla="*/ 190 w 216"/>
                  <a:gd name="T57" fmla="*/ 372 h 474"/>
                  <a:gd name="T58" fmla="*/ 190 w 216"/>
                  <a:gd name="T59" fmla="*/ 368 h 474"/>
                  <a:gd name="T60" fmla="*/ 194 w 216"/>
                  <a:gd name="T61" fmla="*/ 364 h 474"/>
                  <a:gd name="T62" fmla="*/ 190 w 216"/>
                  <a:gd name="T63" fmla="*/ 356 h 474"/>
                  <a:gd name="T64" fmla="*/ 198 w 216"/>
                  <a:gd name="T65" fmla="*/ 336 h 474"/>
                  <a:gd name="T66" fmla="*/ 184 w 216"/>
                  <a:gd name="T67" fmla="*/ 310 h 474"/>
                  <a:gd name="T68" fmla="*/ 180 w 216"/>
                  <a:gd name="T69" fmla="*/ 302 h 474"/>
                  <a:gd name="T70" fmla="*/ 182 w 216"/>
                  <a:gd name="T71" fmla="*/ 294 h 474"/>
                  <a:gd name="T72" fmla="*/ 192 w 216"/>
                  <a:gd name="T73" fmla="*/ 268 h 474"/>
                  <a:gd name="T74" fmla="*/ 202 w 216"/>
                  <a:gd name="T75" fmla="*/ 248 h 474"/>
                  <a:gd name="T76" fmla="*/ 208 w 216"/>
                  <a:gd name="T77" fmla="*/ 200 h 474"/>
                  <a:gd name="T78" fmla="*/ 182 w 216"/>
                  <a:gd name="T79" fmla="*/ 184 h 474"/>
                  <a:gd name="T80" fmla="*/ 176 w 216"/>
                  <a:gd name="T81" fmla="*/ 170 h 474"/>
                  <a:gd name="T82" fmla="*/ 180 w 216"/>
                  <a:gd name="T83" fmla="*/ 146 h 474"/>
                  <a:gd name="T84" fmla="*/ 184 w 216"/>
                  <a:gd name="T85" fmla="*/ 130 h 474"/>
                  <a:gd name="T86" fmla="*/ 188 w 216"/>
                  <a:gd name="T87" fmla="*/ 116 h 474"/>
                  <a:gd name="T88" fmla="*/ 208 w 216"/>
                  <a:gd name="T89" fmla="*/ 112 h 474"/>
                  <a:gd name="T90" fmla="*/ 214 w 216"/>
                  <a:gd name="T91" fmla="*/ 66 h 474"/>
                  <a:gd name="T92" fmla="*/ 200 w 216"/>
                  <a:gd name="T93" fmla="*/ 64 h 474"/>
                  <a:gd name="T94" fmla="*/ 182 w 216"/>
                  <a:gd name="T95" fmla="*/ 52 h 474"/>
                  <a:gd name="T96" fmla="*/ 180 w 216"/>
                  <a:gd name="T97" fmla="*/ 3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474">
                    <a:moveTo>
                      <a:pt x="202" y="24"/>
                    </a:moveTo>
                    <a:lnTo>
                      <a:pt x="204" y="20"/>
                    </a:lnTo>
                    <a:lnTo>
                      <a:pt x="200" y="8"/>
                    </a:lnTo>
                    <a:lnTo>
                      <a:pt x="194" y="0"/>
                    </a:lnTo>
                    <a:lnTo>
                      <a:pt x="188" y="12"/>
                    </a:lnTo>
                    <a:lnTo>
                      <a:pt x="188" y="12"/>
                    </a:lnTo>
                    <a:lnTo>
                      <a:pt x="188" y="12"/>
                    </a:lnTo>
                    <a:lnTo>
                      <a:pt x="188" y="12"/>
                    </a:lnTo>
                    <a:lnTo>
                      <a:pt x="176" y="24"/>
                    </a:lnTo>
                    <a:lnTo>
                      <a:pt x="176" y="24"/>
                    </a:lnTo>
                    <a:lnTo>
                      <a:pt x="176" y="24"/>
                    </a:lnTo>
                    <a:lnTo>
                      <a:pt x="174" y="24"/>
                    </a:lnTo>
                    <a:lnTo>
                      <a:pt x="156" y="30"/>
                    </a:lnTo>
                    <a:lnTo>
                      <a:pt x="154" y="30"/>
                    </a:lnTo>
                    <a:lnTo>
                      <a:pt x="136" y="28"/>
                    </a:lnTo>
                    <a:lnTo>
                      <a:pt x="124" y="30"/>
                    </a:lnTo>
                    <a:lnTo>
                      <a:pt x="122" y="40"/>
                    </a:lnTo>
                    <a:lnTo>
                      <a:pt x="122" y="40"/>
                    </a:lnTo>
                    <a:lnTo>
                      <a:pt x="122" y="40"/>
                    </a:lnTo>
                    <a:lnTo>
                      <a:pt x="112" y="46"/>
                    </a:lnTo>
                    <a:lnTo>
                      <a:pt x="112" y="48"/>
                    </a:lnTo>
                    <a:lnTo>
                      <a:pt x="110" y="48"/>
                    </a:lnTo>
                    <a:lnTo>
                      <a:pt x="94" y="46"/>
                    </a:lnTo>
                    <a:lnTo>
                      <a:pt x="92" y="48"/>
                    </a:lnTo>
                    <a:lnTo>
                      <a:pt x="92" y="64"/>
                    </a:lnTo>
                    <a:lnTo>
                      <a:pt x="92" y="64"/>
                    </a:lnTo>
                    <a:lnTo>
                      <a:pt x="84" y="76"/>
                    </a:lnTo>
                    <a:lnTo>
                      <a:pt x="84" y="76"/>
                    </a:lnTo>
                    <a:lnTo>
                      <a:pt x="84" y="76"/>
                    </a:lnTo>
                    <a:lnTo>
                      <a:pt x="82" y="76"/>
                    </a:lnTo>
                    <a:lnTo>
                      <a:pt x="68" y="92"/>
                    </a:lnTo>
                    <a:lnTo>
                      <a:pt x="66" y="92"/>
                    </a:lnTo>
                    <a:lnTo>
                      <a:pt x="66" y="92"/>
                    </a:lnTo>
                    <a:lnTo>
                      <a:pt x="50" y="96"/>
                    </a:lnTo>
                    <a:lnTo>
                      <a:pt x="40" y="106"/>
                    </a:lnTo>
                    <a:lnTo>
                      <a:pt x="42" y="120"/>
                    </a:lnTo>
                    <a:lnTo>
                      <a:pt x="42" y="124"/>
                    </a:lnTo>
                    <a:lnTo>
                      <a:pt x="40" y="124"/>
                    </a:lnTo>
                    <a:lnTo>
                      <a:pt x="28" y="136"/>
                    </a:lnTo>
                    <a:lnTo>
                      <a:pt x="20" y="144"/>
                    </a:lnTo>
                    <a:lnTo>
                      <a:pt x="26" y="154"/>
                    </a:lnTo>
                    <a:lnTo>
                      <a:pt x="26" y="154"/>
                    </a:lnTo>
                    <a:lnTo>
                      <a:pt x="26" y="156"/>
                    </a:lnTo>
                    <a:lnTo>
                      <a:pt x="26" y="170"/>
                    </a:lnTo>
                    <a:lnTo>
                      <a:pt x="26" y="170"/>
                    </a:lnTo>
                    <a:lnTo>
                      <a:pt x="26" y="172"/>
                    </a:lnTo>
                    <a:lnTo>
                      <a:pt x="16" y="184"/>
                    </a:lnTo>
                    <a:lnTo>
                      <a:pt x="16" y="184"/>
                    </a:lnTo>
                    <a:lnTo>
                      <a:pt x="4" y="198"/>
                    </a:lnTo>
                    <a:lnTo>
                      <a:pt x="6" y="214"/>
                    </a:lnTo>
                    <a:lnTo>
                      <a:pt x="16" y="224"/>
                    </a:lnTo>
                    <a:lnTo>
                      <a:pt x="16" y="224"/>
                    </a:lnTo>
                    <a:lnTo>
                      <a:pt x="16" y="224"/>
                    </a:lnTo>
                    <a:lnTo>
                      <a:pt x="16" y="224"/>
                    </a:lnTo>
                    <a:lnTo>
                      <a:pt x="22" y="236"/>
                    </a:lnTo>
                    <a:lnTo>
                      <a:pt x="24" y="244"/>
                    </a:lnTo>
                    <a:lnTo>
                      <a:pt x="24" y="262"/>
                    </a:lnTo>
                    <a:lnTo>
                      <a:pt x="24" y="262"/>
                    </a:lnTo>
                    <a:lnTo>
                      <a:pt x="22" y="264"/>
                    </a:lnTo>
                    <a:lnTo>
                      <a:pt x="6" y="276"/>
                    </a:lnTo>
                    <a:lnTo>
                      <a:pt x="4" y="300"/>
                    </a:lnTo>
                    <a:lnTo>
                      <a:pt x="6" y="324"/>
                    </a:lnTo>
                    <a:lnTo>
                      <a:pt x="6" y="324"/>
                    </a:lnTo>
                    <a:lnTo>
                      <a:pt x="10" y="340"/>
                    </a:lnTo>
                    <a:lnTo>
                      <a:pt x="18" y="368"/>
                    </a:lnTo>
                    <a:lnTo>
                      <a:pt x="18" y="370"/>
                    </a:lnTo>
                    <a:lnTo>
                      <a:pt x="18" y="372"/>
                    </a:lnTo>
                    <a:lnTo>
                      <a:pt x="0" y="452"/>
                    </a:lnTo>
                    <a:lnTo>
                      <a:pt x="2" y="468"/>
                    </a:lnTo>
                    <a:lnTo>
                      <a:pt x="14" y="474"/>
                    </a:lnTo>
                    <a:lnTo>
                      <a:pt x="32" y="456"/>
                    </a:lnTo>
                    <a:lnTo>
                      <a:pt x="32" y="456"/>
                    </a:lnTo>
                    <a:lnTo>
                      <a:pt x="34" y="456"/>
                    </a:lnTo>
                    <a:lnTo>
                      <a:pt x="96" y="432"/>
                    </a:lnTo>
                    <a:lnTo>
                      <a:pt x="112" y="416"/>
                    </a:lnTo>
                    <a:lnTo>
                      <a:pt x="112" y="416"/>
                    </a:lnTo>
                    <a:lnTo>
                      <a:pt x="114" y="416"/>
                    </a:lnTo>
                    <a:lnTo>
                      <a:pt x="116" y="416"/>
                    </a:lnTo>
                    <a:lnTo>
                      <a:pt x="150" y="420"/>
                    </a:lnTo>
                    <a:lnTo>
                      <a:pt x="150" y="420"/>
                    </a:lnTo>
                    <a:lnTo>
                      <a:pt x="162" y="416"/>
                    </a:lnTo>
                    <a:lnTo>
                      <a:pt x="180" y="408"/>
                    </a:lnTo>
                    <a:lnTo>
                      <a:pt x="180" y="392"/>
                    </a:lnTo>
                    <a:lnTo>
                      <a:pt x="182" y="392"/>
                    </a:lnTo>
                    <a:lnTo>
                      <a:pt x="182" y="392"/>
                    </a:lnTo>
                    <a:lnTo>
                      <a:pt x="192" y="382"/>
                    </a:lnTo>
                    <a:lnTo>
                      <a:pt x="190" y="372"/>
                    </a:lnTo>
                    <a:lnTo>
                      <a:pt x="190" y="372"/>
                    </a:lnTo>
                    <a:lnTo>
                      <a:pt x="190" y="370"/>
                    </a:lnTo>
                    <a:lnTo>
                      <a:pt x="190" y="368"/>
                    </a:lnTo>
                    <a:lnTo>
                      <a:pt x="190" y="368"/>
                    </a:lnTo>
                    <a:lnTo>
                      <a:pt x="190" y="368"/>
                    </a:lnTo>
                    <a:lnTo>
                      <a:pt x="194" y="364"/>
                    </a:lnTo>
                    <a:lnTo>
                      <a:pt x="192" y="360"/>
                    </a:lnTo>
                    <a:lnTo>
                      <a:pt x="192" y="360"/>
                    </a:lnTo>
                    <a:lnTo>
                      <a:pt x="190" y="356"/>
                    </a:lnTo>
                    <a:lnTo>
                      <a:pt x="190" y="352"/>
                    </a:lnTo>
                    <a:lnTo>
                      <a:pt x="194" y="340"/>
                    </a:lnTo>
                    <a:lnTo>
                      <a:pt x="198" y="336"/>
                    </a:lnTo>
                    <a:lnTo>
                      <a:pt x="198" y="336"/>
                    </a:lnTo>
                    <a:lnTo>
                      <a:pt x="196" y="324"/>
                    </a:lnTo>
                    <a:lnTo>
                      <a:pt x="184" y="310"/>
                    </a:lnTo>
                    <a:lnTo>
                      <a:pt x="184" y="310"/>
                    </a:lnTo>
                    <a:lnTo>
                      <a:pt x="182" y="306"/>
                    </a:lnTo>
                    <a:lnTo>
                      <a:pt x="180" y="302"/>
                    </a:lnTo>
                    <a:lnTo>
                      <a:pt x="180" y="298"/>
                    </a:lnTo>
                    <a:lnTo>
                      <a:pt x="182" y="294"/>
                    </a:lnTo>
                    <a:lnTo>
                      <a:pt x="182" y="294"/>
                    </a:lnTo>
                    <a:lnTo>
                      <a:pt x="184" y="288"/>
                    </a:lnTo>
                    <a:lnTo>
                      <a:pt x="190" y="280"/>
                    </a:lnTo>
                    <a:lnTo>
                      <a:pt x="192" y="268"/>
                    </a:lnTo>
                    <a:lnTo>
                      <a:pt x="192" y="268"/>
                    </a:lnTo>
                    <a:lnTo>
                      <a:pt x="192" y="268"/>
                    </a:lnTo>
                    <a:lnTo>
                      <a:pt x="202" y="248"/>
                    </a:lnTo>
                    <a:lnTo>
                      <a:pt x="204" y="240"/>
                    </a:lnTo>
                    <a:lnTo>
                      <a:pt x="216" y="216"/>
                    </a:lnTo>
                    <a:lnTo>
                      <a:pt x="208" y="200"/>
                    </a:lnTo>
                    <a:lnTo>
                      <a:pt x="184" y="184"/>
                    </a:lnTo>
                    <a:lnTo>
                      <a:pt x="182" y="184"/>
                    </a:lnTo>
                    <a:lnTo>
                      <a:pt x="182" y="184"/>
                    </a:lnTo>
                    <a:lnTo>
                      <a:pt x="182" y="184"/>
                    </a:lnTo>
                    <a:lnTo>
                      <a:pt x="176" y="170"/>
                    </a:lnTo>
                    <a:lnTo>
                      <a:pt x="176" y="170"/>
                    </a:lnTo>
                    <a:lnTo>
                      <a:pt x="176" y="168"/>
                    </a:lnTo>
                    <a:lnTo>
                      <a:pt x="180" y="146"/>
                    </a:lnTo>
                    <a:lnTo>
                      <a:pt x="180" y="146"/>
                    </a:lnTo>
                    <a:lnTo>
                      <a:pt x="180" y="146"/>
                    </a:lnTo>
                    <a:lnTo>
                      <a:pt x="184" y="130"/>
                    </a:lnTo>
                    <a:lnTo>
                      <a:pt x="184" y="130"/>
                    </a:lnTo>
                    <a:lnTo>
                      <a:pt x="184" y="122"/>
                    </a:lnTo>
                    <a:lnTo>
                      <a:pt x="188" y="116"/>
                    </a:lnTo>
                    <a:lnTo>
                      <a:pt x="188" y="116"/>
                    </a:lnTo>
                    <a:lnTo>
                      <a:pt x="190" y="114"/>
                    </a:lnTo>
                    <a:lnTo>
                      <a:pt x="194" y="114"/>
                    </a:lnTo>
                    <a:lnTo>
                      <a:pt x="208" y="112"/>
                    </a:lnTo>
                    <a:lnTo>
                      <a:pt x="212" y="102"/>
                    </a:lnTo>
                    <a:lnTo>
                      <a:pt x="216" y="76"/>
                    </a:lnTo>
                    <a:lnTo>
                      <a:pt x="214" y="66"/>
                    </a:lnTo>
                    <a:lnTo>
                      <a:pt x="200" y="64"/>
                    </a:lnTo>
                    <a:lnTo>
                      <a:pt x="200" y="64"/>
                    </a:lnTo>
                    <a:lnTo>
                      <a:pt x="200" y="64"/>
                    </a:lnTo>
                    <a:lnTo>
                      <a:pt x="184" y="56"/>
                    </a:lnTo>
                    <a:lnTo>
                      <a:pt x="182" y="54"/>
                    </a:lnTo>
                    <a:lnTo>
                      <a:pt x="182" y="52"/>
                    </a:lnTo>
                    <a:lnTo>
                      <a:pt x="182" y="52"/>
                    </a:lnTo>
                    <a:lnTo>
                      <a:pt x="180" y="32"/>
                    </a:lnTo>
                    <a:lnTo>
                      <a:pt x="180" y="32"/>
                    </a:lnTo>
                    <a:lnTo>
                      <a:pt x="180" y="28"/>
                    </a:lnTo>
                    <a:lnTo>
                      <a:pt x="202" y="24"/>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8" name="Freeform 18"/>
              <p:cNvSpPr>
                <a:spLocks/>
              </p:cNvSpPr>
              <p:nvPr/>
            </p:nvSpPr>
            <p:spPr bwMode="auto">
              <a:xfrm>
                <a:off x="4982720" y="3875496"/>
                <a:ext cx="319655" cy="371820"/>
              </a:xfrm>
              <a:custGeom>
                <a:avLst/>
                <a:gdLst>
                  <a:gd name="T0" fmla="*/ 300 w 344"/>
                  <a:gd name="T1" fmla="*/ 66 h 400"/>
                  <a:gd name="T2" fmla="*/ 294 w 344"/>
                  <a:gd name="T3" fmla="*/ 32 h 400"/>
                  <a:gd name="T4" fmla="*/ 282 w 344"/>
                  <a:gd name="T5" fmla="*/ 24 h 400"/>
                  <a:gd name="T6" fmla="*/ 252 w 344"/>
                  <a:gd name="T7" fmla="*/ 44 h 400"/>
                  <a:gd name="T8" fmla="*/ 250 w 344"/>
                  <a:gd name="T9" fmla="*/ 14 h 400"/>
                  <a:gd name="T10" fmla="*/ 244 w 344"/>
                  <a:gd name="T11" fmla="*/ 20 h 400"/>
                  <a:gd name="T12" fmla="*/ 216 w 344"/>
                  <a:gd name="T13" fmla="*/ 44 h 400"/>
                  <a:gd name="T14" fmla="*/ 198 w 344"/>
                  <a:gd name="T15" fmla="*/ 32 h 400"/>
                  <a:gd name="T16" fmla="*/ 176 w 344"/>
                  <a:gd name="T17" fmla="*/ 20 h 400"/>
                  <a:gd name="T18" fmla="*/ 132 w 344"/>
                  <a:gd name="T19" fmla="*/ 6 h 400"/>
                  <a:gd name="T20" fmla="*/ 94 w 344"/>
                  <a:gd name="T21" fmla="*/ 0 h 400"/>
                  <a:gd name="T22" fmla="*/ 70 w 344"/>
                  <a:gd name="T23" fmla="*/ 32 h 400"/>
                  <a:gd name="T24" fmla="*/ 44 w 344"/>
                  <a:gd name="T25" fmla="*/ 32 h 400"/>
                  <a:gd name="T26" fmla="*/ 26 w 344"/>
                  <a:gd name="T27" fmla="*/ 144 h 400"/>
                  <a:gd name="T28" fmla="*/ 24 w 344"/>
                  <a:gd name="T29" fmla="*/ 150 h 400"/>
                  <a:gd name="T30" fmla="*/ 26 w 344"/>
                  <a:gd name="T31" fmla="*/ 198 h 400"/>
                  <a:gd name="T32" fmla="*/ 4 w 344"/>
                  <a:gd name="T33" fmla="*/ 214 h 400"/>
                  <a:gd name="T34" fmla="*/ 14 w 344"/>
                  <a:gd name="T35" fmla="*/ 222 h 400"/>
                  <a:gd name="T36" fmla="*/ 26 w 344"/>
                  <a:gd name="T37" fmla="*/ 226 h 400"/>
                  <a:gd name="T38" fmla="*/ 32 w 344"/>
                  <a:gd name="T39" fmla="*/ 254 h 400"/>
                  <a:gd name="T40" fmla="*/ 28 w 344"/>
                  <a:gd name="T41" fmla="*/ 264 h 400"/>
                  <a:gd name="T42" fmla="*/ 32 w 344"/>
                  <a:gd name="T43" fmla="*/ 296 h 400"/>
                  <a:gd name="T44" fmla="*/ 76 w 344"/>
                  <a:gd name="T45" fmla="*/ 302 h 400"/>
                  <a:gd name="T46" fmla="*/ 88 w 344"/>
                  <a:gd name="T47" fmla="*/ 306 h 400"/>
                  <a:gd name="T48" fmla="*/ 98 w 344"/>
                  <a:gd name="T49" fmla="*/ 286 h 400"/>
                  <a:gd name="T50" fmla="*/ 124 w 344"/>
                  <a:gd name="T51" fmla="*/ 280 h 400"/>
                  <a:gd name="T52" fmla="*/ 134 w 344"/>
                  <a:gd name="T53" fmla="*/ 274 h 400"/>
                  <a:gd name="T54" fmla="*/ 146 w 344"/>
                  <a:gd name="T55" fmla="*/ 272 h 400"/>
                  <a:gd name="T56" fmla="*/ 156 w 344"/>
                  <a:gd name="T57" fmla="*/ 288 h 400"/>
                  <a:gd name="T58" fmla="*/ 162 w 344"/>
                  <a:gd name="T59" fmla="*/ 310 h 400"/>
                  <a:gd name="T60" fmla="*/ 158 w 344"/>
                  <a:gd name="T61" fmla="*/ 340 h 400"/>
                  <a:gd name="T62" fmla="*/ 146 w 344"/>
                  <a:gd name="T63" fmla="*/ 372 h 400"/>
                  <a:gd name="T64" fmla="*/ 168 w 344"/>
                  <a:gd name="T65" fmla="*/ 376 h 400"/>
                  <a:gd name="T66" fmla="*/ 172 w 344"/>
                  <a:gd name="T67" fmla="*/ 398 h 400"/>
                  <a:gd name="T68" fmla="*/ 194 w 344"/>
                  <a:gd name="T69" fmla="*/ 392 h 400"/>
                  <a:gd name="T70" fmla="*/ 216 w 344"/>
                  <a:gd name="T71" fmla="*/ 366 h 400"/>
                  <a:gd name="T72" fmla="*/ 220 w 344"/>
                  <a:gd name="T73" fmla="*/ 354 h 400"/>
                  <a:gd name="T74" fmla="*/ 256 w 344"/>
                  <a:gd name="T75" fmla="*/ 372 h 400"/>
                  <a:gd name="T76" fmla="*/ 270 w 344"/>
                  <a:gd name="T77" fmla="*/ 376 h 400"/>
                  <a:gd name="T78" fmla="*/ 256 w 344"/>
                  <a:gd name="T79" fmla="*/ 344 h 400"/>
                  <a:gd name="T80" fmla="*/ 256 w 344"/>
                  <a:gd name="T81" fmla="*/ 340 h 400"/>
                  <a:gd name="T82" fmla="*/ 292 w 344"/>
                  <a:gd name="T83" fmla="*/ 326 h 400"/>
                  <a:gd name="T84" fmla="*/ 334 w 344"/>
                  <a:gd name="T85" fmla="*/ 330 h 400"/>
                  <a:gd name="T86" fmla="*/ 334 w 344"/>
                  <a:gd name="T87" fmla="*/ 326 h 400"/>
                  <a:gd name="T88" fmla="*/ 344 w 344"/>
                  <a:gd name="T89" fmla="*/ 298 h 400"/>
                  <a:gd name="T90" fmla="*/ 334 w 344"/>
                  <a:gd name="T91" fmla="*/ 284 h 400"/>
                  <a:gd name="T92" fmla="*/ 332 w 344"/>
                  <a:gd name="T93" fmla="*/ 276 h 400"/>
                  <a:gd name="T94" fmla="*/ 326 w 344"/>
                  <a:gd name="T95" fmla="*/ 252 h 400"/>
                  <a:gd name="T96" fmla="*/ 320 w 344"/>
                  <a:gd name="T97" fmla="*/ 232 h 400"/>
                  <a:gd name="T98" fmla="*/ 308 w 344"/>
                  <a:gd name="T99" fmla="*/ 196 h 400"/>
                  <a:gd name="T100" fmla="*/ 300 w 344"/>
                  <a:gd name="T101" fmla="*/ 168 h 400"/>
                  <a:gd name="T102" fmla="*/ 334 w 344"/>
                  <a:gd name="T103" fmla="*/ 124 h 400"/>
                  <a:gd name="T104" fmla="*/ 308 w 344"/>
                  <a:gd name="T105" fmla="*/ 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400">
                    <a:moveTo>
                      <a:pt x="300" y="68"/>
                    </a:moveTo>
                    <a:lnTo>
                      <a:pt x="300" y="68"/>
                    </a:lnTo>
                    <a:lnTo>
                      <a:pt x="300" y="68"/>
                    </a:lnTo>
                    <a:lnTo>
                      <a:pt x="300" y="66"/>
                    </a:lnTo>
                    <a:lnTo>
                      <a:pt x="292" y="54"/>
                    </a:lnTo>
                    <a:lnTo>
                      <a:pt x="292" y="52"/>
                    </a:lnTo>
                    <a:lnTo>
                      <a:pt x="292" y="52"/>
                    </a:lnTo>
                    <a:lnTo>
                      <a:pt x="294" y="32"/>
                    </a:lnTo>
                    <a:lnTo>
                      <a:pt x="294" y="32"/>
                    </a:lnTo>
                    <a:lnTo>
                      <a:pt x="292" y="28"/>
                    </a:lnTo>
                    <a:lnTo>
                      <a:pt x="286" y="24"/>
                    </a:lnTo>
                    <a:lnTo>
                      <a:pt x="282" y="24"/>
                    </a:lnTo>
                    <a:lnTo>
                      <a:pt x="274" y="34"/>
                    </a:lnTo>
                    <a:lnTo>
                      <a:pt x="272" y="34"/>
                    </a:lnTo>
                    <a:lnTo>
                      <a:pt x="272" y="34"/>
                    </a:lnTo>
                    <a:lnTo>
                      <a:pt x="252" y="44"/>
                    </a:lnTo>
                    <a:lnTo>
                      <a:pt x="250" y="30"/>
                    </a:lnTo>
                    <a:lnTo>
                      <a:pt x="250" y="28"/>
                    </a:lnTo>
                    <a:lnTo>
                      <a:pt x="252" y="22"/>
                    </a:lnTo>
                    <a:lnTo>
                      <a:pt x="250" y="14"/>
                    </a:lnTo>
                    <a:lnTo>
                      <a:pt x="248" y="12"/>
                    </a:lnTo>
                    <a:lnTo>
                      <a:pt x="244" y="20"/>
                    </a:lnTo>
                    <a:lnTo>
                      <a:pt x="244" y="20"/>
                    </a:lnTo>
                    <a:lnTo>
                      <a:pt x="244" y="20"/>
                    </a:lnTo>
                    <a:lnTo>
                      <a:pt x="218" y="42"/>
                    </a:lnTo>
                    <a:lnTo>
                      <a:pt x="218" y="44"/>
                    </a:lnTo>
                    <a:lnTo>
                      <a:pt x="216" y="44"/>
                    </a:lnTo>
                    <a:lnTo>
                      <a:pt x="216" y="44"/>
                    </a:lnTo>
                    <a:lnTo>
                      <a:pt x="214" y="44"/>
                    </a:lnTo>
                    <a:lnTo>
                      <a:pt x="206" y="40"/>
                    </a:lnTo>
                    <a:lnTo>
                      <a:pt x="206" y="40"/>
                    </a:lnTo>
                    <a:lnTo>
                      <a:pt x="198" y="32"/>
                    </a:lnTo>
                    <a:lnTo>
                      <a:pt x="184" y="28"/>
                    </a:lnTo>
                    <a:lnTo>
                      <a:pt x="184" y="28"/>
                    </a:lnTo>
                    <a:lnTo>
                      <a:pt x="184" y="26"/>
                    </a:lnTo>
                    <a:lnTo>
                      <a:pt x="176" y="20"/>
                    </a:lnTo>
                    <a:lnTo>
                      <a:pt x="150" y="16"/>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8" y="32"/>
                    </a:lnTo>
                    <a:lnTo>
                      <a:pt x="60" y="24"/>
                    </a:lnTo>
                    <a:lnTo>
                      <a:pt x="44" y="32"/>
                    </a:lnTo>
                    <a:lnTo>
                      <a:pt x="28" y="52"/>
                    </a:lnTo>
                    <a:lnTo>
                      <a:pt x="16" y="86"/>
                    </a:lnTo>
                    <a:lnTo>
                      <a:pt x="20" y="124"/>
                    </a:lnTo>
                    <a:lnTo>
                      <a:pt x="26" y="144"/>
                    </a:lnTo>
                    <a:lnTo>
                      <a:pt x="26" y="144"/>
                    </a:lnTo>
                    <a:lnTo>
                      <a:pt x="26" y="148"/>
                    </a:lnTo>
                    <a:lnTo>
                      <a:pt x="24" y="150"/>
                    </a:lnTo>
                    <a:lnTo>
                      <a:pt x="24" y="150"/>
                    </a:lnTo>
                    <a:lnTo>
                      <a:pt x="20" y="152"/>
                    </a:lnTo>
                    <a:lnTo>
                      <a:pt x="20" y="156"/>
                    </a:lnTo>
                    <a:lnTo>
                      <a:pt x="18" y="166"/>
                    </a:lnTo>
                    <a:lnTo>
                      <a:pt x="26" y="198"/>
                    </a:lnTo>
                    <a:lnTo>
                      <a:pt x="24" y="200"/>
                    </a:lnTo>
                    <a:lnTo>
                      <a:pt x="24" y="200"/>
                    </a:lnTo>
                    <a:lnTo>
                      <a:pt x="8" y="210"/>
                    </a:lnTo>
                    <a:lnTo>
                      <a:pt x="4" y="214"/>
                    </a:lnTo>
                    <a:lnTo>
                      <a:pt x="2" y="218"/>
                    </a:lnTo>
                    <a:lnTo>
                      <a:pt x="0" y="228"/>
                    </a:lnTo>
                    <a:lnTo>
                      <a:pt x="14" y="224"/>
                    </a:lnTo>
                    <a:lnTo>
                      <a:pt x="14" y="222"/>
                    </a:lnTo>
                    <a:lnTo>
                      <a:pt x="16" y="222"/>
                    </a:lnTo>
                    <a:lnTo>
                      <a:pt x="16" y="222"/>
                    </a:lnTo>
                    <a:lnTo>
                      <a:pt x="22" y="224"/>
                    </a:lnTo>
                    <a:lnTo>
                      <a:pt x="26" y="226"/>
                    </a:lnTo>
                    <a:lnTo>
                      <a:pt x="30" y="228"/>
                    </a:lnTo>
                    <a:lnTo>
                      <a:pt x="32" y="234"/>
                    </a:lnTo>
                    <a:lnTo>
                      <a:pt x="34" y="252"/>
                    </a:lnTo>
                    <a:lnTo>
                      <a:pt x="32" y="254"/>
                    </a:lnTo>
                    <a:lnTo>
                      <a:pt x="32" y="256"/>
                    </a:lnTo>
                    <a:lnTo>
                      <a:pt x="32" y="256"/>
                    </a:lnTo>
                    <a:lnTo>
                      <a:pt x="28" y="260"/>
                    </a:lnTo>
                    <a:lnTo>
                      <a:pt x="28" y="264"/>
                    </a:lnTo>
                    <a:lnTo>
                      <a:pt x="24" y="282"/>
                    </a:lnTo>
                    <a:lnTo>
                      <a:pt x="24" y="282"/>
                    </a:lnTo>
                    <a:lnTo>
                      <a:pt x="28" y="290"/>
                    </a:lnTo>
                    <a:lnTo>
                      <a:pt x="32" y="296"/>
                    </a:lnTo>
                    <a:lnTo>
                      <a:pt x="48" y="316"/>
                    </a:lnTo>
                    <a:lnTo>
                      <a:pt x="64" y="304"/>
                    </a:lnTo>
                    <a:lnTo>
                      <a:pt x="76" y="302"/>
                    </a:lnTo>
                    <a:lnTo>
                      <a:pt x="76" y="302"/>
                    </a:lnTo>
                    <a:lnTo>
                      <a:pt x="76" y="304"/>
                    </a:lnTo>
                    <a:lnTo>
                      <a:pt x="84" y="306"/>
                    </a:lnTo>
                    <a:lnTo>
                      <a:pt x="84" y="306"/>
                    </a:lnTo>
                    <a:lnTo>
                      <a:pt x="88" y="306"/>
                    </a:lnTo>
                    <a:lnTo>
                      <a:pt x="92" y="302"/>
                    </a:lnTo>
                    <a:lnTo>
                      <a:pt x="100" y="292"/>
                    </a:lnTo>
                    <a:lnTo>
                      <a:pt x="98" y="286"/>
                    </a:lnTo>
                    <a:lnTo>
                      <a:pt x="98" y="286"/>
                    </a:lnTo>
                    <a:lnTo>
                      <a:pt x="100" y="282"/>
                    </a:lnTo>
                    <a:lnTo>
                      <a:pt x="104" y="280"/>
                    </a:lnTo>
                    <a:lnTo>
                      <a:pt x="124" y="280"/>
                    </a:lnTo>
                    <a:lnTo>
                      <a:pt x="124" y="280"/>
                    </a:lnTo>
                    <a:lnTo>
                      <a:pt x="128" y="280"/>
                    </a:lnTo>
                    <a:lnTo>
                      <a:pt x="130" y="280"/>
                    </a:lnTo>
                    <a:lnTo>
                      <a:pt x="130" y="280"/>
                    </a:lnTo>
                    <a:lnTo>
                      <a:pt x="134" y="274"/>
                    </a:lnTo>
                    <a:lnTo>
                      <a:pt x="136" y="270"/>
                    </a:lnTo>
                    <a:lnTo>
                      <a:pt x="136" y="270"/>
                    </a:lnTo>
                    <a:lnTo>
                      <a:pt x="142" y="270"/>
                    </a:lnTo>
                    <a:lnTo>
                      <a:pt x="146" y="272"/>
                    </a:lnTo>
                    <a:lnTo>
                      <a:pt x="146" y="272"/>
                    </a:lnTo>
                    <a:lnTo>
                      <a:pt x="152" y="280"/>
                    </a:lnTo>
                    <a:lnTo>
                      <a:pt x="154" y="284"/>
                    </a:lnTo>
                    <a:lnTo>
                      <a:pt x="156" y="288"/>
                    </a:lnTo>
                    <a:lnTo>
                      <a:pt x="154" y="302"/>
                    </a:lnTo>
                    <a:lnTo>
                      <a:pt x="156" y="304"/>
                    </a:lnTo>
                    <a:lnTo>
                      <a:pt x="156" y="304"/>
                    </a:lnTo>
                    <a:lnTo>
                      <a:pt x="162" y="310"/>
                    </a:lnTo>
                    <a:lnTo>
                      <a:pt x="164" y="316"/>
                    </a:lnTo>
                    <a:lnTo>
                      <a:pt x="162" y="330"/>
                    </a:lnTo>
                    <a:lnTo>
                      <a:pt x="162" y="330"/>
                    </a:lnTo>
                    <a:lnTo>
                      <a:pt x="158" y="340"/>
                    </a:lnTo>
                    <a:lnTo>
                      <a:pt x="154" y="344"/>
                    </a:lnTo>
                    <a:lnTo>
                      <a:pt x="154" y="344"/>
                    </a:lnTo>
                    <a:lnTo>
                      <a:pt x="142" y="370"/>
                    </a:lnTo>
                    <a:lnTo>
                      <a:pt x="146" y="372"/>
                    </a:lnTo>
                    <a:lnTo>
                      <a:pt x="164" y="372"/>
                    </a:lnTo>
                    <a:lnTo>
                      <a:pt x="168" y="374"/>
                    </a:lnTo>
                    <a:lnTo>
                      <a:pt x="168" y="376"/>
                    </a:lnTo>
                    <a:lnTo>
                      <a:pt x="168" y="376"/>
                    </a:lnTo>
                    <a:lnTo>
                      <a:pt x="164" y="388"/>
                    </a:lnTo>
                    <a:lnTo>
                      <a:pt x="164" y="394"/>
                    </a:lnTo>
                    <a:lnTo>
                      <a:pt x="164" y="394"/>
                    </a:lnTo>
                    <a:lnTo>
                      <a:pt x="172" y="398"/>
                    </a:lnTo>
                    <a:lnTo>
                      <a:pt x="176" y="400"/>
                    </a:lnTo>
                    <a:lnTo>
                      <a:pt x="178" y="398"/>
                    </a:lnTo>
                    <a:lnTo>
                      <a:pt x="188" y="394"/>
                    </a:lnTo>
                    <a:lnTo>
                      <a:pt x="194" y="392"/>
                    </a:lnTo>
                    <a:lnTo>
                      <a:pt x="204" y="392"/>
                    </a:lnTo>
                    <a:lnTo>
                      <a:pt x="216" y="380"/>
                    </a:lnTo>
                    <a:lnTo>
                      <a:pt x="216" y="366"/>
                    </a:lnTo>
                    <a:lnTo>
                      <a:pt x="216" y="366"/>
                    </a:lnTo>
                    <a:lnTo>
                      <a:pt x="216" y="360"/>
                    </a:lnTo>
                    <a:lnTo>
                      <a:pt x="216" y="356"/>
                    </a:lnTo>
                    <a:lnTo>
                      <a:pt x="216" y="356"/>
                    </a:lnTo>
                    <a:lnTo>
                      <a:pt x="220" y="354"/>
                    </a:lnTo>
                    <a:lnTo>
                      <a:pt x="224" y="354"/>
                    </a:lnTo>
                    <a:lnTo>
                      <a:pt x="230" y="356"/>
                    </a:lnTo>
                    <a:lnTo>
                      <a:pt x="236" y="360"/>
                    </a:lnTo>
                    <a:lnTo>
                      <a:pt x="256" y="372"/>
                    </a:lnTo>
                    <a:lnTo>
                      <a:pt x="256" y="372"/>
                    </a:lnTo>
                    <a:lnTo>
                      <a:pt x="264" y="376"/>
                    </a:lnTo>
                    <a:lnTo>
                      <a:pt x="270" y="378"/>
                    </a:lnTo>
                    <a:lnTo>
                      <a:pt x="270" y="376"/>
                    </a:lnTo>
                    <a:lnTo>
                      <a:pt x="270" y="376"/>
                    </a:lnTo>
                    <a:lnTo>
                      <a:pt x="270" y="370"/>
                    </a:lnTo>
                    <a:lnTo>
                      <a:pt x="266" y="360"/>
                    </a:lnTo>
                    <a:lnTo>
                      <a:pt x="256" y="344"/>
                    </a:lnTo>
                    <a:lnTo>
                      <a:pt x="256" y="342"/>
                    </a:lnTo>
                    <a:lnTo>
                      <a:pt x="256" y="342"/>
                    </a:lnTo>
                    <a:lnTo>
                      <a:pt x="256" y="340"/>
                    </a:lnTo>
                    <a:lnTo>
                      <a:pt x="256" y="340"/>
                    </a:lnTo>
                    <a:lnTo>
                      <a:pt x="264" y="332"/>
                    </a:lnTo>
                    <a:lnTo>
                      <a:pt x="274" y="326"/>
                    </a:lnTo>
                    <a:lnTo>
                      <a:pt x="282" y="324"/>
                    </a:lnTo>
                    <a:lnTo>
                      <a:pt x="292" y="326"/>
                    </a:lnTo>
                    <a:lnTo>
                      <a:pt x="320" y="340"/>
                    </a:lnTo>
                    <a:lnTo>
                      <a:pt x="332" y="332"/>
                    </a:lnTo>
                    <a:lnTo>
                      <a:pt x="334" y="332"/>
                    </a:lnTo>
                    <a:lnTo>
                      <a:pt x="334" y="330"/>
                    </a:lnTo>
                    <a:lnTo>
                      <a:pt x="334" y="330"/>
                    </a:lnTo>
                    <a:lnTo>
                      <a:pt x="332" y="328"/>
                    </a:lnTo>
                    <a:lnTo>
                      <a:pt x="332" y="328"/>
                    </a:lnTo>
                    <a:lnTo>
                      <a:pt x="334" y="326"/>
                    </a:lnTo>
                    <a:lnTo>
                      <a:pt x="334" y="326"/>
                    </a:lnTo>
                    <a:lnTo>
                      <a:pt x="340" y="314"/>
                    </a:lnTo>
                    <a:lnTo>
                      <a:pt x="344" y="304"/>
                    </a:lnTo>
                    <a:lnTo>
                      <a:pt x="344" y="298"/>
                    </a:lnTo>
                    <a:lnTo>
                      <a:pt x="344" y="292"/>
                    </a:lnTo>
                    <a:lnTo>
                      <a:pt x="344" y="292"/>
                    </a:lnTo>
                    <a:lnTo>
                      <a:pt x="338" y="286"/>
                    </a:lnTo>
                    <a:lnTo>
                      <a:pt x="334" y="284"/>
                    </a:lnTo>
                    <a:lnTo>
                      <a:pt x="332" y="284"/>
                    </a:lnTo>
                    <a:lnTo>
                      <a:pt x="330" y="276"/>
                    </a:lnTo>
                    <a:lnTo>
                      <a:pt x="332" y="276"/>
                    </a:lnTo>
                    <a:lnTo>
                      <a:pt x="332" y="276"/>
                    </a:lnTo>
                    <a:lnTo>
                      <a:pt x="338" y="272"/>
                    </a:lnTo>
                    <a:lnTo>
                      <a:pt x="340" y="268"/>
                    </a:lnTo>
                    <a:lnTo>
                      <a:pt x="338" y="264"/>
                    </a:lnTo>
                    <a:lnTo>
                      <a:pt x="326" y="252"/>
                    </a:lnTo>
                    <a:lnTo>
                      <a:pt x="326" y="252"/>
                    </a:lnTo>
                    <a:lnTo>
                      <a:pt x="326" y="250"/>
                    </a:lnTo>
                    <a:lnTo>
                      <a:pt x="320" y="232"/>
                    </a:lnTo>
                    <a:lnTo>
                      <a:pt x="320" y="232"/>
                    </a:lnTo>
                    <a:lnTo>
                      <a:pt x="316" y="214"/>
                    </a:lnTo>
                    <a:lnTo>
                      <a:pt x="316" y="196"/>
                    </a:lnTo>
                    <a:lnTo>
                      <a:pt x="316" y="188"/>
                    </a:lnTo>
                    <a:lnTo>
                      <a:pt x="308" y="196"/>
                    </a:lnTo>
                    <a:lnTo>
                      <a:pt x="302" y="204"/>
                    </a:lnTo>
                    <a:lnTo>
                      <a:pt x="300" y="170"/>
                    </a:lnTo>
                    <a:lnTo>
                      <a:pt x="300" y="170"/>
                    </a:lnTo>
                    <a:lnTo>
                      <a:pt x="300" y="168"/>
                    </a:lnTo>
                    <a:lnTo>
                      <a:pt x="300" y="168"/>
                    </a:lnTo>
                    <a:lnTo>
                      <a:pt x="300" y="168"/>
                    </a:lnTo>
                    <a:lnTo>
                      <a:pt x="322" y="138"/>
                    </a:lnTo>
                    <a:lnTo>
                      <a:pt x="334" y="124"/>
                    </a:lnTo>
                    <a:lnTo>
                      <a:pt x="326" y="100"/>
                    </a:lnTo>
                    <a:lnTo>
                      <a:pt x="326" y="100"/>
                    </a:lnTo>
                    <a:lnTo>
                      <a:pt x="322" y="76"/>
                    </a:lnTo>
                    <a:lnTo>
                      <a:pt x="308" y="70"/>
                    </a:lnTo>
                    <a:lnTo>
                      <a:pt x="300" y="68"/>
                    </a:lnTo>
                    <a:close/>
                  </a:path>
                </a:pathLst>
              </a:custGeom>
              <a:solidFill>
                <a:srgbClr val="4270C1"/>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89" name="Freeform 19"/>
              <p:cNvSpPr>
                <a:spLocks/>
              </p:cNvSpPr>
              <p:nvPr/>
            </p:nvSpPr>
            <p:spPr bwMode="auto">
              <a:xfrm>
                <a:off x="4945754" y="3661318"/>
                <a:ext cx="453388" cy="284846"/>
              </a:xfrm>
              <a:custGeom>
                <a:avLst/>
                <a:gdLst>
                  <a:gd name="T0" fmla="*/ 64 w 488"/>
                  <a:gd name="T1" fmla="*/ 10 h 306"/>
                  <a:gd name="T2" fmla="*/ 86 w 488"/>
                  <a:gd name="T3" fmla="*/ 24 h 306"/>
                  <a:gd name="T4" fmla="*/ 98 w 488"/>
                  <a:gd name="T5" fmla="*/ 40 h 306"/>
                  <a:gd name="T6" fmla="*/ 88 w 488"/>
                  <a:gd name="T7" fmla="*/ 52 h 306"/>
                  <a:gd name="T8" fmla="*/ 60 w 488"/>
                  <a:gd name="T9" fmla="*/ 58 h 306"/>
                  <a:gd name="T10" fmla="*/ 64 w 488"/>
                  <a:gd name="T11" fmla="*/ 74 h 306"/>
                  <a:gd name="T12" fmla="*/ 72 w 488"/>
                  <a:gd name="T13" fmla="*/ 108 h 306"/>
                  <a:gd name="T14" fmla="*/ 90 w 488"/>
                  <a:gd name="T15" fmla="*/ 114 h 306"/>
                  <a:gd name="T16" fmla="*/ 92 w 488"/>
                  <a:gd name="T17" fmla="*/ 116 h 306"/>
                  <a:gd name="T18" fmla="*/ 102 w 488"/>
                  <a:gd name="T19" fmla="*/ 130 h 306"/>
                  <a:gd name="T20" fmla="*/ 108 w 488"/>
                  <a:gd name="T21" fmla="*/ 146 h 306"/>
                  <a:gd name="T22" fmla="*/ 106 w 488"/>
                  <a:gd name="T23" fmla="*/ 164 h 306"/>
                  <a:gd name="T24" fmla="*/ 94 w 488"/>
                  <a:gd name="T25" fmla="*/ 178 h 306"/>
                  <a:gd name="T26" fmla="*/ 52 w 488"/>
                  <a:gd name="T27" fmla="*/ 200 h 306"/>
                  <a:gd name="T28" fmla="*/ 8 w 488"/>
                  <a:gd name="T29" fmla="*/ 232 h 306"/>
                  <a:gd name="T30" fmla="*/ 12 w 488"/>
                  <a:gd name="T31" fmla="*/ 254 h 306"/>
                  <a:gd name="T32" fmla="*/ 40 w 488"/>
                  <a:gd name="T33" fmla="*/ 286 h 306"/>
                  <a:gd name="T34" fmla="*/ 52 w 488"/>
                  <a:gd name="T35" fmla="*/ 302 h 306"/>
                  <a:gd name="T36" fmla="*/ 60 w 488"/>
                  <a:gd name="T37" fmla="*/ 278 h 306"/>
                  <a:gd name="T38" fmla="*/ 76 w 488"/>
                  <a:gd name="T39" fmla="*/ 256 h 306"/>
                  <a:gd name="T40" fmla="*/ 100 w 488"/>
                  <a:gd name="T41" fmla="*/ 246 h 306"/>
                  <a:gd name="T42" fmla="*/ 124 w 488"/>
                  <a:gd name="T43" fmla="*/ 224 h 306"/>
                  <a:gd name="T44" fmla="*/ 158 w 488"/>
                  <a:gd name="T45" fmla="*/ 222 h 306"/>
                  <a:gd name="T46" fmla="*/ 192 w 488"/>
                  <a:gd name="T47" fmla="*/ 238 h 306"/>
                  <a:gd name="T48" fmla="*/ 220 w 488"/>
                  <a:gd name="T49" fmla="*/ 242 h 306"/>
                  <a:gd name="T50" fmla="*/ 242 w 488"/>
                  <a:gd name="T51" fmla="*/ 254 h 306"/>
                  <a:gd name="T52" fmla="*/ 242 w 488"/>
                  <a:gd name="T53" fmla="*/ 254 h 306"/>
                  <a:gd name="T54" fmla="*/ 254 w 488"/>
                  <a:gd name="T55" fmla="*/ 264 h 306"/>
                  <a:gd name="T56" fmla="*/ 276 w 488"/>
                  <a:gd name="T57" fmla="*/ 244 h 306"/>
                  <a:gd name="T58" fmla="*/ 296 w 488"/>
                  <a:gd name="T59" fmla="*/ 238 h 306"/>
                  <a:gd name="T60" fmla="*/ 300 w 488"/>
                  <a:gd name="T61" fmla="*/ 252 h 306"/>
                  <a:gd name="T62" fmla="*/ 308 w 488"/>
                  <a:gd name="T63" fmla="*/ 256 h 306"/>
                  <a:gd name="T64" fmla="*/ 328 w 488"/>
                  <a:gd name="T65" fmla="*/ 246 h 306"/>
                  <a:gd name="T66" fmla="*/ 336 w 488"/>
                  <a:gd name="T67" fmla="*/ 250 h 306"/>
                  <a:gd name="T68" fmla="*/ 342 w 488"/>
                  <a:gd name="T69" fmla="*/ 264 h 306"/>
                  <a:gd name="T70" fmla="*/ 348 w 488"/>
                  <a:gd name="T71" fmla="*/ 290 h 306"/>
                  <a:gd name="T72" fmla="*/ 372 w 488"/>
                  <a:gd name="T73" fmla="*/ 268 h 306"/>
                  <a:gd name="T74" fmla="*/ 408 w 488"/>
                  <a:gd name="T75" fmla="*/ 260 h 306"/>
                  <a:gd name="T76" fmla="*/ 432 w 488"/>
                  <a:gd name="T77" fmla="*/ 242 h 306"/>
                  <a:gd name="T78" fmla="*/ 474 w 488"/>
                  <a:gd name="T79" fmla="*/ 228 h 306"/>
                  <a:gd name="T80" fmla="*/ 486 w 488"/>
                  <a:gd name="T81" fmla="*/ 220 h 306"/>
                  <a:gd name="T82" fmla="*/ 460 w 488"/>
                  <a:gd name="T83" fmla="*/ 152 h 306"/>
                  <a:gd name="T84" fmla="*/ 468 w 488"/>
                  <a:gd name="T85" fmla="*/ 130 h 306"/>
                  <a:gd name="T86" fmla="*/ 444 w 488"/>
                  <a:gd name="T87" fmla="*/ 126 h 306"/>
                  <a:gd name="T88" fmla="*/ 430 w 488"/>
                  <a:gd name="T89" fmla="*/ 106 h 306"/>
                  <a:gd name="T90" fmla="*/ 416 w 488"/>
                  <a:gd name="T91" fmla="*/ 100 h 306"/>
                  <a:gd name="T92" fmla="*/ 400 w 488"/>
                  <a:gd name="T93" fmla="*/ 114 h 306"/>
                  <a:gd name="T94" fmla="*/ 388 w 488"/>
                  <a:gd name="T95" fmla="*/ 110 h 306"/>
                  <a:gd name="T96" fmla="*/ 366 w 488"/>
                  <a:gd name="T97" fmla="*/ 86 h 306"/>
                  <a:gd name="T98" fmla="*/ 352 w 488"/>
                  <a:gd name="T99" fmla="*/ 90 h 306"/>
                  <a:gd name="T100" fmla="*/ 328 w 488"/>
                  <a:gd name="T101" fmla="*/ 94 h 306"/>
                  <a:gd name="T102" fmla="*/ 322 w 488"/>
                  <a:gd name="T103" fmla="*/ 90 h 306"/>
                  <a:gd name="T104" fmla="*/ 320 w 488"/>
                  <a:gd name="T105" fmla="*/ 70 h 306"/>
                  <a:gd name="T106" fmla="*/ 216 w 488"/>
                  <a:gd name="T107" fmla="*/ 50 h 306"/>
                  <a:gd name="T108" fmla="*/ 194 w 488"/>
                  <a:gd name="T109" fmla="*/ 38 h 306"/>
                  <a:gd name="T110" fmla="*/ 172 w 488"/>
                  <a:gd name="T111" fmla="*/ 30 h 306"/>
                  <a:gd name="T112" fmla="*/ 132 w 488"/>
                  <a:gd name="T113" fmla="*/ 10 h 306"/>
                  <a:gd name="T114" fmla="*/ 74 w 488"/>
                  <a:gd name="T115" fmla="*/ 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 h="306">
                    <a:moveTo>
                      <a:pt x="62" y="2"/>
                    </a:moveTo>
                    <a:lnTo>
                      <a:pt x="60" y="4"/>
                    </a:lnTo>
                    <a:lnTo>
                      <a:pt x="64" y="10"/>
                    </a:lnTo>
                    <a:lnTo>
                      <a:pt x="86" y="24"/>
                    </a:lnTo>
                    <a:lnTo>
                      <a:pt x="86" y="24"/>
                    </a:lnTo>
                    <a:lnTo>
                      <a:pt x="86" y="24"/>
                    </a:lnTo>
                    <a:lnTo>
                      <a:pt x="86" y="24"/>
                    </a:lnTo>
                    <a:lnTo>
                      <a:pt x="100" y="38"/>
                    </a:lnTo>
                    <a:lnTo>
                      <a:pt x="98" y="40"/>
                    </a:lnTo>
                    <a:lnTo>
                      <a:pt x="90" y="50"/>
                    </a:lnTo>
                    <a:lnTo>
                      <a:pt x="88" y="50"/>
                    </a:lnTo>
                    <a:lnTo>
                      <a:pt x="88" y="52"/>
                    </a:lnTo>
                    <a:lnTo>
                      <a:pt x="74" y="52"/>
                    </a:lnTo>
                    <a:lnTo>
                      <a:pt x="66" y="54"/>
                    </a:lnTo>
                    <a:lnTo>
                      <a:pt x="60" y="58"/>
                    </a:lnTo>
                    <a:lnTo>
                      <a:pt x="64" y="66"/>
                    </a:lnTo>
                    <a:lnTo>
                      <a:pt x="64" y="66"/>
                    </a:lnTo>
                    <a:lnTo>
                      <a:pt x="64" y="74"/>
                    </a:lnTo>
                    <a:lnTo>
                      <a:pt x="72" y="86"/>
                    </a:lnTo>
                    <a:lnTo>
                      <a:pt x="72" y="86"/>
                    </a:lnTo>
                    <a:lnTo>
                      <a:pt x="72" y="108"/>
                    </a:lnTo>
                    <a:lnTo>
                      <a:pt x="78" y="110"/>
                    </a:lnTo>
                    <a:lnTo>
                      <a:pt x="88" y="114"/>
                    </a:lnTo>
                    <a:lnTo>
                      <a:pt x="90" y="114"/>
                    </a:lnTo>
                    <a:lnTo>
                      <a:pt x="90" y="114"/>
                    </a:lnTo>
                    <a:lnTo>
                      <a:pt x="90" y="114"/>
                    </a:lnTo>
                    <a:lnTo>
                      <a:pt x="92" y="116"/>
                    </a:lnTo>
                    <a:lnTo>
                      <a:pt x="102" y="130"/>
                    </a:lnTo>
                    <a:lnTo>
                      <a:pt x="102" y="130"/>
                    </a:lnTo>
                    <a:lnTo>
                      <a:pt x="102" y="130"/>
                    </a:lnTo>
                    <a:lnTo>
                      <a:pt x="108" y="146"/>
                    </a:lnTo>
                    <a:lnTo>
                      <a:pt x="108" y="146"/>
                    </a:lnTo>
                    <a:lnTo>
                      <a:pt x="108" y="146"/>
                    </a:lnTo>
                    <a:lnTo>
                      <a:pt x="108" y="156"/>
                    </a:lnTo>
                    <a:lnTo>
                      <a:pt x="108" y="156"/>
                    </a:lnTo>
                    <a:lnTo>
                      <a:pt x="106" y="164"/>
                    </a:lnTo>
                    <a:lnTo>
                      <a:pt x="104" y="170"/>
                    </a:lnTo>
                    <a:lnTo>
                      <a:pt x="104" y="170"/>
                    </a:lnTo>
                    <a:lnTo>
                      <a:pt x="94" y="178"/>
                    </a:lnTo>
                    <a:lnTo>
                      <a:pt x="80" y="184"/>
                    </a:lnTo>
                    <a:lnTo>
                      <a:pt x="54" y="200"/>
                    </a:lnTo>
                    <a:lnTo>
                      <a:pt x="52" y="200"/>
                    </a:lnTo>
                    <a:lnTo>
                      <a:pt x="4" y="204"/>
                    </a:lnTo>
                    <a:lnTo>
                      <a:pt x="0" y="216"/>
                    </a:lnTo>
                    <a:lnTo>
                      <a:pt x="8" y="232"/>
                    </a:lnTo>
                    <a:lnTo>
                      <a:pt x="8" y="232"/>
                    </a:lnTo>
                    <a:lnTo>
                      <a:pt x="8" y="234"/>
                    </a:lnTo>
                    <a:lnTo>
                      <a:pt x="12" y="254"/>
                    </a:lnTo>
                    <a:lnTo>
                      <a:pt x="38" y="286"/>
                    </a:lnTo>
                    <a:lnTo>
                      <a:pt x="40" y="286"/>
                    </a:lnTo>
                    <a:lnTo>
                      <a:pt x="40" y="286"/>
                    </a:lnTo>
                    <a:lnTo>
                      <a:pt x="40" y="286"/>
                    </a:lnTo>
                    <a:lnTo>
                      <a:pt x="50" y="306"/>
                    </a:lnTo>
                    <a:lnTo>
                      <a:pt x="52" y="302"/>
                    </a:lnTo>
                    <a:lnTo>
                      <a:pt x="52" y="302"/>
                    </a:lnTo>
                    <a:lnTo>
                      <a:pt x="60" y="278"/>
                    </a:lnTo>
                    <a:lnTo>
                      <a:pt x="60" y="278"/>
                    </a:lnTo>
                    <a:lnTo>
                      <a:pt x="60" y="276"/>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60" y="222"/>
                    </a:lnTo>
                    <a:lnTo>
                      <a:pt x="192" y="238"/>
                    </a:lnTo>
                    <a:lnTo>
                      <a:pt x="218" y="242"/>
                    </a:lnTo>
                    <a:lnTo>
                      <a:pt x="220" y="242"/>
                    </a:lnTo>
                    <a:lnTo>
                      <a:pt x="220" y="242"/>
                    </a:lnTo>
                    <a:lnTo>
                      <a:pt x="220" y="242"/>
                    </a:lnTo>
                    <a:lnTo>
                      <a:pt x="228" y="250"/>
                    </a:lnTo>
                    <a:lnTo>
                      <a:pt x="242" y="254"/>
                    </a:lnTo>
                    <a:lnTo>
                      <a:pt x="242" y="254"/>
                    </a:lnTo>
                    <a:lnTo>
                      <a:pt x="242" y="254"/>
                    </a:lnTo>
                    <a:lnTo>
                      <a:pt x="242" y="254"/>
                    </a:lnTo>
                    <a:lnTo>
                      <a:pt x="242" y="254"/>
                    </a:lnTo>
                    <a:lnTo>
                      <a:pt x="250" y="262"/>
                    </a:lnTo>
                    <a:lnTo>
                      <a:pt x="254" y="264"/>
                    </a:lnTo>
                    <a:lnTo>
                      <a:pt x="264" y="256"/>
                    </a:lnTo>
                    <a:lnTo>
                      <a:pt x="264" y="254"/>
                    </a:lnTo>
                    <a:lnTo>
                      <a:pt x="276" y="244"/>
                    </a:lnTo>
                    <a:lnTo>
                      <a:pt x="284" y="230"/>
                    </a:lnTo>
                    <a:lnTo>
                      <a:pt x="296" y="238"/>
                    </a:lnTo>
                    <a:lnTo>
                      <a:pt x="296" y="238"/>
                    </a:lnTo>
                    <a:lnTo>
                      <a:pt x="296" y="240"/>
                    </a:lnTo>
                    <a:lnTo>
                      <a:pt x="300" y="250"/>
                    </a:lnTo>
                    <a:lnTo>
                      <a:pt x="300" y="252"/>
                    </a:lnTo>
                    <a:lnTo>
                      <a:pt x="298" y="258"/>
                    </a:lnTo>
                    <a:lnTo>
                      <a:pt x="300" y="260"/>
                    </a:lnTo>
                    <a:lnTo>
                      <a:pt x="308" y="256"/>
                    </a:lnTo>
                    <a:lnTo>
                      <a:pt x="318" y="246"/>
                    </a:lnTo>
                    <a:lnTo>
                      <a:pt x="328" y="246"/>
                    </a:lnTo>
                    <a:lnTo>
                      <a:pt x="328" y="246"/>
                    </a:lnTo>
                    <a:lnTo>
                      <a:pt x="330" y="246"/>
                    </a:lnTo>
                    <a:lnTo>
                      <a:pt x="336" y="250"/>
                    </a:lnTo>
                    <a:lnTo>
                      <a:pt x="336" y="250"/>
                    </a:lnTo>
                    <a:lnTo>
                      <a:pt x="342" y="258"/>
                    </a:lnTo>
                    <a:lnTo>
                      <a:pt x="342" y="260"/>
                    </a:lnTo>
                    <a:lnTo>
                      <a:pt x="342" y="264"/>
                    </a:lnTo>
                    <a:lnTo>
                      <a:pt x="340" y="282"/>
                    </a:lnTo>
                    <a:lnTo>
                      <a:pt x="346" y="290"/>
                    </a:lnTo>
                    <a:lnTo>
                      <a:pt x="348"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6"/>
                    </a:lnTo>
                    <a:lnTo>
                      <a:pt x="444" y="124"/>
                    </a:lnTo>
                    <a:lnTo>
                      <a:pt x="430" y="110"/>
                    </a:lnTo>
                    <a:lnTo>
                      <a:pt x="430" y="106"/>
                    </a:lnTo>
                    <a:lnTo>
                      <a:pt x="430" y="106"/>
                    </a:lnTo>
                    <a:lnTo>
                      <a:pt x="428" y="108"/>
                    </a:lnTo>
                    <a:lnTo>
                      <a:pt x="416" y="100"/>
                    </a:lnTo>
                    <a:lnTo>
                      <a:pt x="416" y="100"/>
                    </a:lnTo>
                    <a:lnTo>
                      <a:pt x="408" y="108"/>
                    </a:lnTo>
                    <a:lnTo>
                      <a:pt x="400" y="114"/>
                    </a:lnTo>
                    <a:lnTo>
                      <a:pt x="400" y="114"/>
                    </a:lnTo>
                    <a:lnTo>
                      <a:pt x="394" y="114"/>
                    </a:lnTo>
                    <a:lnTo>
                      <a:pt x="388" y="110"/>
                    </a:lnTo>
                    <a:lnTo>
                      <a:pt x="382" y="104"/>
                    </a:lnTo>
                    <a:lnTo>
                      <a:pt x="372" y="94"/>
                    </a:lnTo>
                    <a:lnTo>
                      <a:pt x="366" y="86"/>
                    </a:lnTo>
                    <a:lnTo>
                      <a:pt x="366" y="86"/>
                    </a:lnTo>
                    <a:lnTo>
                      <a:pt x="362" y="86"/>
                    </a:lnTo>
                    <a:lnTo>
                      <a:pt x="352" y="90"/>
                    </a:lnTo>
                    <a:lnTo>
                      <a:pt x="352" y="90"/>
                    </a:lnTo>
                    <a:lnTo>
                      <a:pt x="334" y="94"/>
                    </a:lnTo>
                    <a:lnTo>
                      <a:pt x="328" y="94"/>
                    </a:lnTo>
                    <a:lnTo>
                      <a:pt x="324" y="94"/>
                    </a:lnTo>
                    <a:lnTo>
                      <a:pt x="324" y="94"/>
                    </a:lnTo>
                    <a:lnTo>
                      <a:pt x="322" y="90"/>
                    </a:lnTo>
                    <a:lnTo>
                      <a:pt x="320" y="84"/>
                    </a:lnTo>
                    <a:lnTo>
                      <a:pt x="320" y="70"/>
                    </a:lnTo>
                    <a:lnTo>
                      <a:pt x="320" y="70"/>
                    </a:lnTo>
                    <a:lnTo>
                      <a:pt x="322" y="60"/>
                    </a:lnTo>
                    <a:lnTo>
                      <a:pt x="320" y="54"/>
                    </a:lnTo>
                    <a:lnTo>
                      <a:pt x="216" y="50"/>
                    </a:lnTo>
                    <a:lnTo>
                      <a:pt x="216" y="50"/>
                    </a:lnTo>
                    <a:lnTo>
                      <a:pt x="202" y="44"/>
                    </a:lnTo>
                    <a:lnTo>
                      <a:pt x="194" y="38"/>
                    </a:lnTo>
                    <a:lnTo>
                      <a:pt x="178" y="34"/>
                    </a:lnTo>
                    <a:lnTo>
                      <a:pt x="178" y="34"/>
                    </a:lnTo>
                    <a:lnTo>
                      <a:pt x="172" y="30"/>
                    </a:lnTo>
                    <a:lnTo>
                      <a:pt x="164" y="24"/>
                    </a:lnTo>
                    <a:lnTo>
                      <a:pt x="144" y="0"/>
                    </a:lnTo>
                    <a:lnTo>
                      <a:pt x="132" y="10"/>
                    </a:lnTo>
                    <a:lnTo>
                      <a:pt x="116" y="4"/>
                    </a:lnTo>
                    <a:lnTo>
                      <a:pt x="74" y="6"/>
                    </a:lnTo>
                    <a:lnTo>
                      <a:pt x="74" y="6"/>
                    </a:lnTo>
                    <a:lnTo>
                      <a:pt x="74" y="6"/>
                    </a:lnTo>
                    <a:lnTo>
                      <a:pt x="62" y="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0" name="Freeform 20"/>
              <p:cNvSpPr>
                <a:spLocks/>
              </p:cNvSpPr>
              <p:nvPr/>
            </p:nvSpPr>
            <p:spPr bwMode="auto">
              <a:xfrm>
                <a:off x="5045781" y="4184259"/>
                <a:ext cx="472959" cy="373996"/>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4270C1"/>
              </a:solidFill>
              <a:ln w="9525">
                <a:noFill/>
                <a:round/>
                <a:headEnd/>
                <a:tailEnd/>
              </a:ln>
            </p:spPr>
            <p:txBody>
              <a:bodyPr lIns="86404" tIns="43202" rIns="86404" bIns="43202"/>
              <a:lstStyle/>
              <a:p>
                <a:pPr eaLnBrk="1" hangingPunct="1">
                  <a:buFont typeface="Arial" panose="020B0604020202020204" pitchFamily="34" charset="0"/>
                  <a:buNone/>
                  <a:defRPr/>
                </a:pPr>
                <a:endParaRPr lang="zh-CN" altLang="en-US" sz="1400">
                  <a:solidFill>
                    <a:schemeClr val="bg1"/>
                  </a:solidFill>
                </a:endParaRPr>
              </a:p>
            </p:txBody>
          </p:sp>
          <p:sp>
            <p:nvSpPr>
              <p:cNvPr id="91" name="Freeform 21"/>
              <p:cNvSpPr>
                <a:spLocks/>
              </p:cNvSpPr>
              <p:nvPr/>
            </p:nvSpPr>
            <p:spPr bwMode="auto">
              <a:xfrm>
                <a:off x="5269758" y="3860275"/>
                <a:ext cx="282689" cy="384867"/>
              </a:xfrm>
              <a:custGeom>
                <a:avLst/>
                <a:gdLst>
                  <a:gd name="T0" fmla="*/ 220 w 304"/>
                  <a:gd name="T1" fmla="*/ 0 h 414"/>
                  <a:gd name="T2" fmla="*/ 206 w 304"/>
                  <a:gd name="T3" fmla="*/ 16 h 414"/>
                  <a:gd name="T4" fmla="*/ 184 w 304"/>
                  <a:gd name="T5" fmla="*/ 32 h 414"/>
                  <a:gd name="T6" fmla="*/ 176 w 304"/>
                  <a:gd name="T7" fmla="*/ 32 h 414"/>
                  <a:gd name="T8" fmla="*/ 174 w 304"/>
                  <a:gd name="T9" fmla="*/ 22 h 414"/>
                  <a:gd name="T10" fmla="*/ 152 w 304"/>
                  <a:gd name="T11" fmla="*/ 24 h 414"/>
                  <a:gd name="T12" fmla="*/ 108 w 304"/>
                  <a:gd name="T13" fmla="*/ 34 h 414"/>
                  <a:gd name="T14" fmla="*/ 72 w 304"/>
                  <a:gd name="T15" fmla="*/ 42 h 414"/>
                  <a:gd name="T16" fmla="*/ 40 w 304"/>
                  <a:gd name="T17" fmla="*/ 56 h 414"/>
                  <a:gd name="T18" fmla="*/ 28 w 304"/>
                  <a:gd name="T19" fmla="*/ 62 h 414"/>
                  <a:gd name="T20" fmla="*/ 16 w 304"/>
                  <a:gd name="T21" fmla="*/ 84 h 414"/>
                  <a:gd name="T22" fmla="*/ 22 w 304"/>
                  <a:gd name="T23" fmla="*/ 92 h 414"/>
                  <a:gd name="T24" fmla="*/ 34 w 304"/>
                  <a:gd name="T25" fmla="*/ 140 h 414"/>
                  <a:gd name="T26" fmla="*/ 32 w 304"/>
                  <a:gd name="T27" fmla="*/ 144 h 414"/>
                  <a:gd name="T28" fmla="*/ 0 w 304"/>
                  <a:gd name="T29" fmla="*/ 200 h 414"/>
                  <a:gd name="T30" fmla="*/ 12 w 304"/>
                  <a:gd name="T31" fmla="*/ 196 h 414"/>
                  <a:gd name="T32" fmla="*/ 18 w 304"/>
                  <a:gd name="T33" fmla="*/ 202 h 414"/>
                  <a:gd name="T34" fmla="*/ 16 w 304"/>
                  <a:gd name="T35" fmla="*/ 226 h 414"/>
                  <a:gd name="T36" fmla="*/ 24 w 304"/>
                  <a:gd name="T37" fmla="*/ 262 h 414"/>
                  <a:gd name="T38" fmla="*/ 40 w 304"/>
                  <a:gd name="T39" fmla="*/ 280 h 414"/>
                  <a:gd name="T40" fmla="*/ 42 w 304"/>
                  <a:gd name="T41" fmla="*/ 304 h 414"/>
                  <a:gd name="T42" fmla="*/ 44 w 304"/>
                  <a:gd name="T43" fmla="*/ 320 h 414"/>
                  <a:gd name="T44" fmla="*/ 44 w 304"/>
                  <a:gd name="T45" fmla="*/ 362 h 414"/>
                  <a:gd name="T46" fmla="*/ 52 w 304"/>
                  <a:gd name="T47" fmla="*/ 362 h 414"/>
                  <a:gd name="T48" fmla="*/ 72 w 304"/>
                  <a:gd name="T49" fmla="*/ 352 h 414"/>
                  <a:gd name="T50" fmla="*/ 84 w 304"/>
                  <a:gd name="T51" fmla="*/ 356 h 414"/>
                  <a:gd name="T52" fmla="*/ 86 w 304"/>
                  <a:gd name="T53" fmla="*/ 366 h 414"/>
                  <a:gd name="T54" fmla="*/ 56 w 304"/>
                  <a:gd name="T55" fmla="*/ 406 h 414"/>
                  <a:gd name="T56" fmla="*/ 72 w 304"/>
                  <a:gd name="T57" fmla="*/ 408 h 414"/>
                  <a:gd name="T58" fmla="*/ 80 w 304"/>
                  <a:gd name="T59" fmla="*/ 406 h 414"/>
                  <a:gd name="T60" fmla="*/ 120 w 304"/>
                  <a:gd name="T61" fmla="*/ 390 h 414"/>
                  <a:gd name="T62" fmla="*/ 142 w 304"/>
                  <a:gd name="T63" fmla="*/ 394 h 414"/>
                  <a:gd name="T64" fmla="*/ 154 w 304"/>
                  <a:gd name="T65" fmla="*/ 390 h 414"/>
                  <a:gd name="T66" fmla="*/ 152 w 304"/>
                  <a:gd name="T67" fmla="*/ 384 h 414"/>
                  <a:gd name="T68" fmla="*/ 150 w 304"/>
                  <a:gd name="T69" fmla="*/ 366 h 414"/>
                  <a:gd name="T70" fmla="*/ 150 w 304"/>
                  <a:gd name="T71" fmla="*/ 358 h 414"/>
                  <a:gd name="T72" fmla="*/ 162 w 304"/>
                  <a:gd name="T73" fmla="*/ 336 h 414"/>
                  <a:gd name="T74" fmla="*/ 162 w 304"/>
                  <a:gd name="T75" fmla="*/ 334 h 414"/>
                  <a:gd name="T76" fmla="*/ 164 w 304"/>
                  <a:gd name="T77" fmla="*/ 324 h 414"/>
                  <a:gd name="T78" fmla="*/ 164 w 304"/>
                  <a:gd name="T79" fmla="*/ 316 h 414"/>
                  <a:gd name="T80" fmla="*/ 178 w 304"/>
                  <a:gd name="T81" fmla="*/ 298 h 414"/>
                  <a:gd name="T82" fmla="*/ 186 w 304"/>
                  <a:gd name="T83" fmla="*/ 278 h 414"/>
                  <a:gd name="T84" fmla="*/ 190 w 304"/>
                  <a:gd name="T85" fmla="*/ 270 h 414"/>
                  <a:gd name="T86" fmla="*/ 206 w 304"/>
                  <a:gd name="T87" fmla="*/ 256 h 414"/>
                  <a:gd name="T88" fmla="*/ 194 w 304"/>
                  <a:gd name="T89" fmla="*/ 242 h 414"/>
                  <a:gd name="T90" fmla="*/ 194 w 304"/>
                  <a:gd name="T91" fmla="*/ 228 h 414"/>
                  <a:gd name="T92" fmla="*/ 224 w 304"/>
                  <a:gd name="T93" fmla="*/ 200 h 414"/>
                  <a:gd name="T94" fmla="*/ 222 w 304"/>
                  <a:gd name="T95" fmla="*/ 192 h 414"/>
                  <a:gd name="T96" fmla="*/ 220 w 304"/>
                  <a:gd name="T97" fmla="*/ 170 h 414"/>
                  <a:gd name="T98" fmla="*/ 230 w 304"/>
                  <a:gd name="T99" fmla="*/ 146 h 414"/>
                  <a:gd name="T100" fmla="*/ 250 w 304"/>
                  <a:gd name="T101" fmla="*/ 136 h 414"/>
                  <a:gd name="T102" fmla="*/ 272 w 304"/>
                  <a:gd name="T103" fmla="*/ 140 h 414"/>
                  <a:gd name="T104" fmla="*/ 284 w 304"/>
                  <a:gd name="T105" fmla="*/ 128 h 414"/>
                  <a:gd name="T106" fmla="*/ 296 w 304"/>
                  <a:gd name="T107" fmla="*/ 108 h 414"/>
                  <a:gd name="T108" fmla="*/ 300 w 304"/>
                  <a:gd name="T109" fmla="*/ 102 h 414"/>
                  <a:gd name="T110" fmla="*/ 296 w 304"/>
                  <a:gd name="T111" fmla="*/ 84 h 414"/>
                  <a:gd name="T112" fmla="*/ 276 w 304"/>
                  <a:gd name="T113" fmla="*/ 52 h 414"/>
                  <a:gd name="T114" fmla="*/ 274 w 304"/>
                  <a:gd name="T115" fmla="*/ 40 h 414"/>
                  <a:gd name="T116" fmla="*/ 264 w 304"/>
                  <a:gd name="T117" fmla="*/ 2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414">
                    <a:moveTo>
                      <a:pt x="240" y="16"/>
                    </a:moveTo>
                    <a:lnTo>
                      <a:pt x="238" y="16"/>
                    </a:lnTo>
                    <a:lnTo>
                      <a:pt x="220" y="0"/>
                    </a:lnTo>
                    <a:lnTo>
                      <a:pt x="212" y="6"/>
                    </a:lnTo>
                    <a:lnTo>
                      <a:pt x="212" y="6"/>
                    </a:lnTo>
                    <a:lnTo>
                      <a:pt x="206" y="16"/>
                    </a:lnTo>
                    <a:lnTo>
                      <a:pt x="200" y="24"/>
                    </a:lnTo>
                    <a:lnTo>
                      <a:pt x="192" y="28"/>
                    </a:lnTo>
                    <a:lnTo>
                      <a:pt x="184" y="32"/>
                    </a:lnTo>
                    <a:lnTo>
                      <a:pt x="184" y="32"/>
                    </a:lnTo>
                    <a:lnTo>
                      <a:pt x="180" y="34"/>
                    </a:lnTo>
                    <a:lnTo>
                      <a:pt x="176" y="32"/>
                    </a:lnTo>
                    <a:lnTo>
                      <a:pt x="176" y="32"/>
                    </a:lnTo>
                    <a:lnTo>
                      <a:pt x="174" y="28"/>
                    </a:lnTo>
                    <a:lnTo>
                      <a:pt x="174" y="22"/>
                    </a:lnTo>
                    <a:lnTo>
                      <a:pt x="180" y="4"/>
                    </a:lnTo>
                    <a:lnTo>
                      <a:pt x="152" y="22"/>
                    </a:lnTo>
                    <a:lnTo>
                      <a:pt x="152" y="24"/>
                    </a:lnTo>
                    <a:lnTo>
                      <a:pt x="152" y="24"/>
                    </a:lnTo>
                    <a:lnTo>
                      <a:pt x="128" y="24"/>
                    </a:lnTo>
                    <a:lnTo>
                      <a:pt x="108" y="34"/>
                    </a:lnTo>
                    <a:lnTo>
                      <a:pt x="108" y="36"/>
                    </a:lnTo>
                    <a:lnTo>
                      <a:pt x="84" y="36"/>
                    </a:lnTo>
                    <a:lnTo>
                      <a:pt x="72" y="42"/>
                    </a:lnTo>
                    <a:lnTo>
                      <a:pt x="68" y="54"/>
                    </a:lnTo>
                    <a:lnTo>
                      <a:pt x="66" y="56"/>
                    </a:lnTo>
                    <a:lnTo>
                      <a:pt x="40" y="56"/>
                    </a:lnTo>
                    <a:lnTo>
                      <a:pt x="40" y="56"/>
                    </a:lnTo>
                    <a:lnTo>
                      <a:pt x="34" y="56"/>
                    </a:lnTo>
                    <a:lnTo>
                      <a:pt x="28" y="62"/>
                    </a:lnTo>
                    <a:lnTo>
                      <a:pt x="8" y="80"/>
                    </a:lnTo>
                    <a:lnTo>
                      <a:pt x="8" y="80"/>
                    </a:lnTo>
                    <a:lnTo>
                      <a:pt x="16" y="84"/>
                    </a:lnTo>
                    <a:lnTo>
                      <a:pt x="20" y="88"/>
                    </a:lnTo>
                    <a:lnTo>
                      <a:pt x="22" y="94"/>
                    </a:lnTo>
                    <a:lnTo>
                      <a:pt x="22" y="92"/>
                    </a:lnTo>
                    <a:lnTo>
                      <a:pt x="34" y="138"/>
                    </a:lnTo>
                    <a:lnTo>
                      <a:pt x="34" y="138"/>
                    </a:lnTo>
                    <a:lnTo>
                      <a:pt x="34" y="140"/>
                    </a:lnTo>
                    <a:lnTo>
                      <a:pt x="34" y="144"/>
                    </a:lnTo>
                    <a:lnTo>
                      <a:pt x="34" y="144"/>
                    </a:lnTo>
                    <a:lnTo>
                      <a:pt x="32" y="144"/>
                    </a:lnTo>
                    <a:lnTo>
                      <a:pt x="32" y="144"/>
                    </a:lnTo>
                    <a:lnTo>
                      <a:pt x="0" y="188"/>
                    </a:lnTo>
                    <a:lnTo>
                      <a:pt x="0" y="200"/>
                    </a:lnTo>
                    <a:lnTo>
                      <a:pt x="0" y="200"/>
                    </a:lnTo>
                    <a:lnTo>
                      <a:pt x="8" y="196"/>
                    </a:lnTo>
                    <a:lnTo>
                      <a:pt x="12" y="196"/>
                    </a:lnTo>
                    <a:lnTo>
                      <a:pt x="12" y="196"/>
                    </a:lnTo>
                    <a:lnTo>
                      <a:pt x="16" y="198"/>
                    </a:lnTo>
                    <a:lnTo>
                      <a:pt x="18" y="202"/>
                    </a:lnTo>
                    <a:lnTo>
                      <a:pt x="16" y="214"/>
                    </a:lnTo>
                    <a:lnTo>
                      <a:pt x="16" y="214"/>
                    </a:lnTo>
                    <a:lnTo>
                      <a:pt x="16" y="226"/>
                    </a:lnTo>
                    <a:lnTo>
                      <a:pt x="18" y="238"/>
                    </a:lnTo>
                    <a:lnTo>
                      <a:pt x="20" y="250"/>
                    </a:lnTo>
                    <a:lnTo>
                      <a:pt x="24" y="262"/>
                    </a:lnTo>
                    <a:lnTo>
                      <a:pt x="36" y="274"/>
                    </a:lnTo>
                    <a:lnTo>
                      <a:pt x="36" y="274"/>
                    </a:lnTo>
                    <a:lnTo>
                      <a:pt x="40" y="280"/>
                    </a:lnTo>
                    <a:lnTo>
                      <a:pt x="40" y="286"/>
                    </a:lnTo>
                    <a:lnTo>
                      <a:pt x="36" y="294"/>
                    </a:lnTo>
                    <a:lnTo>
                      <a:pt x="42" y="304"/>
                    </a:lnTo>
                    <a:lnTo>
                      <a:pt x="42" y="304"/>
                    </a:lnTo>
                    <a:lnTo>
                      <a:pt x="44" y="310"/>
                    </a:lnTo>
                    <a:lnTo>
                      <a:pt x="44" y="320"/>
                    </a:lnTo>
                    <a:lnTo>
                      <a:pt x="40" y="330"/>
                    </a:lnTo>
                    <a:lnTo>
                      <a:pt x="34" y="344"/>
                    </a:lnTo>
                    <a:lnTo>
                      <a:pt x="44" y="362"/>
                    </a:lnTo>
                    <a:lnTo>
                      <a:pt x="46" y="366"/>
                    </a:lnTo>
                    <a:lnTo>
                      <a:pt x="52" y="362"/>
                    </a:lnTo>
                    <a:lnTo>
                      <a:pt x="52" y="362"/>
                    </a:lnTo>
                    <a:lnTo>
                      <a:pt x="60" y="356"/>
                    </a:lnTo>
                    <a:lnTo>
                      <a:pt x="66" y="352"/>
                    </a:lnTo>
                    <a:lnTo>
                      <a:pt x="72" y="352"/>
                    </a:lnTo>
                    <a:lnTo>
                      <a:pt x="78" y="352"/>
                    </a:lnTo>
                    <a:lnTo>
                      <a:pt x="78" y="352"/>
                    </a:lnTo>
                    <a:lnTo>
                      <a:pt x="84" y="356"/>
                    </a:lnTo>
                    <a:lnTo>
                      <a:pt x="86" y="362"/>
                    </a:lnTo>
                    <a:lnTo>
                      <a:pt x="86" y="362"/>
                    </a:lnTo>
                    <a:lnTo>
                      <a:pt x="86" y="366"/>
                    </a:lnTo>
                    <a:lnTo>
                      <a:pt x="82" y="374"/>
                    </a:lnTo>
                    <a:lnTo>
                      <a:pt x="66" y="392"/>
                    </a:lnTo>
                    <a:lnTo>
                      <a:pt x="56" y="406"/>
                    </a:lnTo>
                    <a:lnTo>
                      <a:pt x="60" y="414"/>
                    </a:lnTo>
                    <a:lnTo>
                      <a:pt x="60" y="414"/>
                    </a:lnTo>
                    <a:lnTo>
                      <a:pt x="72" y="408"/>
                    </a:lnTo>
                    <a:lnTo>
                      <a:pt x="76" y="406"/>
                    </a:lnTo>
                    <a:lnTo>
                      <a:pt x="80" y="406"/>
                    </a:lnTo>
                    <a:lnTo>
                      <a:pt x="80" y="406"/>
                    </a:lnTo>
                    <a:lnTo>
                      <a:pt x="94" y="402"/>
                    </a:lnTo>
                    <a:lnTo>
                      <a:pt x="120" y="390"/>
                    </a:lnTo>
                    <a:lnTo>
                      <a:pt x="120" y="390"/>
                    </a:lnTo>
                    <a:lnTo>
                      <a:pt x="126" y="388"/>
                    </a:lnTo>
                    <a:lnTo>
                      <a:pt x="134" y="390"/>
                    </a:lnTo>
                    <a:lnTo>
                      <a:pt x="142" y="394"/>
                    </a:lnTo>
                    <a:lnTo>
                      <a:pt x="150" y="402"/>
                    </a:lnTo>
                    <a:lnTo>
                      <a:pt x="154" y="400"/>
                    </a:lnTo>
                    <a:lnTo>
                      <a:pt x="154" y="390"/>
                    </a:lnTo>
                    <a:lnTo>
                      <a:pt x="152" y="388"/>
                    </a:lnTo>
                    <a:lnTo>
                      <a:pt x="152" y="388"/>
                    </a:lnTo>
                    <a:lnTo>
                      <a:pt x="152" y="384"/>
                    </a:lnTo>
                    <a:lnTo>
                      <a:pt x="154" y="380"/>
                    </a:lnTo>
                    <a:lnTo>
                      <a:pt x="150" y="366"/>
                    </a:lnTo>
                    <a:lnTo>
                      <a:pt x="150" y="366"/>
                    </a:lnTo>
                    <a:lnTo>
                      <a:pt x="150" y="362"/>
                    </a:lnTo>
                    <a:lnTo>
                      <a:pt x="150" y="358"/>
                    </a:lnTo>
                    <a:lnTo>
                      <a:pt x="150" y="358"/>
                    </a:lnTo>
                    <a:lnTo>
                      <a:pt x="158" y="352"/>
                    </a:lnTo>
                    <a:lnTo>
                      <a:pt x="166" y="346"/>
                    </a:lnTo>
                    <a:lnTo>
                      <a:pt x="162" y="336"/>
                    </a:lnTo>
                    <a:lnTo>
                      <a:pt x="162" y="336"/>
                    </a:lnTo>
                    <a:lnTo>
                      <a:pt x="162" y="336"/>
                    </a:lnTo>
                    <a:lnTo>
                      <a:pt x="162" y="334"/>
                    </a:lnTo>
                    <a:lnTo>
                      <a:pt x="162" y="334"/>
                    </a:lnTo>
                    <a:lnTo>
                      <a:pt x="166" y="328"/>
                    </a:lnTo>
                    <a:lnTo>
                      <a:pt x="164" y="324"/>
                    </a:lnTo>
                    <a:lnTo>
                      <a:pt x="164" y="324"/>
                    </a:lnTo>
                    <a:lnTo>
                      <a:pt x="164" y="320"/>
                    </a:lnTo>
                    <a:lnTo>
                      <a:pt x="164" y="316"/>
                    </a:lnTo>
                    <a:lnTo>
                      <a:pt x="170" y="308"/>
                    </a:lnTo>
                    <a:lnTo>
                      <a:pt x="180" y="300"/>
                    </a:lnTo>
                    <a:lnTo>
                      <a:pt x="178" y="298"/>
                    </a:lnTo>
                    <a:lnTo>
                      <a:pt x="176" y="296"/>
                    </a:lnTo>
                    <a:lnTo>
                      <a:pt x="186" y="292"/>
                    </a:lnTo>
                    <a:lnTo>
                      <a:pt x="186" y="278"/>
                    </a:lnTo>
                    <a:lnTo>
                      <a:pt x="186" y="278"/>
                    </a:lnTo>
                    <a:lnTo>
                      <a:pt x="186" y="274"/>
                    </a:lnTo>
                    <a:lnTo>
                      <a:pt x="190" y="270"/>
                    </a:lnTo>
                    <a:lnTo>
                      <a:pt x="194" y="266"/>
                    </a:lnTo>
                    <a:lnTo>
                      <a:pt x="200" y="260"/>
                    </a:lnTo>
                    <a:lnTo>
                      <a:pt x="206" y="256"/>
                    </a:lnTo>
                    <a:lnTo>
                      <a:pt x="206" y="256"/>
                    </a:lnTo>
                    <a:lnTo>
                      <a:pt x="194" y="242"/>
                    </a:lnTo>
                    <a:lnTo>
                      <a:pt x="194" y="242"/>
                    </a:lnTo>
                    <a:lnTo>
                      <a:pt x="192" y="238"/>
                    </a:lnTo>
                    <a:lnTo>
                      <a:pt x="192" y="232"/>
                    </a:lnTo>
                    <a:lnTo>
                      <a:pt x="194" y="228"/>
                    </a:lnTo>
                    <a:lnTo>
                      <a:pt x="198" y="222"/>
                    </a:lnTo>
                    <a:lnTo>
                      <a:pt x="198" y="220"/>
                    </a:lnTo>
                    <a:lnTo>
                      <a:pt x="224" y="200"/>
                    </a:lnTo>
                    <a:lnTo>
                      <a:pt x="224" y="194"/>
                    </a:lnTo>
                    <a:lnTo>
                      <a:pt x="224" y="194"/>
                    </a:lnTo>
                    <a:lnTo>
                      <a:pt x="222" y="192"/>
                    </a:lnTo>
                    <a:lnTo>
                      <a:pt x="220" y="186"/>
                    </a:lnTo>
                    <a:lnTo>
                      <a:pt x="220" y="178"/>
                    </a:lnTo>
                    <a:lnTo>
                      <a:pt x="220" y="170"/>
                    </a:lnTo>
                    <a:lnTo>
                      <a:pt x="220" y="170"/>
                    </a:lnTo>
                    <a:lnTo>
                      <a:pt x="224" y="156"/>
                    </a:lnTo>
                    <a:lnTo>
                      <a:pt x="230" y="146"/>
                    </a:lnTo>
                    <a:lnTo>
                      <a:pt x="238" y="138"/>
                    </a:lnTo>
                    <a:lnTo>
                      <a:pt x="250" y="136"/>
                    </a:lnTo>
                    <a:lnTo>
                      <a:pt x="250" y="136"/>
                    </a:lnTo>
                    <a:lnTo>
                      <a:pt x="252" y="136"/>
                    </a:lnTo>
                    <a:lnTo>
                      <a:pt x="262" y="140"/>
                    </a:lnTo>
                    <a:lnTo>
                      <a:pt x="272" y="140"/>
                    </a:lnTo>
                    <a:lnTo>
                      <a:pt x="284" y="128"/>
                    </a:lnTo>
                    <a:lnTo>
                      <a:pt x="284" y="128"/>
                    </a:lnTo>
                    <a:lnTo>
                      <a:pt x="284" y="128"/>
                    </a:lnTo>
                    <a:lnTo>
                      <a:pt x="284" y="128"/>
                    </a:lnTo>
                    <a:lnTo>
                      <a:pt x="296" y="120"/>
                    </a:lnTo>
                    <a:lnTo>
                      <a:pt x="296" y="108"/>
                    </a:lnTo>
                    <a:lnTo>
                      <a:pt x="296" y="106"/>
                    </a:lnTo>
                    <a:lnTo>
                      <a:pt x="296" y="104"/>
                    </a:lnTo>
                    <a:lnTo>
                      <a:pt x="300" y="102"/>
                    </a:lnTo>
                    <a:lnTo>
                      <a:pt x="304" y="98"/>
                    </a:lnTo>
                    <a:lnTo>
                      <a:pt x="304" y="96"/>
                    </a:lnTo>
                    <a:lnTo>
                      <a:pt x="296" y="84"/>
                    </a:lnTo>
                    <a:lnTo>
                      <a:pt x="296" y="84"/>
                    </a:lnTo>
                    <a:lnTo>
                      <a:pt x="286" y="68"/>
                    </a:lnTo>
                    <a:lnTo>
                      <a:pt x="276" y="52"/>
                    </a:lnTo>
                    <a:lnTo>
                      <a:pt x="276" y="52"/>
                    </a:lnTo>
                    <a:lnTo>
                      <a:pt x="274" y="46"/>
                    </a:lnTo>
                    <a:lnTo>
                      <a:pt x="274" y="40"/>
                    </a:lnTo>
                    <a:lnTo>
                      <a:pt x="276" y="34"/>
                    </a:lnTo>
                    <a:lnTo>
                      <a:pt x="280" y="28"/>
                    </a:lnTo>
                    <a:lnTo>
                      <a:pt x="264" y="20"/>
                    </a:lnTo>
                    <a:lnTo>
                      <a:pt x="240" y="16"/>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2" name="Freeform 22"/>
              <p:cNvSpPr>
                <a:spLocks/>
              </p:cNvSpPr>
              <p:nvPr/>
            </p:nvSpPr>
            <p:spPr bwMode="auto">
              <a:xfrm>
                <a:off x="5416537" y="3962471"/>
                <a:ext cx="262030" cy="320723"/>
              </a:xfrm>
              <a:custGeom>
                <a:avLst/>
                <a:gdLst>
                  <a:gd name="T0" fmla="*/ 132 w 282"/>
                  <a:gd name="T1" fmla="*/ 24 h 344"/>
                  <a:gd name="T2" fmla="*/ 118 w 282"/>
                  <a:gd name="T3" fmla="*/ 40 h 344"/>
                  <a:gd name="T4" fmla="*/ 92 w 282"/>
                  <a:gd name="T5" fmla="*/ 34 h 344"/>
                  <a:gd name="T6" fmla="*/ 78 w 282"/>
                  <a:gd name="T7" fmla="*/ 42 h 344"/>
                  <a:gd name="T8" fmla="*/ 70 w 282"/>
                  <a:gd name="T9" fmla="*/ 74 h 344"/>
                  <a:gd name="T10" fmla="*/ 74 w 282"/>
                  <a:gd name="T11" fmla="*/ 92 h 344"/>
                  <a:gd name="T12" fmla="*/ 46 w 282"/>
                  <a:gd name="T13" fmla="*/ 116 h 344"/>
                  <a:gd name="T14" fmla="*/ 48 w 282"/>
                  <a:gd name="T15" fmla="*/ 134 h 344"/>
                  <a:gd name="T16" fmla="*/ 56 w 282"/>
                  <a:gd name="T17" fmla="*/ 142 h 344"/>
                  <a:gd name="T18" fmla="*/ 56 w 282"/>
                  <a:gd name="T19" fmla="*/ 148 h 344"/>
                  <a:gd name="T20" fmla="*/ 36 w 282"/>
                  <a:gd name="T21" fmla="*/ 166 h 344"/>
                  <a:gd name="T22" fmla="*/ 36 w 282"/>
                  <a:gd name="T23" fmla="*/ 186 h 344"/>
                  <a:gd name="T24" fmla="*/ 30 w 282"/>
                  <a:gd name="T25" fmla="*/ 190 h 344"/>
                  <a:gd name="T26" fmla="*/ 14 w 282"/>
                  <a:gd name="T27" fmla="*/ 208 h 344"/>
                  <a:gd name="T28" fmla="*/ 16 w 282"/>
                  <a:gd name="T29" fmla="*/ 216 h 344"/>
                  <a:gd name="T30" fmla="*/ 16 w 282"/>
                  <a:gd name="T31" fmla="*/ 236 h 344"/>
                  <a:gd name="T32" fmla="*/ 6 w 282"/>
                  <a:gd name="T33" fmla="*/ 250 h 344"/>
                  <a:gd name="T34" fmla="*/ 0 w 282"/>
                  <a:gd name="T35" fmla="*/ 254 h 344"/>
                  <a:gd name="T36" fmla="*/ 6 w 282"/>
                  <a:gd name="T37" fmla="*/ 272 h 344"/>
                  <a:gd name="T38" fmla="*/ 52 w 282"/>
                  <a:gd name="T39" fmla="*/ 272 h 344"/>
                  <a:gd name="T40" fmla="*/ 70 w 282"/>
                  <a:gd name="T41" fmla="*/ 292 h 344"/>
                  <a:gd name="T42" fmla="*/ 102 w 282"/>
                  <a:gd name="T43" fmla="*/ 342 h 344"/>
                  <a:gd name="T44" fmla="*/ 132 w 282"/>
                  <a:gd name="T45" fmla="*/ 340 h 344"/>
                  <a:gd name="T46" fmla="*/ 152 w 282"/>
                  <a:gd name="T47" fmla="*/ 290 h 344"/>
                  <a:gd name="T48" fmla="*/ 172 w 282"/>
                  <a:gd name="T49" fmla="*/ 292 h 344"/>
                  <a:gd name="T50" fmla="*/ 170 w 282"/>
                  <a:gd name="T51" fmla="*/ 276 h 344"/>
                  <a:gd name="T52" fmla="*/ 194 w 282"/>
                  <a:gd name="T53" fmla="*/ 276 h 344"/>
                  <a:gd name="T54" fmla="*/ 208 w 282"/>
                  <a:gd name="T55" fmla="*/ 256 h 344"/>
                  <a:gd name="T56" fmla="*/ 222 w 282"/>
                  <a:gd name="T57" fmla="*/ 226 h 344"/>
                  <a:gd name="T58" fmla="*/ 218 w 282"/>
                  <a:gd name="T59" fmla="*/ 208 h 344"/>
                  <a:gd name="T60" fmla="*/ 236 w 282"/>
                  <a:gd name="T61" fmla="*/ 194 h 344"/>
                  <a:gd name="T62" fmla="*/ 238 w 282"/>
                  <a:gd name="T63" fmla="*/ 182 h 344"/>
                  <a:gd name="T64" fmla="*/ 244 w 282"/>
                  <a:gd name="T65" fmla="*/ 172 h 344"/>
                  <a:gd name="T66" fmla="*/ 238 w 282"/>
                  <a:gd name="T67" fmla="*/ 154 h 344"/>
                  <a:gd name="T68" fmla="*/ 262 w 282"/>
                  <a:gd name="T69" fmla="*/ 134 h 344"/>
                  <a:gd name="T70" fmla="*/ 234 w 282"/>
                  <a:gd name="T71" fmla="*/ 112 h 344"/>
                  <a:gd name="T72" fmla="*/ 242 w 282"/>
                  <a:gd name="T73" fmla="*/ 108 h 344"/>
                  <a:gd name="T74" fmla="*/ 266 w 282"/>
                  <a:gd name="T75" fmla="*/ 96 h 344"/>
                  <a:gd name="T76" fmla="*/ 282 w 282"/>
                  <a:gd name="T77" fmla="*/ 74 h 344"/>
                  <a:gd name="T78" fmla="*/ 270 w 282"/>
                  <a:gd name="T79" fmla="*/ 66 h 344"/>
                  <a:gd name="T80" fmla="*/ 270 w 282"/>
                  <a:gd name="T81" fmla="*/ 58 h 344"/>
                  <a:gd name="T82" fmla="*/ 266 w 282"/>
                  <a:gd name="T83" fmla="*/ 58 h 344"/>
                  <a:gd name="T84" fmla="*/ 256 w 282"/>
                  <a:gd name="T85" fmla="*/ 64 h 344"/>
                  <a:gd name="T86" fmla="*/ 234 w 282"/>
                  <a:gd name="T87" fmla="*/ 54 h 344"/>
                  <a:gd name="T88" fmla="*/ 226 w 282"/>
                  <a:gd name="T89" fmla="*/ 42 h 344"/>
                  <a:gd name="T90" fmla="*/ 222 w 282"/>
                  <a:gd name="T91" fmla="*/ 50 h 344"/>
                  <a:gd name="T92" fmla="*/ 208 w 282"/>
                  <a:gd name="T93" fmla="*/ 60 h 344"/>
                  <a:gd name="T94" fmla="*/ 186 w 282"/>
                  <a:gd name="T95" fmla="*/ 60 h 344"/>
                  <a:gd name="T96" fmla="*/ 178 w 282"/>
                  <a:gd name="T97" fmla="*/ 54 h 344"/>
                  <a:gd name="T98" fmla="*/ 170 w 282"/>
                  <a:gd name="T99" fmla="*/ 30 h 344"/>
                  <a:gd name="T100" fmla="*/ 160 w 282"/>
                  <a:gd name="T101" fmla="*/ 2 h 344"/>
                  <a:gd name="T102" fmla="*/ 146 w 282"/>
                  <a:gd name="T10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2" h="344">
                    <a:moveTo>
                      <a:pt x="146" y="14"/>
                    </a:moveTo>
                    <a:lnTo>
                      <a:pt x="146" y="14"/>
                    </a:lnTo>
                    <a:lnTo>
                      <a:pt x="132" y="24"/>
                    </a:lnTo>
                    <a:lnTo>
                      <a:pt x="120" y="38"/>
                    </a:lnTo>
                    <a:lnTo>
                      <a:pt x="118" y="38"/>
                    </a:lnTo>
                    <a:lnTo>
                      <a:pt x="118" y="40"/>
                    </a:lnTo>
                    <a:lnTo>
                      <a:pt x="102" y="40"/>
                    </a:lnTo>
                    <a:lnTo>
                      <a:pt x="102" y="40"/>
                    </a:lnTo>
                    <a:lnTo>
                      <a:pt x="92" y="34"/>
                    </a:lnTo>
                    <a:lnTo>
                      <a:pt x="92" y="34"/>
                    </a:lnTo>
                    <a:lnTo>
                      <a:pt x="84" y="38"/>
                    </a:lnTo>
                    <a:lnTo>
                      <a:pt x="78" y="42"/>
                    </a:lnTo>
                    <a:lnTo>
                      <a:pt x="74" y="50"/>
                    </a:lnTo>
                    <a:lnTo>
                      <a:pt x="70" y="60"/>
                    </a:lnTo>
                    <a:lnTo>
                      <a:pt x="70" y="74"/>
                    </a:lnTo>
                    <a:lnTo>
                      <a:pt x="80" y="66"/>
                    </a:lnTo>
                    <a:lnTo>
                      <a:pt x="74" y="92"/>
                    </a:lnTo>
                    <a:lnTo>
                      <a:pt x="74" y="92"/>
                    </a:lnTo>
                    <a:lnTo>
                      <a:pt x="74" y="94"/>
                    </a:lnTo>
                    <a:lnTo>
                      <a:pt x="46" y="116"/>
                    </a:lnTo>
                    <a:lnTo>
                      <a:pt x="46" y="116"/>
                    </a:lnTo>
                    <a:lnTo>
                      <a:pt x="42" y="124"/>
                    </a:lnTo>
                    <a:lnTo>
                      <a:pt x="42" y="128"/>
                    </a:lnTo>
                    <a:lnTo>
                      <a:pt x="48" y="134"/>
                    </a:lnTo>
                    <a:lnTo>
                      <a:pt x="48" y="134"/>
                    </a:lnTo>
                    <a:lnTo>
                      <a:pt x="54" y="140"/>
                    </a:lnTo>
                    <a:lnTo>
                      <a:pt x="56" y="142"/>
                    </a:lnTo>
                    <a:lnTo>
                      <a:pt x="56" y="146"/>
                    </a:lnTo>
                    <a:lnTo>
                      <a:pt x="56" y="146"/>
                    </a:lnTo>
                    <a:lnTo>
                      <a:pt x="56" y="148"/>
                    </a:lnTo>
                    <a:lnTo>
                      <a:pt x="54" y="152"/>
                    </a:lnTo>
                    <a:lnTo>
                      <a:pt x="36" y="166"/>
                    </a:lnTo>
                    <a:lnTo>
                      <a:pt x="36" y="166"/>
                    </a:lnTo>
                    <a:lnTo>
                      <a:pt x="38" y="174"/>
                    </a:lnTo>
                    <a:lnTo>
                      <a:pt x="36" y="184"/>
                    </a:lnTo>
                    <a:lnTo>
                      <a:pt x="36" y="186"/>
                    </a:lnTo>
                    <a:lnTo>
                      <a:pt x="36" y="186"/>
                    </a:lnTo>
                    <a:lnTo>
                      <a:pt x="30" y="190"/>
                    </a:lnTo>
                    <a:lnTo>
                      <a:pt x="30" y="190"/>
                    </a:lnTo>
                    <a:lnTo>
                      <a:pt x="28" y="194"/>
                    </a:lnTo>
                    <a:lnTo>
                      <a:pt x="24" y="200"/>
                    </a:lnTo>
                    <a:lnTo>
                      <a:pt x="14" y="208"/>
                    </a:lnTo>
                    <a:lnTo>
                      <a:pt x="14" y="210"/>
                    </a:lnTo>
                    <a:lnTo>
                      <a:pt x="14" y="210"/>
                    </a:lnTo>
                    <a:lnTo>
                      <a:pt x="16" y="216"/>
                    </a:lnTo>
                    <a:lnTo>
                      <a:pt x="14" y="226"/>
                    </a:lnTo>
                    <a:lnTo>
                      <a:pt x="14" y="226"/>
                    </a:lnTo>
                    <a:lnTo>
                      <a:pt x="16" y="236"/>
                    </a:lnTo>
                    <a:lnTo>
                      <a:pt x="16" y="238"/>
                    </a:lnTo>
                    <a:lnTo>
                      <a:pt x="14" y="242"/>
                    </a:lnTo>
                    <a:lnTo>
                      <a:pt x="6" y="250"/>
                    </a:lnTo>
                    <a:lnTo>
                      <a:pt x="4" y="250"/>
                    </a:lnTo>
                    <a:lnTo>
                      <a:pt x="0" y="252"/>
                    </a:lnTo>
                    <a:lnTo>
                      <a:pt x="0" y="254"/>
                    </a:lnTo>
                    <a:lnTo>
                      <a:pt x="6" y="272"/>
                    </a:lnTo>
                    <a:lnTo>
                      <a:pt x="6" y="272"/>
                    </a:lnTo>
                    <a:lnTo>
                      <a:pt x="6" y="272"/>
                    </a:lnTo>
                    <a:lnTo>
                      <a:pt x="28" y="272"/>
                    </a:lnTo>
                    <a:lnTo>
                      <a:pt x="50" y="272"/>
                    </a:lnTo>
                    <a:lnTo>
                      <a:pt x="52" y="272"/>
                    </a:lnTo>
                    <a:lnTo>
                      <a:pt x="52" y="274"/>
                    </a:lnTo>
                    <a:lnTo>
                      <a:pt x="70" y="290"/>
                    </a:lnTo>
                    <a:lnTo>
                      <a:pt x="70" y="292"/>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62" y="134"/>
                    </a:lnTo>
                    <a:lnTo>
                      <a:pt x="240" y="120"/>
                    </a:lnTo>
                    <a:lnTo>
                      <a:pt x="236" y="116"/>
                    </a:lnTo>
                    <a:lnTo>
                      <a:pt x="234" y="112"/>
                    </a:lnTo>
                    <a:lnTo>
                      <a:pt x="234" y="112"/>
                    </a:lnTo>
                    <a:lnTo>
                      <a:pt x="236" y="108"/>
                    </a:lnTo>
                    <a:lnTo>
                      <a:pt x="242" y="108"/>
                    </a:lnTo>
                    <a:lnTo>
                      <a:pt x="266" y="112"/>
                    </a:lnTo>
                    <a:lnTo>
                      <a:pt x="266" y="98"/>
                    </a:lnTo>
                    <a:lnTo>
                      <a:pt x="266" y="96"/>
                    </a:lnTo>
                    <a:lnTo>
                      <a:pt x="278" y="84"/>
                    </a:lnTo>
                    <a:lnTo>
                      <a:pt x="282" y="74"/>
                    </a:lnTo>
                    <a:lnTo>
                      <a:pt x="282" y="74"/>
                    </a:lnTo>
                    <a:lnTo>
                      <a:pt x="276" y="72"/>
                    </a:lnTo>
                    <a:lnTo>
                      <a:pt x="270" y="66"/>
                    </a:lnTo>
                    <a:lnTo>
                      <a:pt x="270" y="66"/>
                    </a:lnTo>
                    <a:lnTo>
                      <a:pt x="270" y="64"/>
                    </a:lnTo>
                    <a:lnTo>
                      <a:pt x="270" y="60"/>
                    </a:lnTo>
                    <a:lnTo>
                      <a:pt x="270" y="58"/>
                    </a:lnTo>
                    <a:lnTo>
                      <a:pt x="268" y="58"/>
                    </a:lnTo>
                    <a:lnTo>
                      <a:pt x="266" y="58"/>
                    </a:lnTo>
                    <a:lnTo>
                      <a:pt x="266" y="58"/>
                    </a:lnTo>
                    <a:lnTo>
                      <a:pt x="262" y="62"/>
                    </a:lnTo>
                    <a:lnTo>
                      <a:pt x="256" y="64"/>
                    </a:lnTo>
                    <a:lnTo>
                      <a:pt x="256" y="64"/>
                    </a:lnTo>
                    <a:lnTo>
                      <a:pt x="250" y="62"/>
                    </a:lnTo>
                    <a:lnTo>
                      <a:pt x="244" y="62"/>
                    </a:lnTo>
                    <a:lnTo>
                      <a:pt x="234" y="54"/>
                    </a:lnTo>
                    <a:lnTo>
                      <a:pt x="234" y="54"/>
                    </a:lnTo>
                    <a:lnTo>
                      <a:pt x="234" y="54"/>
                    </a:lnTo>
                    <a:lnTo>
                      <a:pt x="226" y="42"/>
                    </a:lnTo>
                    <a:lnTo>
                      <a:pt x="226" y="44"/>
                    </a:lnTo>
                    <a:lnTo>
                      <a:pt x="226" y="44"/>
                    </a:lnTo>
                    <a:lnTo>
                      <a:pt x="222" y="50"/>
                    </a:lnTo>
                    <a:lnTo>
                      <a:pt x="216" y="58"/>
                    </a:lnTo>
                    <a:lnTo>
                      <a:pt x="216" y="58"/>
                    </a:lnTo>
                    <a:lnTo>
                      <a:pt x="208" y="60"/>
                    </a:lnTo>
                    <a:lnTo>
                      <a:pt x="200" y="62"/>
                    </a:lnTo>
                    <a:lnTo>
                      <a:pt x="194" y="62"/>
                    </a:lnTo>
                    <a:lnTo>
                      <a:pt x="186" y="60"/>
                    </a:lnTo>
                    <a:lnTo>
                      <a:pt x="186" y="60"/>
                    </a:lnTo>
                    <a:lnTo>
                      <a:pt x="182" y="58"/>
                    </a:lnTo>
                    <a:lnTo>
                      <a:pt x="178" y="54"/>
                    </a:lnTo>
                    <a:lnTo>
                      <a:pt x="174" y="46"/>
                    </a:lnTo>
                    <a:lnTo>
                      <a:pt x="170" y="30"/>
                    </a:lnTo>
                    <a:lnTo>
                      <a:pt x="170" y="30"/>
                    </a:lnTo>
                    <a:lnTo>
                      <a:pt x="166" y="12"/>
                    </a:lnTo>
                    <a:lnTo>
                      <a:pt x="164" y="6"/>
                    </a:lnTo>
                    <a:lnTo>
                      <a:pt x="160" y="2"/>
                    </a:lnTo>
                    <a:lnTo>
                      <a:pt x="160" y="2"/>
                    </a:lnTo>
                    <a:lnTo>
                      <a:pt x="154" y="0"/>
                    </a:lnTo>
                    <a:lnTo>
                      <a:pt x="146" y="0"/>
                    </a:lnTo>
                    <a:lnTo>
                      <a:pt x="148" y="14"/>
                    </a:lnTo>
                    <a:lnTo>
                      <a:pt x="146" y="14"/>
                    </a:lnTo>
                    <a:close/>
                  </a:path>
                </a:pathLst>
              </a:custGeom>
              <a:solidFill>
                <a:srgbClr val="4270C1"/>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3" name="Freeform 23"/>
              <p:cNvSpPr>
                <a:spLocks/>
              </p:cNvSpPr>
              <p:nvPr/>
            </p:nvSpPr>
            <p:spPr bwMode="auto">
              <a:xfrm>
                <a:off x="5533962" y="3760253"/>
                <a:ext cx="225064" cy="259840"/>
              </a:xfrm>
              <a:custGeom>
                <a:avLst/>
                <a:gdLst>
                  <a:gd name="T0" fmla="*/ 136 w 242"/>
                  <a:gd name="T1" fmla="*/ 8 h 280"/>
                  <a:gd name="T2" fmla="*/ 116 w 242"/>
                  <a:gd name="T3" fmla="*/ 10 h 280"/>
                  <a:gd name="T4" fmla="*/ 84 w 242"/>
                  <a:gd name="T5" fmla="*/ 4 h 280"/>
                  <a:gd name="T6" fmla="*/ 62 w 242"/>
                  <a:gd name="T7" fmla="*/ 28 h 280"/>
                  <a:gd name="T8" fmla="*/ 54 w 242"/>
                  <a:gd name="T9" fmla="*/ 64 h 280"/>
                  <a:gd name="T10" fmla="*/ 44 w 242"/>
                  <a:gd name="T11" fmla="*/ 74 h 280"/>
                  <a:gd name="T12" fmla="*/ 42 w 242"/>
                  <a:gd name="T13" fmla="*/ 88 h 280"/>
                  <a:gd name="T14" fmla="*/ 32 w 242"/>
                  <a:gd name="T15" fmla="*/ 106 h 280"/>
                  <a:gd name="T16" fmla="*/ 6 w 242"/>
                  <a:gd name="T17" fmla="*/ 140 h 280"/>
                  <a:gd name="T18" fmla="*/ 0 w 242"/>
                  <a:gd name="T19" fmla="*/ 148 h 280"/>
                  <a:gd name="T20" fmla="*/ 20 w 242"/>
                  <a:gd name="T21" fmla="*/ 186 h 280"/>
                  <a:gd name="T22" fmla="*/ 30 w 242"/>
                  <a:gd name="T23" fmla="*/ 202 h 280"/>
                  <a:gd name="T24" fmla="*/ 30 w 242"/>
                  <a:gd name="T25" fmla="*/ 206 h 280"/>
                  <a:gd name="T26" fmla="*/ 28 w 242"/>
                  <a:gd name="T27" fmla="*/ 210 h 280"/>
                  <a:gd name="T28" fmla="*/ 40 w 242"/>
                  <a:gd name="T29" fmla="*/ 214 h 280"/>
                  <a:gd name="T30" fmla="*/ 48 w 242"/>
                  <a:gd name="T31" fmla="*/ 224 h 280"/>
                  <a:gd name="T32" fmla="*/ 56 w 242"/>
                  <a:gd name="T33" fmla="*/ 262 h 280"/>
                  <a:gd name="T34" fmla="*/ 64 w 242"/>
                  <a:gd name="T35" fmla="*/ 270 h 280"/>
                  <a:gd name="T36" fmla="*/ 74 w 242"/>
                  <a:gd name="T37" fmla="*/ 272 h 280"/>
                  <a:gd name="T38" fmla="*/ 84 w 242"/>
                  <a:gd name="T39" fmla="*/ 268 h 280"/>
                  <a:gd name="T40" fmla="*/ 90 w 242"/>
                  <a:gd name="T41" fmla="*/ 260 h 280"/>
                  <a:gd name="T42" fmla="*/ 104 w 242"/>
                  <a:gd name="T43" fmla="*/ 250 h 280"/>
                  <a:gd name="T44" fmla="*/ 122 w 242"/>
                  <a:gd name="T45" fmla="*/ 270 h 280"/>
                  <a:gd name="T46" fmla="*/ 134 w 242"/>
                  <a:gd name="T47" fmla="*/ 272 h 280"/>
                  <a:gd name="T48" fmla="*/ 150 w 242"/>
                  <a:gd name="T49" fmla="*/ 268 h 280"/>
                  <a:gd name="T50" fmla="*/ 166 w 242"/>
                  <a:gd name="T51" fmla="*/ 280 h 280"/>
                  <a:gd name="T52" fmla="*/ 170 w 242"/>
                  <a:gd name="T53" fmla="*/ 246 h 280"/>
                  <a:gd name="T54" fmla="*/ 180 w 242"/>
                  <a:gd name="T55" fmla="*/ 234 h 280"/>
                  <a:gd name="T56" fmla="*/ 172 w 242"/>
                  <a:gd name="T57" fmla="*/ 224 h 280"/>
                  <a:gd name="T58" fmla="*/ 178 w 242"/>
                  <a:gd name="T59" fmla="*/ 220 h 280"/>
                  <a:gd name="T60" fmla="*/ 204 w 242"/>
                  <a:gd name="T61" fmla="*/ 188 h 280"/>
                  <a:gd name="T62" fmla="*/ 204 w 242"/>
                  <a:gd name="T63" fmla="*/ 204 h 280"/>
                  <a:gd name="T64" fmla="*/ 226 w 242"/>
                  <a:gd name="T65" fmla="*/ 172 h 280"/>
                  <a:gd name="T66" fmla="*/ 228 w 242"/>
                  <a:gd name="T67" fmla="*/ 136 h 280"/>
                  <a:gd name="T68" fmla="*/ 214 w 242"/>
                  <a:gd name="T69" fmla="*/ 136 h 280"/>
                  <a:gd name="T70" fmla="*/ 210 w 242"/>
                  <a:gd name="T71" fmla="*/ 128 h 280"/>
                  <a:gd name="T72" fmla="*/ 230 w 242"/>
                  <a:gd name="T73" fmla="*/ 116 h 280"/>
                  <a:gd name="T74" fmla="*/ 240 w 242"/>
                  <a:gd name="T75" fmla="*/ 106 h 280"/>
                  <a:gd name="T76" fmla="*/ 232 w 242"/>
                  <a:gd name="T77" fmla="*/ 70 h 280"/>
                  <a:gd name="T78" fmla="*/ 220 w 242"/>
                  <a:gd name="T79" fmla="*/ 68 h 280"/>
                  <a:gd name="T80" fmla="*/ 220 w 242"/>
                  <a:gd name="T81" fmla="*/ 64 h 280"/>
                  <a:gd name="T82" fmla="*/ 214 w 242"/>
                  <a:gd name="T83" fmla="*/ 54 h 280"/>
                  <a:gd name="T84" fmla="*/ 172 w 242"/>
                  <a:gd name="T85" fmla="*/ 48 h 280"/>
                  <a:gd name="T86" fmla="*/ 156 w 242"/>
                  <a:gd name="T87" fmla="*/ 64 h 280"/>
                  <a:gd name="T88" fmla="*/ 154 w 242"/>
                  <a:gd name="T89" fmla="*/ 36 h 280"/>
                  <a:gd name="T90" fmla="*/ 178 w 242"/>
                  <a:gd name="T91" fmla="*/ 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280">
                    <a:moveTo>
                      <a:pt x="148" y="4"/>
                    </a:moveTo>
                    <a:lnTo>
                      <a:pt x="148" y="4"/>
                    </a:lnTo>
                    <a:lnTo>
                      <a:pt x="136" y="8"/>
                    </a:lnTo>
                    <a:lnTo>
                      <a:pt x="126" y="12"/>
                    </a:lnTo>
                    <a:lnTo>
                      <a:pt x="126" y="12"/>
                    </a:lnTo>
                    <a:lnTo>
                      <a:pt x="116" y="10"/>
                    </a:lnTo>
                    <a:lnTo>
                      <a:pt x="102" y="6"/>
                    </a:lnTo>
                    <a:lnTo>
                      <a:pt x="84" y="4"/>
                    </a:lnTo>
                    <a:lnTo>
                      <a:pt x="84" y="4"/>
                    </a:lnTo>
                    <a:lnTo>
                      <a:pt x="78" y="6"/>
                    </a:lnTo>
                    <a:lnTo>
                      <a:pt x="74" y="12"/>
                    </a:lnTo>
                    <a:lnTo>
                      <a:pt x="62" y="28"/>
                    </a:lnTo>
                    <a:lnTo>
                      <a:pt x="74" y="52"/>
                    </a:lnTo>
                    <a:lnTo>
                      <a:pt x="54" y="64"/>
                    </a:lnTo>
                    <a:lnTo>
                      <a:pt x="54" y="64"/>
                    </a:lnTo>
                    <a:lnTo>
                      <a:pt x="38" y="60"/>
                    </a:lnTo>
                    <a:lnTo>
                      <a:pt x="38" y="60"/>
                    </a:lnTo>
                    <a:lnTo>
                      <a:pt x="44" y="74"/>
                    </a:lnTo>
                    <a:lnTo>
                      <a:pt x="44" y="78"/>
                    </a:lnTo>
                    <a:lnTo>
                      <a:pt x="44" y="82"/>
                    </a:lnTo>
                    <a:lnTo>
                      <a:pt x="42" y="88"/>
                    </a:lnTo>
                    <a:lnTo>
                      <a:pt x="42" y="88"/>
                    </a:lnTo>
                    <a:lnTo>
                      <a:pt x="36" y="100"/>
                    </a:lnTo>
                    <a:lnTo>
                      <a:pt x="32" y="106"/>
                    </a:lnTo>
                    <a:lnTo>
                      <a:pt x="4" y="132"/>
                    </a:lnTo>
                    <a:lnTo>
                      <a:pt x="10" y="136"/>
                    </a:lnTo>
                    <a:lnTo>
                      <a:pt x="6" y="140"/>
                    </a:lnTo>
                    <a:lnTo>
                      <a:pt x="6" y="140"/>
                    </a:lnTo>
                    <a:lnTo>
                      <a:pt x="2" y="144"/>
                    </a:lnTo>
                    <a:lnTo>
                      <a:pt x="0" y="148"/>
                    </a:lnTo>
                    <a:lnTo>
                      <a:pt x="0" y="152"/>
                    </a:lnTo>
                    <a:lnTo>
                      <a:pt x="0" y="156"/>
                    </a:lnTo>
                    <a:lnTo>
                      <a:pt x="20" y="186"/>
                    </a:lnTo>
                    <a:lnTo>
                      <a:pt x="20" y="186"/>
                    </a:lnTo>
                    <a:lnTo>
                      <a:pt x="20" y="186"/>
                    </a:lnTo>
                    <a:lnTo>
                      <a:pt x="30" y="202"/>
                    </a:lnTo>
                    <a:lnTo>
                      <a:pt x="30" y="204"/>
                    </a:lnTo>
                    <a:lnTo>
                      <a:pt x="30" y="204"/>
                    </a:lnTo>
                    <a:lnTo>
                      <a:pt x="30" y="206"/>
                    </a:lnTo>
                    <a:lnTo>
                      <a:pt x="30" y="208"/>
                    </a:lnTo>
                    <a:lnTo>
                      <a:pt x="30" y="208"/>
                    </a:lnTo>
                    <a:lnTo>
                      <a:pt x="28" y="210"/>
                    </a:lnTo>
                    <a:lnTo>
                      <a:pt x="28" y="210"/>
                    </a:lnTo>
                    <a:lnTo>
                      <a:pt x="34" y="210"/>
                    </a:lnTo>
                    <a:lnTo>
                      <a:pt x="40" y="214"/>
                    </a:lnTo>
                    <a:lnTo>
                      <a:pt x="40" y="214"/>
                    </a:lnTo>
                    <a:lnTo>
                      <a:pt x="44" y="218"/>
                    </a:lnTo>
                    <a:lnTo>
                      <a:pt x="48" y="224"/>
                    </a:lnTo>
                    <a:lnTo>
                      <a:pt x="50" y="234"/>
                    </a:lnTo>
                    <a:lnTo>
                      <a:pt x="52" y="246"/>
                    </a:lnTo>
                    <a:lnTo>
                      <a:pt x="56" y="262"/>
                    </a:lnTo>
                    <a:lnTo>
                      <a:pt x="56" y="262"/>
                    </a:lnTo>
                    <a:lnTo>
                      <a:pt x="58" y="266"/>
                    </a:lnTo>
                    <a:lnTo>
                      <a:pt x="64" y="270"/>
                    </a:lnTo>
                    <a:lnTo>
                      <a:pt x="64" y="270"/>
                    </a:lnTo>
                    <a:lnTo>
                      <a:pt x="68" y="272"/>
                    </a:lnTo>
                    <a:lnTo>
                      <a:pt x="74" y="272"/>
                    </a:lnTo>
                    <a:lnTo>
                      <a:pt x="80" y="270"/>
                    </a:lnTo>
                    <a:lnTo>
                      <a:pt x="84" y="268"/>
                    </a:lnTo>
                    <a:lnTo>
                      <a:pt x="84" y="268"/>
                    </a:lnTo>
                    <a:lnTo>
                      <a:pt x="90" y="264"/>
                    </a:lnTo>
                    <a:lnTo>
                      <a:pt x="90" y="260"/>
                    </a:lnTo>
                    <a:lnTo>
                      <a:pt x="90" y="260"/>
                    </a:lnTo>
                    <a:lnTo>
                      <a:pt x="90" y="258"/>
                    </a:lnTo>
                    <a:lnTo>
                      <a:pt x="104" y="248"/>
                    </a:lnTo>
                    <a:lnTo>
                      <a:pt x="104" y="250"/>
                    </a:lnTo>
                    <a:lnTo>
                      <a:pt x="116" y="268"/>
                    </a:lnTo>
                    <a:lnTo>
                      <a:pt x="116" y="268"/>
                    </a:lnTo>
                    <a:lnTo>
                      <a:pt x="122" y="270"/>
                    </a:lnTo>
                    <a:lnTo>
                      <a:pt x="130" y="272"/>
                    </a:lnTo>
                    <a:lnTo>
                      <a:pt x="134" y="272"/>
                    </a:lnTo>
                    <a:lnTo>
                      <a:pt x="134" y="272"/>
                    </a:lnTo>
                    <a:lnTo>
                      <a:pt x="130" y="262"/>
                    </a:lnTo>
                    <a:lnTo>
                      <a:pt x="146" y="268"/>
                    </a:lnTo>
                    <a:lnTo>
                      <a:pt x="150" y="268"/>
                    </a:lnTo>
                    <a:lnTo>
                      <a:pt x="150" y="268"/>
                    </a:lnTo>
                    <a:lnTo>
                      <a:pt x="152" y="270"/>
                    </a:lnTo>
                    <a:lnTo>
                      <a:pt x="166" y="280"/>
                    </a:lnTo>
                    <a:lnTo>
                      <a:pt x="170" y="274"/>
                    </a:lnTo>
                    <a:lnTo>
                      <a:pt x="168" y="248"/>
                    </a:lnTo>
                    <a:lnTo>
                      <a:pt x="170" y="246"/>
                    </a:lnTo>
                    <a:lnTo>
                      <a:pt x="170" y="246"/>
                    </a:lnTo>
                    <a:lnTo>
                      <a:pt x="180" y="234"/>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88"/>
                    </a:lnTo>
                    <a:lnTo>
                      <a:pt x="204" y="190"/>
                    </a:lnTo>
                    <a:lnTo>
                      <a:pt x="204" y="204"/>
                    </a:lnTo>
                    <a:lnTo>
                      <a:pt x="204" y="204"/>
                    </a:lnTo>
                    <a:lnTo>
                      <a:pt x="228" y="184"/>
                    </a:lnTo>
                    <a:lnTo>
                      <a:pt x="226" y="172"/>
                    </a:lnTo>
                    <a:lnTo>
                      <a:pt x="222" y="172"/>
                    </a:lnTo>
                    <a:lnTo>
                      <a:pt x="214" y="174"/>
                    </a:lnTo>
                    <a:lnTo>
                      <a:pt x="228" y="136"/>
                    </a:lnTo>
                    <a:lnTo>
                      <a:pt x="216" y="136"/>
                    </a:lnTo>
                    <a:lnTo>
                      <a:pt x="216" y="136"/>
                    </a:lnTo>
                    <a:lnTo>
                      <a:pt x="214" y="136"/>
                    </a:lnTo>
                    <a:lnTo>
                      <a:pt x="214" y="134"/>
                    </a:lnTo>
                    <a:lnTo>
                      <a:pt x="210" y="128"/>
                    </a:lnTo>
                    <a:lnTo>
                      <a:pt x="210" y="128"/>
                    </a:lnTo>
                    <a:lnTo>
                      <a:pt x="208" y="122"/>
                    </a:lnTo>
                    <a:lnTo>
                      <a:pt x="210" y="116"/>
                    </a:lnTo>
                    <a:lnTo>
                      <a:pt x="230" y="116"/>
                    </a:lnTo>
                    <a:lnTo>
                      <a:pt x="242" y="116"/>
                    </a:lnTo>
                    <a:lnTo>
                      <a:pt x="242" y="116"/>
                    </a:lnTo>
                    <a:lnTo>
                      <a:pt x="240" y="106"/>
                    </a:lnTo>
                    <a:lnTo>
                      <a:pt x="232" y="92"/>
                    </a:lnTo>
                    <a:lnTo>
                      <a:pt x="216" y="86"/>
                    </a:lnTo>
                    <a:lnTo>
                      <a:pt x="232" y="70"/>
                    </a:lnTo>
                    <a:lnTo>
                      <a:pt x="232" y="66"/>
                    </a:lnTo>
                    <a:lnTo>
                      <a:pt x="224" y="68"/>
                    </a:lnTo>
                    <a:lnTo>
                      <a:pt x="220" y="68"/>
                    </a:lnTo>
                    <a:lnTo>
                      <a:pt x="220" y="66"/>
                    </a:lnTo>
                    <a:lnTo>
                      <a:pt x="220" y="66"/>
                    </a:lnTo>
                    <a:lnTo>
                      <a:pt x="220" y="64"/>
                    </a:lnTo>
                    <a:lnTo>
                      <a:pt x="220" y="64"/>
                    </a:lnTo>
                    <a:lnTo>
                      <a:pt x="218" y="58"/>
                    </a:lnTo>
                    <a:lnTo>
                      <a:pt x="214" y="54"/>
                    </a:lnTo>
                    <a:lnTo>
                      <a:pt x="210" y="50"/>
                    </a:lnTo>
                    <a:lnTo>
                      <a:pt x="204" y="48"/>
                    </a:lnTo>
                    <a:lnTo>
                      <a:pt x="172" y="48"/>
                    </a:lnTo>
                    <a:lnTo>
                      <a:pt x="160" y="64"/>
                    </a:lnTo>
                    <a:lnTo>
                      <a:pt x="160" y="64"/>
                    </a:lnTo>
                    <a:lnTo>
                      <a:pt x="156" y="64"/>
                    </a:lnTo>
                    <a:lnTo>
                      <a:pt x="104" y="48"/>
                    </a:lnTo>
                    <a:lnTo>
                      <a:pt x="154" y="36"/>
                    </a:lnTo>
                    <a:lnTo>
                      <a:pt x="154" y="36"/>
                    </a:lnTo>
                    <a:lnTo>
                      <a:pt x="158" y="34"/>
                    </a:lnTo>
                    <a:lnTo>
                      <a:pt x="162" y="30"/>
                    </a:lnTo>
                    <a:lnTo>
                      <a:pt x="178" y="12"/>
                    </a:lnTo>
                    <a:lnTo>
                      <a:pt x="162" y="0"/>
                    </a:lnTo>
                    <a:lnTo>
                      <a:pt x="148" y="4"/>
                    </a:lnTo>
                    <a:close/>
                  </a:path>
                </a:pathLst>
              </a:custGeom>
              <a:solidFill>
                <a:srgbClr val="66D9E8"/>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4" name="Freeform 24"/>
              <p:cNvSpPr>
                <a:spLocks/>
              </p:cNvSpPr>
              <p:nvPr/>
            </p:nvSpPr>
            <p:spPr bwMode="auto">
              <a:xfrm>
                <a:off x="5314335" y="3535203"/>
                <a:ext cx="283776" cy="347903"/>
              </a:xfrm>
              <a:custGeom>
                <a:avLst/>
                <a:gdLst>
                  <a:gd name="T0" fmla="*/ 192 w 306"/>
                  <a:gd name="T1" fmla="*/ 106 h 374"/>
                  <a:gd name="T2" fmla="*/ 180 w 306"/>
                  <a:gd name="T3" fmla="*/ 70 h 374"/>
                  <a:gd name="T4" fmla="*/ 142 w 306"/>
                  <a:gd name="T5" fmla="*/ 46 h 374"/>
                  <a:gd name="T6" fmla="*/ 110 w 306"/>
                  <a:gd name="T7" fmla="*/ 34 h 374"/>
                  <a:gd name="T8" fmla="*/ 96 w 306"/>
                  <a:gd name="T9" fmla="*/ 22 h 374"/>
                  <a:gd name="T10" fmla="*/ 76 w 306"/>
                  <a:gd name="T11" fmla="*/ 2 h 374"/>
                  <a:gd name="T12" fmla="*/ 96 w 306"/>
                  <a:gd name="T13" fmla="*/ 34 h 374"/>
                  <a:gd name="T14" fmla="*/ 86 w 306"/>
                  <a:gd name="T15" fmla="*/ 60 h 374"/>
                  <a:gd name="T16" fmla="*/ 74 w 306"/>
                  <a:gd name="T17" fmla="*/ 72 h 374"/>
                  <a:gd name="T18" fmla="*/ 64 w 306"/>
                  <a:gd name="T19" fmla="*/ 66 h 374"/>
                  <a:gd name="T20" fmla="*/ 38 w 306"/>
                  <a:gd name="T21" fmla="*/ 46 h 374"/>
                  <a:gd name="T22" fmla="*/ 46 w 306"/>
                  <a:gd name="T23" fmla="*/ 70 h 374"/>
                  <a:gd name="T24" fmla="*/ 46 w 306"/>
                  <a:gd name="T25" fmla="*/ 74 h 374"/>
                  <a:gd name="T26" fmla="*/ 28 w 306"/>
                  <a:gd name="T27" fmla="*/ 88 h 374"/>
                  <a:gd name="T28" fmla="*/ 22 w 306"/>
                  <a:gd name="T29" fmla="*/ 94 h 374"/>
                  <a:gd name="T30" fmla="*/ 24 w 306"/>
                  <a:gd name="T31" fmla="*/ 116 h 374"/>
                  <a:gd name="T32" fmla="*/ 18 w 306"/>
                  <a:gd name="T33" fmla="*/ 126 h 374"/>
                  <a:gd name="T34" fmla="*/ 16 w 306"/>
                  <a:gd name="T35" fmla="*/ 126 h 374"/>
                  <a:gd name="T36" fmla="*/ 2 w 306"/>
                  <a:gd name="T37" fmla="*/ 126 h 374"/>
                  <a:gd name="T38" fmla="*/ 18 w 306"/>
                  <a:gd name="T39" fmla="*/ 144 h 374"/>
                  <a:gd name="T40" fmla="*/ 28 w 306"/>
                  <a:gd name="T41" fmla="*/ 162 h 374"/>
                  <a:gd name="T42" fmla="*/ 42 w 306"/>
                  <a:gd name="T43" fmla="*/ 160 h 374"/>
                  <a:gd name="T44" fmla="*/ 60 w 306"/>
                  <a:gd name="T45" fmla="*/ 166 h 374"/>
                  <a:gd name="T46" fmla="*/ 70 w 306"/>
                  <a:gd name="T47" fmla="*/ 178 h 374"/>
                  <a:gd name="T48" fmla="*/ 68 w 306"/>
                  <a:gd name="T49" fmla="*/ 200 h 374"/>
                  <a:gd name="T50" fmla="*/ 72 w 306"/>
                  <a:gd name="T51" fmla="*/ 210 h 374"/>
                  <a:gd name="T52" fmla="*/ 60 w 306"/>
                  <a:gd name="T53" fmla="*/ 218 h 374"/>
                  <a:gd name="T54" fmla="*/ 52 w 306"/>
                  <a:gd name="T55" fmla="*/ 224 h 374"/>
                  <a:gd name="T56" fmla="*/ 50 w 306"/>
                  <a:gd name="T57" fmla="*/ 230 h 374"/>
                  <a:gd name="T58" fmla="*/ 52 w 306"/>
                  <a:gd name="T59" fmla="*/ 254 h 374"/>
                  <a:gd name="T60" fmla="*/ 76 w 306"/>
                  <a:gd name="T61" fmla="*/ 258 h 374"/>
                  <a:gd name="T62" fmla="*/ 102 w 306"/>
                  <a:gd name="T63" fmla="*/ 352 h 374"/>
                  <a:gd name="T64" fmla="*/ 100 w 306"/>
                  <a:gd name="T65" fmla="*/ 364 h 374"/>
                  <a:gd name="T66" fmla="*/ 146 w 306"/>
                  <a:gd name="T67" fmla="*/ 346 h 374"/>
                  <a:gd name="T68" fmla="*/ 134 w 306"/>
                  <a:gd name="T69" fmla="*/ 374 h 374"/>
                  <a:gd name="T70" fmla="*/ 146 w 306"/>
                  <a:gd name="T71" fmla="*/ 366 h 374"/>
                  <a:gd name="T72" fmla="*/ 156 w 306"/>
                  <a:gd name="T73" fmla="*/ 350 h 374"/>
                  <a:gd name="T74" fmla="*/ 174 w 306"/>
                  <a:gd name="T75" fmla="*/ 340 h 374"/>
                  <a:gd name="T76" fmla="*/ 220 w 306"/>
                  <a:gd name="T77" fmla="*/ 360 h 374"/>
                  <a:gd name="T78" fmla="*/ 260 w 306"/>
                  <a:gd name="T79" fmla="*/ 342 h 374"/>
                  <a:gd name="T80" fmla="*/ 272 w 306"/>
                  <a:gd name="T81" fmla="*/ 320 h 374"/>
                  <a:gd name="T82" fmla="*/ 260 w 306"/>
                  <a:gd name="T83" fmla="*/ 296 h 374"/>
                  <a:gd name="T84" fmla="*/ 300 w 306"/>
                  <a:gd name="T85" fmla="*/ 292 h 374"/>
                  <a:gd name="T86" fmla="*/ 306 w 306"/>
                  <a:gd name="T87" fmla="*/ 246 h 374"/>
                  <a:gd name="T88" fmla="*/ 290 w 306"/>
                  <a:gd name="T89" fmla="*/ 226 h 374"/>
                  <a:gd name="T90" fmla="*/ 272 w 306"/>
                  <a:gd name="T91" fmla="*/ 232 h 374"/>
                  <a:gd name="T92" fmla="*/ 256 w 306"/>
                  <a:gd name="T93" fmla="*/ 226 h 374"/>
                  <a:gd name="T94" fmla="*/ 244 w 306"/>
                  <a:gd name="T95" fmla="*/ 210 h 374"/>
                  <a:gd name="T96" fmla="*/ 226 w 306"/>
                  <a:gd name="T97" fmla="*/ 198 h 374"/>
                  <a:gd name="T98" fmla="*/ 216 w 306"/>
                  <a:gd name="T99" fmla="*/ 186 h 374"/>
                  <a:gd name="T100" fmla="*/ 216 w 306"/>
                  <a:gd name="T101" fmla="*/ 180 h 374"/>
                  <a:gd name="T102" fmla="*/ 230 w 306"/>
                  <a:gd name="T103" fmla="*/ 152 h 374"/>
                  <a:gd name="T104" fmla="*/ 234 w 306"/>
                  <a:gd name="T105" fmla="*/ 128 h 374"/>
                  <a:gd name="T106" fmla="*/ 258 w 306"/>
                  <a:gd name="T107" fmla="*/ 130 h 374"/>
                  <a:gd name="T108" fmla="*/ 260 w 306"/>
                  <a:gd name="T109" fmla="*/ 104 h 374"/>
                  <a:gd name="T110" fmla="*/ 230 w 306"/>
                  <a:gd name="T111" fmla="*/ 122 h 374"/>
                  <a:gd name="T112" fmla="*/ 214 w 306"/>
                  <a:gd name="T113" fmla="*/ 120 h 374"/>
                  <a:gd name="T114" fmla="*/ 194 w 306"/>
                  <a:gd name="T115" fmla="*/ 10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 h="374">
                    <a:moveTo>
                      <a:pt x="192" y="106"/>
                    </a:moveTo>
                    <a:lnTo>
                      <a:pt x="192" y="106"/>
                    </a:lnTo>
                    <a:lnTo>
                      <a:pt x="192" y="106"/>
                    </a:lnTo>
                    <a:lnTo>
                      <a:pt x="192" y="106"/>
                    </a:lnTo>
                    <a:lnTo>
                      <a:pt x="186" y="86"/>
                    </a:lnTo>
                    <a:lnTo>
                      <a:pt x="180" y="70"/>
                    </a:lnTo>
                    <a:lnTo>
                      <a:pt x="174" y="60"/>
                    </a:lnTo>
                    <a:lnTo>
                      <a:pt x="170" y="56"/>
                    </a:lnTo>
                    <a:lnTo>
                      <a:pt x="142" y="46"/>
                    </a:lnTo>
                    <a:lnTo>
                      <a:pt x="142" y="46"/>
                    </a:lnTo>
                    <a:lnTo>
                      <a:pt x="122" y="40"/>
                    </a:lnTo>
                    <a:lnTo>
                      <a:pt x="110" y="34"/>
                    </a:lnTo>
                    <a:lnTo>
                      <a:pt x="110" y="34"/>
                    </a:lnTo>
                    <a:lnTo>
                      <a:pt x="104" y="30"/>
                    </a:lnTo>
                    <a:lnTo>
                      <a:pt x="96" y="22"/>
                    </a:lnTo>
                    <a:lnTo>
                      <a:pt x="80" y="0"/>
                    </a:lnTo>
                    <a:lnTo>
                      <a:pt x="74" y="0"/>
                    </a:lnTo>
                    <a:lnTo>
                      <a:pt x="76" y="2"/>
                    </a:lnTo>
                    <a:lnTo>
                      <a:pt x="76" y="2"/>
                    </a:lnTo>
                    <a:lnTo>
                      <a:pt x="82" y="14"/>
                    </a:lnTo>
                    <a:lnTo>
                      <a:pt x="96" y="34"/>
                    </a:lnTo>
                    <a:lnTo>
                      <a:pt x="98" y="36"/>
                    </a:lnTo>
                    <a:lnTo>
                      <a:pt x="98" y="38"/>
                    </a:lnTo>
                    <a:lnTo>
                      <a:pt x="86" y="60"/>
                    </a:lnTo>
                    <a:lnTo>
                      <a:pt x="86" y="60"/>
                    </a:lnTo>
                    <a:lnTo>
                      <a:pt x="78" y="70"/>
                    </a:lnTo>
                    <a:lnTo>
                      <a:pt x="74" y="72"/>
                    </a:lnTo>
                    <a:lnTo>
                      <a:pt x="72" y="72"/>
                    </a:lnTo>
                    <a:lnTo>
                      <a:pt x="72" y="72"/>
                    </a:lnTo>
                    <a:lnTo>
                      <a:pt x="64" y="66"/>
                    </a:lnTo>
                    <a:lnTo>
                      <a:pt x="52" y="50"/>
                    </a:lnTo>
                    <a:lnTo>
                      <a:pt x="38" y="46"/>
                    </a:lnTo>
                    <a:lnTo>
                      <a:pt x="38" y="46"/>
                    </a:lnTo>
                    <a:lnTo>
                      <a:pt x="40" y="54"/>
                    </a:lnTo>
                    <a:lnTo>
                      <a:pt x="46" y="70"/>
                    </a:lnTo>
                    <a:lnTo>
                      <a:pt x="46" y="70"/>
                    </a:lnTo>
                    <a:lnTo>
                      <a:pt x="46" y="72"/>
                    </a:lnTo>
                    <a:lnTo>
                      <a:pt x="46" y="72"/>
                    </a:lnTo>
                    <a:lnTo>
                      <a:pt x="46" y="74"/>
                    </a:lnTo>
                    <a:lnTo>
                      <a:pt x="44" y="82"/>
                    </a:lnTo>
                    <a:lnTo>
                      <a:pt x="28" y="88"/>
                    </a:lnTo>
                    <a:lnTo>
                      <a:pt x="28" y="88"/>
                    </a:lnTo>
                    <a:lnTo>
                      <a:pt x="24" y="90"/>
                    </a:lnTo>
                    <a:lnTo>
                      <a:pt x="24" y="90"/>
                    </a:lnTo>
                    <a:lnTo>
                      <a:pt x="22" y="94"/>
                    </a:lnTo>
                    <a:lnTo>
                      <a:pt x="22" y="102"/>
                    </a:lnTo>
                    <a:lnTo>
                      <a:pt x="22" y="102"/>
                    </a:lnTo>
                    <a:lnTo>
                      <a:pt x="24" y="116"/>
                    </a:lnTo>
                    <a:lnTo>
                      <a:pt x="20" y="124"/>
                    </a:lnTo>
                    <a:lnTo>
                      <a:pt x="20" y="124"/>
                    </a:lnTo>
                    <a:lnTo>
                      <a:pt x="18" y="126"/>
                    </a:lnTo>
                    <a:lnTo>
                      <a:pt x="16" y="126"/>
                    </a:lnTo>
                    <a:lnTo>
                      <a:pt x="16" y="126"/>
                    </a:lnTo>
                    <a:lnTo>
                      <a:pt x="16" y="126"/>
                    </a:lnTo>
                    <a:lnTo>
                      <a:pt x="0" y="122"/>
                    </a:lnTo>
                    <a:lnTo>
                      <a:pt x="0" y="122"/>
                    </a:lnTo>
                    <a:lnTo>
                      <a:pt x="2" y="126"/>
                    </a:lnTo>
                    <a:lnTo>
                      <a:pt x="8" y="130"/>
                    </a:lnTo>
                    <a:lnTo>
                      <a:pt x="8" y="130"/>
                    </a:lnTo>
                    <a:lnTo>
                      <a:pt x="18" y="144"/>
                    </a:lnTo>
                    <a:lnTo>
                      <a:pt x="28" y="160"/>
                    </a:lnTo>
                    <a:lnTo>
                      <a:pt x="28" y="162"/>
                    </a:lnTo>
                    <a:lnTo>
                      <a:pt x="28" y="162"/>
                    </a:lnTo>
                    <a:lnTo>
                      <a:pt x="36" y="162"/>
                    </a:lnTo>
                    <a:lnTo>
                      <a:pt x="36" y="162"/>
                    </a:lnTo>
                    <a:lnTo>
                      <a:pt x="42" y="160"/>
                    </a:lnTo>
                    <a:lnTo>
                      <a:pt x="48" y="162"/>
                    </a:lnTo>
                    <a:lnTo>
                      <a:pt x="54" y="164"/>
                    </a:lnTo>
                    <a:lnTo>
                      <a:pt x="60" y="166"/>
                    </a:lnTo>
                    <a:lnTo>
                      <a:pt x="70" y="178"/>
                    </a:lnTo>
                    <a:lnTo>
                      <a:pt x="70" y="178"/>
                    </a:lnTo>
                    <a:lnTo>
                      <a:pt x="70" y="178"/>
                    </a:lnTo>
                    <a:lnTo>
                      <a:pt x="70" y="178"/>
                    </a:lnTo>
                    <a:lnTo>
                      <a:pt x="68" y="200"/>
                    </a:lnTo>
                    <a:lnTo>
                      <a:pt x="68" y="200"/>
                    </a:lnTo>
                    <a:lnTo>
                      <a:pt x="72" y="204"/>
                    </a:lnTo>
                    <a:lnTo>
                      <a:pt x="72" y="210"/>
                    </a:lnTo>
                    <a:lnTo>
                      <a:pt x="72" y="210"/>
                    </a:lnTo>
                    <a:lnTo>
                      <a:pt x="68" y="214"/>
                    </a:lnTo>
                    <a:lnTo>
                      <a:pt x="60" y="218"/>
                    </a:lnTo>
                    <a:lnTo>
                      <a:pt x="60" y="218"/>
                    </a:lnTo>
                    <a:lnTo>
                      <a:pt x="56" y="218"/>
                    </a:lnTo>
                    <a:lnTo>
                      <a:pt x="54" y="220"/>
                    </a:lnTo>
                    <a:lnTo>
                      <a:pt x="52" y="224"/>
                    </a:lnTo>
                    <a:lnTo>
                      <a:pt x="50" y="230"/>
                    </a:lnTo>
                    <a:lnTo>
                      <a:pt x="50" y="230"/>
                    </a:lnTo>
                    <a:lnTo>
                      <a:pt x="50" y="230"/>
                    </a:lnTo>
                    <a:lnTo>
                      <a:pt x="50" y="230"/>
                    </a:lnTo>
                    <a:lnTo>
                      <a:pt x="44" y="244"/>
                    </a:lnTo>
                    <a:lnTo>
                      <a:pt x="52" y="254"/>
                    </a:lnTo>
                    <a:lnTo>
                      <a:pt x="74" y="258"/>
                    </a:lnTo>
                    <a:lnTo>
                      <a:pt x="76" y="258"/>
                    </a:lnTo>
                    <a:lnTo>
                      <a:pt x="76" y="258"/>
                    </a:lnTo>
                    <a:lnTo>
                      <a:pt x="86" y="268"/>
                    </a:lnTo>
                    <a:lnTo>
                      <a:pt x="72" y="288"/>
                    </a:lnTo>
                    <a:lnTo>
                      <a:pt x="102" y="352"/>
                    </a:lnTo>
                    <a:lnTo>
                      <a:pt x="104" y="354"/>
                    </a:lnTo>
                    <a:lnTo>
                      <a:pt x="98" y="358"/>
                    </a:lnTo>
                    <a:lnTo>
                      <a:pt x="100" y="364"/>
                    </a:lnTo>
                    <a:lnTo>
                      <a:pt x="100" y="364"/>
                    </a:lnTo>
                    <a:lnTo>
                      <a:pt x="156" y="330"/>
                    </a:lnTo>
                    <a:lnTo>
                      <a:pt x="146" y="346"/>
                    </a:lnTo>
                    <a:lnTo>
                      <a:pt x="146" y="346"/>
                    </a:lnTo>
                    <a:lnTo>
                      <a:pt x="138" y="362"/>
                    </a:lnTo>
                    <a:lnTo>
                      <a:pt x="134" y="374"/>
                    </a:lnTo>
                    <a:lnTo>
                      <a:pt x="134" y="374"/>
                    </a:lnTo>
                    <a:lnTo>
                      <a:pt x="140" y="372"/>
                    </a:lnTo>
                    <a:lnTo>
                      <a:pt x="146" y="366"/>
                    </a:lnTo>
                    <a:lnTo>
                      <a:pt x="152" y="360"/>
                    </a:lnTo>
                    <a:lnTo>
                      <a:pt x="156" y="350"/>
                    </a:lnTo>
                    <a:lnTo>
                      <a:pt x="156" y="350"/>
                    </a:lnTo>
                    <a:lnTo>
                      <a:pt x="158" y="350"/>
                    </a:lnTo>
                    <a:lnTo>
                      <a:pt x="172" y="342"/>
                    </a:lnTo>
                    <a:lnTo>
                      <a:pt x="174" y="340"/>
                    </a:lnTo>
                    <a:lnTo>
                      <a:pt x="196" y="358"/>
                    </a:lnTo>
                    <a:lnTo>
                      <a:pt x="220" y="360"/>
                    </a:lnTo>
                    <a:lnTo>
                      <a:pt x="220" y="360"/>
                    </a:lnTo>
                    <a:lnTo>
                      <a:pt x="232" y="368"/>
                    </a:lnTo>
                    <a:lnTo>
                      <a:pt x="260" y="342"/>
                    </a:lnTo>
                    <a:lnTo>
                      <a:pt x="260" y="342"/>
                    </a:lnTo>
                    <a:lnTo>
                      <a:pt x="264" y="336"/>
                    </a:lnTo>
                    <a:lnTo>
                      <a:pt x="268" y="326"/>
                    </a:lnTo>
                    <a:lnTo>
                      <a:pt x="272" y="320"/>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8" y="234"/>
                    </a:lnTo>
                    <a:lnTo>
                      <a:pt x="290" y="226"/>
                    </a:lnTo>
                    <a:lnTo>
                      <a:pt x="284" y="222"/>
                    </a:lnTo>
                    <a:lnTo>
                      <a:pt x="282" y="222"/>
                    </a:lnTo>
                    <a:lnTo>
                      <a:pt x="272" y="232"/>
                    </a:lnTo>
                    <a:lnTo>
                      <a:pt x="272" y="230"/>
                    </a:lnTo>
                    <a:lnTo>
                      <a:pt x="270" y="230"/>
                    </a:lnTo>
                    <a:lnTo>
                      <a:pt x="256" y="226"/>
                    </a:lnTo>
                    <a:lnTo>
                      <a:pt x="252" y="214"/>
                    </a:lnTo>
                    <a:lnTo>
                      <a:pt x="252" y="214"/>
                    </a:lnTo>
                    <a:lnTo>
                      <a:pt x="244" y="210"/>
                    </a:lnTo>
                    <a:lnTo>
                      <a:pt x="236" y="204"/>
                    </a:lnTo>
                    <a:lnTo>
                      <a:pt x="226" y="198"/>
                    </a:lnTo>
                    <a:lnTo>
                      <a:pt x="226" y="198"/>
                    </a:lnTo>
                    <a:lnTo>
                      <a:pt x="218" y="192"/>
                    </a:lnTo>
                    <a:lnTo>
                      <a:pt x="216" y="190"/>
                    </a:lnTo>
                    <a:lnTo>
                      <a:pt x="216" y="186"/>
                    </a:lnTo>
                    <a:lnTo>
                      <a:pt x="216" y="186"/>
                    </a:lnTo>
                    <a:lnTo>
                      <a:pt x="214" y="184"/>
                    </a:lnTo>
                    <a:lnTo>
                      <a:pt x="216" y="180"/>
                    </a:lnTo>
                    <a:lnTo>
                      <a:pt x="220" y="170"/>
                    </a:lnTo>
                    <a:lnTo>
                      <a:pt x="220" y="170"/>
                    </a:lnTo>
                    <a:lnTo>
                      <a:pt x="230" y="152"/>
                    </a:lnTo>
                    <a:lnTo>
                      <a:pt x="232" y="144"/>
                    </a:lnTo>
                    <a:lnTo>
                      <a:pt x="234" y="138"/>
                    </a:lnTo>
                    <a:lnTo>
                      <a:pt x="234" y="128"/>
                    </a:lnTo>
                    <a:lnTo>
                      <a:pt x="240" y="128"/>
                    </a:lnTo>
                    <a:lnTo>
                      <a:pt x="258" y="130"/>
                    </a:lnTo>
                    <a:lnTo>
                      <a:pt x="258" y="130"/>
                    </a:lnTo>
                    <a:lnTo>
                      <a:pt x="260" y="122"/>
                    </a:lnTo>
                    <a:lnTo>
                      <a:pt x="264" y="106"/>
                    </a:lnTo>
                    <a:lnTo>
                      <a:pt x="260" y="104"/>
                    </a:lnTo>
                    <a:lnTo>
                      <a:pt x="260" y="104"/>
                    </a:lnTo>
                    <a:lnTo>
                      <a:pt x="242" y="116"/>
                    </a:lnTo>
                    <a:lnTo>
                      <a:pt x="230" y="122"/>
                    </a:lnTo>
                    <a:lnTo>
                      <a:pt x="230" y="122"/>
                    </a:lnTo>
                    <a:lnTo>
                      <a:pt x="222" y="122"/>
                    </a:lnTo>
                    <a:lnTo>
                      <a:pt x="214" y="120"/>
                    </a:lnTo>
                    <a:lnTo>
                      <a:pt x="204" y="114"/>
                    </a:lnTo>
                    <a:lnTo>
                      <a:pt x="194" y="108"/>
                    </a:lnTo>
                    <a:lnTo>
                      <a:pt x="194" y="106"/>
                    </a:lnTo>
                    <a:lnTo>
                      <a:pt x="192" y="106"/>
                    </a:lnTo>
                    <a:close/>
                  </a:path>
                </a:pathLst>
              </a:custGeom>
              <a:solidFill>
                <a:srgbClr val="66D9E8"/>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5" name="Freeform 25"/>
              <p:cNvSpPr>
                <a:spLocks/>
              </p:cNvSpPr>
              <p:nvPr/>
            </p:nvSpPr>
            <p:spPr bwMode="auto">
              <a:xfrm>
                <a:off x="5369786" y="3132940"/>
                <a:ext cx="73934" cy="108720"/>
              </a:xfrm>
              <a:custGeom>
                <a:avLst/>
                <a:gdLst>
                  <a:gd name="T0" fmla="*/ 46 w 80"/>
                  <a:gd name="T1" fmla="*/ 2 h 116"/>
                  <a:gd name="T2" fmla="*/ 44 w 80"/>
                  <a:gd name="T3" fmla="*/ 0 h 116"/>
                  <a:gd name="T4" fmla="*/ 44 w 80"/>
                  <a:gd name="T5" fmla="*/ 0 h 116"/>
                  <a:gd name="T6" fmla="*/ 40 w 80"/>
                  <a:gd name="T7" fmla="*/ 2 h 116"/>
                  <a:gd name="T8" fmla="*/ 38 w 80"/>
                  <a:gd name="T9" fmla="*/ 4 h 116"/>
                  <a:gd name="T10" fmla="*/ 32 w 80"/>
                  <a:gd name="T11" fmla="*/ 14 h 116"/>
                  <a:gd name="T12" fmla="*/ 28 w 80"/>
                  <a:gd name="T13" fmla="*/ 12 h 116"/>
                  <a:gd name="T14" fmla="*/ 28 w 80"/>
                  <a:gd name="T15" fmla="*/ 12 h 116"/>
                  <a:gd name="T16" fmla="*/ 28 w 80"/>
                  <a:gd name="T17" fmla="*/ 14 h 116"/>
                  <a:gd name="T18" fmla="*/ 22 w 80"/>
                  <a:gd name="T19" fmla="*/ 20 h 116"/>
                  <a:gd name="T20" fmla="*/ 18 w 80"/>
                  <a:gd name="T21" fmla="*/ 22 h 116"/>
                  <a:gd name="T22" fmla="*/ 10 w 80"/>
                  <a:gd name="T23" fmla="*/ 26 h 116"/>
                  <a:gd name="T24" fmla="*/ 8 w 80"/>
                  <a:gd name="T25" fmla="*/ 32 h 116"/>
                  <a:gd name="T26" fmla="*/ 8 w 80"/>
                  <a:gd name="T27" fmla="*/ 32 h 116"/>
                  <a:gd name="T28" fmla="*/ 8 w 80"/>
                  <a:gd name="T29" fmla="*/ 44 h 116"/>
                  <a:gd name="T30" fmla="*/ 6 w 80"/>
                  <a:gd name="T31" fmla="*/ 48 h 116"/>
                  <a:gd name="T32" fmla="*/ 4 w 80"/>
                  <a:gd name="T33" fmla="*/ 50 h 116"/>
                  <a:gd name="T34" fmla="*/ 0 w 80"/>
                  <a:gd name="T35" fmla="*/ 60 h 116"/>
                  <a:gd name="T36" fmla="*/ 0 w 80"/>
                  <a:gd name="T37" fmla="*/ 60 h 116"/>
                  <a:gd name="T38" fmla="*/ 0 w 80"/>
                  <a:gd name="T39" fmla="*/ 66 h 116"/>
                  <a:gd name="T40" fmla="*/ 0 w 80"/>
                  <a:gd name="T41" fmla="*/ 78 h 116"/>
                  <a:gd name="T42" fmla="*/ 4 w 80"/>
                  <a:gd name="T43" fmla="*/ 102 h 116"/>
                  <a:gd name="T44" fmla="*/ 4 w 80"/>
                  <a:gd name="T45" fmla="*/ 102 h 116"/>
                  <a:gd name="T46" fmla="*/ 8 w 80"/>
                  <a:gd name="T47" fmla="*/ 106 h 116"/>
                  <a:gd name="T48" fmla="*/ 18 w 80"/>
                  <a:gd name="T49" fmla="*/ 112 h 116"/>
                  <a:gd name="T50" fmla="*/ 36 w 80"/>
                  <a:gd name="T51" fmla="*/ 116 h 116"/>
                  <a:gd name="T52" fmla="*/ 36 w 80"/>
                  <a:gd name="T53" fmla="*/ 116 h 116"/>
                  <a:gd name="T54" fmla="*/ 44 w 80"/>
                  <a:gd name="T55" fmla="*/ 114 h 116"/>
                  <a:gd name="T56" fmla="*/ 54 w 80"/>
                  <a:gd name="T57" fmla="*/ 110 h 116"/>
                  <a:gd name="T58" fmla="*/ 50 w 80"/>
                  <a:gd name="T59" fmla="*/ 100 h 116"/>
                  <a:gd name="T60" fmla="*/ 50 w 80"/>
                  <a:gd name="T61" fmla="*/ 98 h 116"/>
                  <a:gd name="T62" fmla="*/ 50 w 80"/>
                  <a:gd name="T63" fmla="*/ 98 h 116"/>
                  <a:gd name="T64" fmla="*/ 52 w 80"/>
                  <a:gd name="T65" fmla="*/ 90 h 116"/>
                  <a:gd name="T66" fmla="*/ 52 w 80"/>
                  <a:gd name="T67" fmla="*/ 90 h 116"/>
                  <a:gd name="T68" fmla="*/ 60 w 80"/>
                  <a:gd name="T69" fmla="*/ 74 h 116"/>
                  <a:gd name="T70" fmla="*/ 76 w 80"/>
                  <a:gd name="T71" fmla="*/ 74 h 116"/>
                  <a:gd name="T72" fmla="*/ 80 w 80"/>
                  <a:gd name="T73" fmla="*/ 74 h 116"/>
                  <a:gd name="T74" fmla="*/ 80 w 80"/>
                  <a:gd name="T75" fmla="*/ 74 h 116"/>
                  <a:gd name="T76" fmla="*/ 74 w 80"/>
                  <a:gd name="T77" fmla="*/ 64 h 116"/>
                  <a:gd name="T78" fmla="*/ 64 w 80"/>
                  <a:gd name="T79" fmla="*/ 48 h 116"/>
                  <a:gd name="T80" fmla="*/ 58 w 80"/>
                  <a:gd name="T81" fmla="*/ 40 h 116"/>
                  <a:gd name="T82" fmla="*/ 58 w 80"/>
                  <a:gd name="T83" fmla="*/ 40 h 116"/>
                  <a:gd name="T84" fmla="*/ 54 w 80"/>
                  <a:gd name="T85" fmla="*/ 30 h 116"/>
                  <a:gd name="T86" fmla="*/ 52 w 80"/>
                  <a:gd name="T87" fmla="*/ 18 h 116"/>
                  <a:gd name="T88" fmla="*/ 52 w 80"/>
                  <a:gd name="T89" fmla="*/ 18 h 116"/>
                  <a:gd name="T90" fmla="*/ 48 w 80"/>
                  <a:gd name="T91" fmla="*/ 8 h 116"/>
                  <a:gd name="T92" fmla="*/ 46 w 80"/>
                  <a:gd name="T93" fmla="*/ 2 h 116"/>
                  <a:gd name="T94" fmla="*/ 46 w 80"/>
                  <a:gd name="T95"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 h="116">
                    <a:moveTo>
                      <a:pt x="46" y="2"/>
                    </a:moveTo>
                    <a:lnTo>
                      <a:pt x="44" y="0"/>
                    </a:lnTo>
                    <a:lnTo>
                      <a:pt x="44" y="0"/>
                    </a:lnTo>
                    <a:lnTo>
                      <a:pt x="40" y="2"/>
                    </a:lnTo>
                    <a:lnTo>
                      <a:pt x="38" y="4"/>
                    </a:lnTo>
                    <a:lnTo>
                      <a:pt x="32" y="14"/>
                    </a:lnTo>
                    <a:lnTo>
                      <a:pt x="28" y="12"/>
                    </a:lnTo>
                    <a:lnTo>
                      <a:pt x="28" y="12"/>
                    </a:lnTo>
                    <a:lnTo>
                      <a:pt x="28" y="14"/>
                    </a:lnTo>
                    <a:lnTo>
                      <a:pt x="22" y="20"/>
                    </a:lnTo>
                    <a:lnTo>
                      <a:pt x="18" y="22"/>
                    </a:lnTo>
                    <a:lnTo>
                      <a:pt x="10" y="26"/>
                    </a:lnTo>
                    <a:lnTo>
                      <a:pt x="8" y="32"/>
                    </a:lnTo>
                    <a:lnTo>
                      <a:pt x="8" y="32"/>
                    </a:lnTo>
                    <a:lnTo>
                      <a:pt x="8" y="44"/>
                    </a:lnTo>
                    <a:lnTo>
                      <a:pt x="6" y="48"/>
                    </a:lnTo>
                    <a:lnTo>
                      <a:pt x="4" y="50"/>
                    </a:lnTo>
                    <a:lnTo>
                      <a:pt x="0" y="60"/>
                    </a:lnTo>
                    <a:lnTo>
                      <a:pt x="0" y="60"/>
                    </a:lnTo>
                    <a:lnTo>
                      <a:pt x="0" y="66"/>
                    </a:lnTo>
                    <a:lnTo>
                      <a:pt x="0" y="78"/>
                    </a:lnTo>
                    <a:lnTo>
                      <a:pt x="4" y="102"/>
                    </a:lnTo>
                    <a:lnTo>
                      <a:pt x="4" y="102"/>
                    </a:lnTo>
                    <a:lnTo>
                      <a:pt x="8" y="106"/>
                    </a:lnTo>
                    <a:lnTo>
                      <a:pt x="18" y="112"/>
                    </a:lnTo>
                    <a:lnTo>
                      <a:pt x="36" y="116"/>
                    </a:lnTo>
                    <a:lnTo>
                      <a:pt x="36" y="116"/>
                    </a:lnTo>
                    <a:lnTo>
                      <a:pt x="44" y="114"/>
                    </a:lnTo>
                    <a:lnTo>
                      <a:pt x="54" y="110"/>
                    </a:lnTo>
                    <a:lnTo>
                      <a:pt x="50" y="100"/>
                    </a:lnTo>
                    <a:lnTo>
                      <a:pt x="50" y="98"/>
                    </a:lnTo>
                    <a:lnTo>
                      <a:pt x="50" y="98"/>
                    </a:lnTo>
                    <a:lnTo>
                      <a:pt x="52" y="90"/>
                    </a:lnTo>
                    <a:lnTo>
                      <a:pt x="52" y="90"/>
                    </a:lnTo>
                    <a:lnTo>
                      <a:pt x="60" y="74"/>
                    </a:lnTo>
                    <a:lnTo>
                      <a:pt x="76" y="74"/>
                    </a:lnTo>
                    <a:lnTo>
                      <a:pt x="80" y="74"/>
                    </a:lnTo>
                    <a:lnTo>
                      <a:pt x="80" y="74"/>
                    </a:lnTo>
                    <a:lnTo>
                      <a:pt x="74" y="64"/>
                    </a:lnTo>
                    <a:lnTo>
                      <a:pt x="64" y="48"/>
                    </a:lnTo>
                    <a:lnTo>
                      <a:pt x="58" y="40"/>
                    </a:lnTo>
                    <a:lnTo>
                      <a:pt x="58" y="40"/>
                    </a:lnTo>
                    <a:lnTo>
                      <a:pt x="54" y="30"/>
                    </a:lnTo>
                    <a:lnTo>
                      <a:pt x="52" y="18"/>
                    </a:lnTo>
                    <a:lnTo>
                      <a:pt x="52" y="18"/>
                    </a:lnTo>
                    <a:lnTo>
                      <a:pt x="48" y="8"/>
                    </a:lnTo>
                    <a:lnTo>
                      <a:pt x="46" y="2"/>
                    </a:lnTo>
                    <a:lnTo>
                      <a:pt x="46" y="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6" name="Freeform 26"/>
              <p:cNvSpPr>
                <a:spLocks/>
              </p:cNvSpPr>
              <p:nvPr/>
            </p:nvSpPr>
            <p:spPr bwMode="auto">
              <a:xfrm>
                <a:off x="5295852" y="3085104"/>
                <a:ext cx="97854" cy="105458"/>
              </a:xfrm>
              <a:custGeom>
                <a:avLst/>
                <a:gdLst>
                  <a:gd name="T0" fmla="*/ 52 w 106"/>
                  <a:gd name="T1" fmla="*/ 26 h 114"/>
                  <a:gd name="T2" fmla="*/ 38 w 106"/>
                  <a:gd name="T3" fmla="*/ 24 h 114"/>
                  <a:gd name="T4" fmla="*/ 38 w 106"/>
                  <a:gd name="T5" fmla="*/ 30 h 114"/>
                  <a:gd name="T6" fmla="*/ 18 w 106"/>
                  <a:gd name="T7" fmla="*/ 38 h 114"/>
                  <a:gd name="T8" fmla="*/ 18 w 106"/>
                  <a:gd name="T9" fmla="*/ 40 h 114"/>
                  <a:gd name="T10" fmla="*/ 18 w 106"/>
                  <a:gd name="T11" fmla="*/ 48 h 114"/>
                  <a:gd name="T12" fmla="*/ 24 w 106"/>
                  <a:gd name="T13" fmla="*/ 58 h 114"/>
                  <a:gd name="T14" fmla="*/ 24 w 106"/>
                  <a:gd name="T15" fmla="*/ 60 h 114"/>
                  <a:gd name="T16" fmla="*/ 4 w 106"/>
                  <a:gd name="T17" fmla="*/ 82 h 114"/>
                  <a:gd name="T18" fmla="*/ 0 w 106"/>
                  <a:gd name="T19" fmla="*/ 86 h 114"/>
                  <a:gd name="T20" fmla="*/ 4 w 106"/>
                  <a:gd name="T21" fmla="*/ 96 h 114"/>
                  <a:gd name="T22" fmla="*/ 20 w 106"/>
                  <a:gd name="T23" fmla="*/ 100 h 114"/>
                  <a:gd name="T24" fmla="*/ 32 w 106"/>
                  <a:gd name="T25" fmla="*/ 102 h 114"/>
                  <a:gd name="T26" fmla="*/ 40 w 106"/>
                  <a:gd name="T27" fmla="*/ 106 h 114"/>
                  <a:gd name="T28" fmla="*/ 48 w 106"/>
                  <a:gd name="T29" fmla="*/ 110 h 114"/>
                  <a:gd name="T30" fmla="*/ 62 w 106"/>
                  <a:gd name="T31" fmla="*/ 114 h 114"/>
                  <a:gd name="T32" fmla="*/ 66 w 106"/>
                  <a:gd name="T33" fmla="*/ 112 h 114"/>
                  <a:gd name="T34" fmla="*/ 78 w 106"/>
                  <a:gd name="T35" fmla="*/ 98 h 114"/>
                  <a:gd name="T36" fmla="*/ 80 w 106"/>
                  <a:gd name="T37" fmla="*/ 66 h 114"/>
                  <a:gd name="T38" fmla="*/ 96 w 106"/>
                  <a:gd name="T39" fmla="*/ 68 h 114"/>
                  <a:gd name="T40" fmla="*/ 102 w 106"/>
                  <a:gd name="T41" fmla="*/ 62 h 114"/>
                  <a:gd name="T42" fmla="*/ 96 w 106"/>
                  <a:gd name="T43" fmla="*/ 30 h 114"/>
                  <a:gd name="T44" fmla="*/ 102 w 106"/>
                  <a:gd name="T45" fmla="*/ 26 h 114"/>
                  <a:gd name="T46" fmla="*/ 106 w 106"/>
                  <a:gd name="T47" fmla="*/ 22 h 114"/>
                  <a:gd name="T48" fmla="*/ 86 w 106"/>
                  <a:gd name="T49" fmla="*/ 18 h 114"/>
                  <a:gd name="T50" fmla="*/ 68 w 106"/>
                  <a:gd name="T51" fmla="*/ 6 h 114"/>
                  <a:gd name="T52" fmla="*/ 62 w 106"/>
                  <a:gd name="T53" fmla="*/ 2 h 114"/>
                  <a:gd name="T54" fmla="*/ 48 w 106"/>
                  <a:gd name="T55" fmla="*/ 2 h 114"/>
                  <a:gd name="T56" fmla="*/ 44 w 106"/>
                  <a:gd name="T57" fmla="*/ 2 h 114"/>
                  <a:gd name="T58" fmla="*/ 50 w 106"/>
                  <a:gd name="T59" fmla="*/ 10 h 114"/>
                  <a:gd name="T60" fmla="*/ 54 w 106"/>
                  <a:gd name="T61" fmla="*/ 16 h 114"/>
                  <a:gd name="T62" fmla="*/ 52 w 106"/>
                  <a:gd name="T63" fmla="*/ 2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8" y="40"/>
                    </a:lnTo>
                    <a:lnTo>
                      <a:pt x="16" y="44"/>
                    </a:lnTo>
                    <a:lnTo>
                      <a:pt x="18" y="48"/>
                    </a:lnTo>
                    <a:lnTo>
                      <a:pt x="24" y="56"/>
                    </a:lnTo>
                    <a:lnTo>
                      <a:pt x="24" y="58"/>
                    </a:lnTo>
                    <a:lnTo>
                      <a:pt x="24" y="60"/>
                    </a:lnTo>
                    <a:lnTo>
                      <a:pt x="24" y="60"/>
                    </a:lnTo>
                    <a:lnTo>
                      <a:pt x="14" y="72"/>
                    </a:lnTo>
                    <a:lnTo>
                      <a:pt x="4" y="82"/>
                    </a:lnTo>
                    <a:lnTo>
                      <a:pt x="4" y="82"/>
                    </a:lnTo>
                    <a:lnTo>
                      <a:pt x="0" y="86"/>
                    </a:lnTo>
                    <a:lnTo>
                      <a:pt x="0" y="90"/>
                    </a:lnTo>
                    <a:lnTo>
                      <a:pt x="4" y="96"/>
                    </a:lnTo>
                    <a:lnTo>
                      <a:pt x="14" y="100"/>
                    </a:lnTo>
                    <a:lnTo>
                      <a:pt x="20" y="100"/>
                    </a:lnTo>
                    <a:lnTo>
                      <a:pt x="20" y="100"/>
                    </a:lnTo>
                    <a:lnTo>
                      <a:pt x="32" y="102"/>
                    </a:lnTo>
                    <a:lnTo>
                      <a:pt x="36" y="102"/>
                    </a:lnTo>
                    <a:lnTo>
                      <a:pt x="40" y="106"/>
                    </a:lnTo>
                    <a:lnTo>
                      <a:pt x="48" y="110"/>
                    </a:lnTo>
                    <a:lnTo>
                      <a:pt x="48" y="110"/>
                    </a:lnTo>
                    <a:lnTo>
                      <a:pt x="56" y="114"/>
                    </a:lnTo>
                    <a:lnTo>
                      <a:pt x="62"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96" y="30"/>
                    </a:lnTo>
                    <a:lnTo>
                      <a:pt x="102" y="26"/>
                    </a:lnTo>
                    <a:lnTo>
                      <a:pt x="106" y="22"/>
                    </a:lnTo>
                    <a:lnTo>
                      <a:pt x="106" y="22"/>
                    </a:lnTo>
                    <a:lnTo>
                      <a:pt x="104" y="18"/>
                    </a:lnTo>
                    <a:lnTo>
                      <a:pt x="86" y="18"/>
                    </a:lnTo>
                    <a:lnTo>
                      <a:pt x="86" y="18"/>
                    </a:lnTo>
                    <a:lnTo>
                      <a:pt x="68" y="6"/>
                    </a:lnTo>
                    <a:lnTo>
                      <a:pt x="68" y="6"/>
                    </a:lnTo>
                    <a:lnTo>
                      <a:pt x="62" y="2"/>
                    </a:lnTo>
                    <a:lnTo>
                      <a:pt x="58" y="0"/>
                    </a:lnTo>
                    <a:lnTo>
                      <a:pt x="48" y="2"/>
                    </a:lnTo>
                    <a:lnTo>
                      <a:pt x="44" y="2"/>
                    </a:lnTo>
                    <a:lnTo>
                      <a:pt x="44" y="2"/>
                    </a:lnTo>
                    <a:lnTo>
                      <a:pt x="44" y="8"/>
                    </a:lnTo>
                    <a:lnTo>
                      <a:pt x="50" y="10"/>
                    </a:lnTo>
                    <a:lnTo>
                      <a:pt x="50" y="10"/>
                    </a:lnTo>
                    <a:lnTo>
                      <a:pt x="54" y="16"/>
                    </a:lnTo>
                    <a:lnTo>
                      <a:pt x="54" y="20"/>
                    </a:lnTo>
                    <a:lnTo>
                      <a:pt x="52" y="24"/>
                    </a:lnTo>
                    <a:lnTo>
                      <a:pt x="52" y="24"/>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7" name="Freeform 27"/>
              <p:cNvSpPr>
                <a:spLocks/>
              </p:cNvSpPr>
              <p:nvPr/>
            </p:nvSpPr>
            <p:spPr bwMode="auto">
              <a:xfrm>
                <a:off x="5463290" y="2875274"/>
                <a:ext cx="349011" cy="332682"/>
              </a:xfrm>
              <a:custGeom>
                <a:avLst/>
                <a:gdLst>
                  <a:gd name="T0" fmla="*/ 162 w 376"/>
                  <a:gd name="T1" fmla="*/ 60 h 358"/>
                  <a:gd name="T2" fmla="*/ 160 w 376"/>
                  <a:gd name="T3" fmla="*/ 80 h 358"/>
                  <a:gd name="T4" fmla="*/ 140 w 376"/>
                  <a:gd name="T5" fmla="*/ 80 h 358"/>
                  <a:gd name="T6" fmla="*/ 116 w 376"/>
                  <a:gd name="T7" fmla="*/ 92 h 358"/>
                  <a:gd name="T8" fmla="*/ 92 w 376"/>
                  <a:gd name="T9" fmla="*/ 112 h 358"/>
                  <a:gd name="T10" fmla="*/ 70 w 376"/>
                  <a:gd name="T11" fmla="*/ 138 h 358"/>
                  <a:gd name="T12" fmla="*/ 54 w 376"/>
                  <a:gd name="T13" fmla="*/ 148 h 358"/>
                  <a:gd name="T14" fmla="*/ 42 w 376"/>
                  <a:gd name="T15" fmla="*/ 138 h 358"/>
                  <a:gd name="T16" fmla="*/ 24 w 376"/>
                  <a:gd name="T17" fmla="*/ 122 h 358"/>
                  <a:gd name="T18" fmla="*/ 22 w 376"/>
                  <a:gd name="T19" fmla="*/ 184 h 358"/>
                  <a:gd name="T20" fmla="*/ 4 w 376"/>
                  <a:gd name="T21" fmla="*/ 220 h 358"/>
                  <a:gd name="T22" fmla="*/ 2 w 376"/>
                  <a:gd name="T23" fmla="*/ 232 h 358"/>
                  <a:gd name="T24" fmla="*/ 32 w 376"/>
                  <a:gd name="T25" fmla="*/ 238 h 358"/>
                  <a:gd name="T26" fmla="*/ 34 w 376"/>
                  <a:gd name="T27" fmla="*/ 240 h 358"/>
                  <a:gd name="T28" fmla="*/ 46 w 376"/>
                  <a:gd name="T29" fmla="*/ 248 h 358"/>
                  <a:gd name="T30" fmla="*/ 48 w 376"/>
                  <a:gd name="T31" fmla="*/ 248 h 358"/>
                  <a:gd name="T32" fmla="*/ 54 w 376"/>
                  <a:gd name="T33" fmla="*/ 264 h 358"/>
                  <a:gd name="T34" fmla="*/ 92 w 376"/>
                  <a:gd name="T35" fmla="*/ 260 h 358"/>
                  <a:gd name="T36" fmla="*/ 112 w 376"/>
                  <a:gd name="T37" fmla="*/ 224 h 358"/>
                  <a:gd name="T38" fmla="*/ 138 w 376"/>
                  <a:gd name="T39" fmla="*/ 204 h 358"/>
                  <a:gd name="T40" fmla="*/ 154 w 376"/>
                  <a:gd name="T41" fmla="*/ 196 h 358"/>
                  <a:gd name="T42" fmla="*/ 164 w 376"/>
                  <a:gd name="T43" fmla="*/ 194 h 358"/>
                  <a:gd name="T44" fmla="*/ 174 w 376"/>
                  <a:gd name="T45" fmla="*/ 200 h 358"/>
                  <a:gd name="T46" fmla="*/ 188 w 376"/>
                  <a:gd name="T47" fmla="*/ 220 h 358"/>
                  <a:gd name="T48" fmla="*/ 188 w 376"/>
                  <a:gd name="T49" fmla="*/ 254 h 358"/>
                  <a:gd name="T50" fmla="*/ 184 w 376"/>
                  <a:gd name="T51" fmla="*/ 268 h 358"/>
                  <a:gd name="T52" fmla="*/ 174 w 376"/>
                  <a:gd name="T53" fmla="*/ 284 h 358"/>
                  <a:gd name="T54" fmla="*/ 172 w 376"/>
                  <a:gd name="T55" fmla="*/ 312 h 358"/>
                  <a:gd name="T56" fmla="*/ 184 w 376"/>
                  <a:gd name="T57" fmla="*/ 302 h 358"/>
                  <a:gd name="T58" fmla="*/ 194 w 376"/>
                  <a:gd name="T59" fmla="*/ 308 h 358"/>
                  <a:gd name="T60" fmla="*/ 186 w 376"/>
                  <a:gd name="T61" fmla="*/ 324 h 358"/>
                  <a:gd name="T62" fmla="*/ 182 w 376"/>
                  <a:gd name="T63" fmla="*/ 336 h 358"/>
                  <a:gd name="T64" fmla="*/ 176 w 376"/>
                  <a:gd name="T65" fmla="*/ 344 h 358"/>
                  <a:gd name="T66" fmla="*/ 162 w 376"/>
                  <a:gd name="T67" fmla="*/ 348 h 358"/>
                  <a:gd name="T68" fmla="*/ 184 w 376"/>
                  <a:gd name="T69" fmla="*/ 354 h 358"/>
                  <a:gd name="T70" fmla="*/ 198 w 376"/>
                  <a:gd name="T71" fmla="*/ 328 h 358"/>
                  <a:gd name="T72" fmla="*/ 272 w 376"/>
                  <a:gd name="T73" fmla="*/ 260 h 358"/>
                  <a:gd name="T74" fmla="*/ 284 w 376"/>
                  <a:gd name="T75" fmla="*/ 260 h 358"/>
                  <a:gd name="T76" fmla="*/ 312 w 376"/>
                  <a:gd name="T77" fmla="*/ 244 h 358"/>
                  <a:gd name="T78" fmla="*/ 326 w 376"/>
                  <a:gd name="T79" fmla="*/ 208 h 358"/>
                  <a:gd name="T80" fmla="*/ 372 w 376"/>
                  <a:gd name="T81" fmla="*/ 128 h 358"/>
                  <a:gd name="T82" fmla="*/ 364 w 376"/>
                  <a:gd name="T83" fmla="*/ 122 h 358"/>
                  <a:gd name="T84" fmla="*/ 356 w 376"/>
                  <a:gd name="T85" fmla="*/ 122 h 358"/>
                  <a:gd name="T86" fmla="*/ 346 w 376"/>
                  <a:gd name="T87" fmla="*/ 116 h 358"/>
                  <a:gd name="T88" fmla="*/ 342 w 376"/>
                  <a:gd name="T89" fmla="*/ 108 h 358"/>
                  <a:gd name="T90" fmla="*/ 336 w 376"/>
                  <a:gd name="T91" fmla="*/ 62 h 358"/>
                  <a:gd name="T92" fmla="*/ 308 w 376"/>
                  <a:gd name="T93" fmla="*/ 30 h 358"/>
                  <a:gd name="T94" fmla="*/ 306 w 376"/>
                  <a:gd name="T95" fmla="*/ 16 h 358"/>
                  <a:gd name="T96" fmla="*/ 300 w 376"/>
                  <a:gd name="T97" fmla="*/ 10 h 358"/>
                  <a:gd name="T98" fmla="*/ 292 w 376"/>
                  <a:gd name="T99" fmla="*/ 24 h 358"/>
                  <a:gd name="T100" fmla="*/ 274 w 376"/>
                  <a:gd name="T101" fmla="*/ 20 h 358"/>
                  <a:gd name="T102" fmla="*/ 268 w 376"/>
                  <a:gd name="T103" fmla="*/ 8 h 358"/>
                  <a:gd name="T104" fmla="*/ 236 w 376"/>
                  <a:gd name="T105" fmla="*/ 0 h 358"/>
                  <a:gd name="T106" fmla="*/ 234 w 376"/>
                  <a:gd name="T107" fmla="*/ 12 h 358"/>
                  <a:gd name="T108" fmla="*/ 226 w 376"/>
                  <a:gd name="T109" fmla="*/ 30 h 358"/>
                  <a:gd name="T110" fmla="*/ 212 w 376"/>
                  <a:gd name="T111" fmla="*/ 48 h 358"/>
                  <a:gd name="T112" fmla="*/ 186 w 376"/>
                  <a:gd name="T113"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58">
                    <a:moveTo>
                      <a:pt x="172" y="46"/>
                    </a:moveTo>
                    <a:lnTo>
                      <a:pt x="162" y="60"/>
                    </a:lnTo>
                    <a:lnTo>
                      <a:pt x="162" y="60"/>
                    </a:lnTo>
                    <a:lnTo>
                      <a:pt x="160" y="64"/>
                    </a:lnTo>
                    <a:lnTo>
                      <a:pt x="160" y="74"/>
                    </a:lnTo>
                    <a:lnTo>
                      <a:pt x="160" y="80"/>
                    </a:lnTo>
                    <a:lnTo>
                      <a:pt x="142" y="80"/>
                    </a:lnTo>
                    <a:lnTo>
                      <a:pt x="140" y="80"/>
                    </a:lnTo>
                    <a:lnTo>
                      <a:pt x="140" y="80"/>
                    </a:lnTo>
                    <a:lnTo>
                      <a:pt x="128" y="76"/>
                    </a:lnTo>
                    <a:lnTo>
                      <a:pt x="116" y="92"/>
                    </a:lnTo>
                    <a:lnTo>
                      <a:pt x="116" y="92"/>
                    </a:lnTo>
                    <a:lnTo>
                      <a:pt x="102" y="100"/>
                    </a:lnTo>
                    <a:lnTo>
                      <a:pt x="92" y="112"/>
                    </a:lnTo>
                    <a:lnTo>
                      <a:pt x="92" y="112"/>
                    </a:lnTo>
                    <a:lnTo>
                      <a:pt x="90" y="116"/>
                    </a:lnTo>
                    <a:lnTo>
                      <a:pt x="90" y="116"/>
                    </a:lnTo>
                    <a:lnTo>
                      <a:pt x="70" y="138"/>
                    </a:lnTo>
                    <a:lnTo>
                      <a:pt x="70" y="140"/>
                    </a:lnTo>
                    <a:lnTo>
                      <a:pt x="68" y="140"/>
                    </a:lnTo>
                    <a:lnTo>
                      <a:pt x="54" y="148"/>
                    </a:lnTo>
                    <a:lnTo>
                      <a:pt x="42" y="140"/>
                    </a:lnTo>
                    <a:lnTo>
                      <a:pt x="42" y="138"/>
                    </a:lnTo>
                    <a:lnTo>
                      <a:pt x="42" y="138"/>
                    </a:lnTo>
                    <a:lnTo>
                      <a:pt x="42" y="138"/>
                    </a:lnTo>
                    <a:lnTo>
                      <a:pt x="30" y="126"/>
                    </a:lnTo>
                    <a:lnTo>
                      <a:pt x="24" y="122"/>
                    </a:lnTo>
                    <a:lnTo>
                      <a:pt x="28" y="156"/>
                    </a:lnTo>
                    <a:lnTo>
                      <a:pt x="34" y="172"/>
                    </a:lnTo>
                    <a:lnTo>
                      <a:pt x="22" y="184"/>
                    </a:lnTo>
                    <a:lnTo>
                      <a:pt x="4" y="208"/>
                    </a:lnTo>
                    <a:lnTo>
                      <a:pt x="4" y="220"/>
                    </a:lnTo>
                    <a:lnTo>
                      <a:pt x="4" y="220"/>
                    </a:lnTo>
                    <a:lnTo>
                      <a:pt x="4" y="220"/>
                    </a:lnTo>
                    <a:lnTo>
                      <a:pt x="0" y="226"/>
                    </a:lnTo>
                    <a:lnTo>
                      <a:pt x="2" y="232"/>
                    </a:lnTo>
                    <a:lnTo>
                      <a:pt x="8" y="232"/>
                    </a:lnTo>
                    <a:lnTo>
                      <a:pt x="32" y="238"/>
                    </a:lnTo>
                    <a:lnTo>
                      <a:pt x="32" y="238"/>
                    </a:lnTo>
                    <a:lnTo>
                      <a:pt x="34" y="238"/>
                    </a:lnTo>
                    <a:lnTo>
                      <a:pt x="34" y="240"/>
                    </a:lnTo>
                    <a:lnTo>
                      <a:pt x="34" y="240"/>
                    </a:lnTo>
                    <a:lnTo>
                      <a:pt x="40" y="244"/>
                    </a:lnTo>
                    <a:lnTo>
                      <a:pt x="46" y="248"/>
                    </a:lnTo>
                    <a:lnTo>
                      <a:pt x="46" y="248"/>
                    </a:lnTo>
                    <a:lnTo>
                      <a:pt x="48" y="248"/>
                    </a:lnTo>
                    <a:lnTo>
                      <a:pt x="48" y="248"/>
                    </a:lnTo>
                    <a:lnTo>
                      <a:pt x="48" y="248"/>
                    </a:lnTo>
                    <a:lnTo>
                      <a:pt x="50" y="252"/>
                    </a:lnTo>
                    <a:lnTo>
                      <a:pt x="52" y="258"/>
                    </a:lnTo>
                    <a:lnTo>
                      <a:pt x="54" y="264"/>
                    </a:lnTo>
                    <a:lnTo>
                      <a:pt x="78" y="272"/>
                    </a:lnTo>
                    <a:lnTo>
                      <a:pt x="86" y="270"/>
                    </a:lnTo>
                    <a:lnTo>
                      <a:pt x="92" y="260"/>
                    </a:lnTo>
                    <a:lnTo>
                      <a:pt x="112" y="224"/>
                    </a:lnTo>
                    <a:lnTo>
                      <a:pt x="112" y="224"/>
                    </a:lnTo>
                    <a:lnTo>
                      <a:pt x="112" y="224"/>
                    </a:lnTo>
                    <a:lnTo>
                      <a:pt x="122" y="212"/>
                    </a:lnTo>
                    <a:lnTo>
                      <a:pt x="122" y="210"/>
                    </a:lnTo>
                    <a:lnTo>
                      <a:pt x="138" y="204"/>
                    </a:lnTo>
                    <a:lnTo>
                      <a:pt x="148" y="202"/>
                    </a:lnTo>
                    <a:lnTo>
                      <a:pt x="148" y="202"/>
                    </a:lnTo>
                    <a:lnTo>
                      <a:pt x="154" y="196"/>
                    </a:lnTo>
                    <a:lnTo>
                      <a:pt x="160" y="192"/>
                    </a:lnTo>
                    <a:lnTo>
                      <a:pt x="160" y="192"/>
                    </a:lnTo>
                    <a:lnTo>
                      <a:pt x="164" y="194"/>
                    </a:lnTo>
                    <a:lnTo>
                      <a:pt x="172" y="198"/>
                    </a:lnTo>
                    <a:lnTo>
                      <a:pt x="174" y="198"/>
                    </a:lnTo>
                    <a:lnTo>
                      <a:pt x="174" y="200"/>
                    </a:lnTo>
                    <a:lnTo>
                      <a:pt x="188" y="220"/>
                    </a:lnTo>
                    <a:lnTo>
                      <a:pt x="188" y="220"/>
                    </a:lnTo>
                    <a:lnTo>
                      <a:pt x="188" y="220"/>
                    </a:lnTo>
                    <a:lnTo>
                      <a:pt x="188" y="222"/>
                    </a:lnTo>
                    <a:lnTo>
                      <a:pt x="190" y="238"/>
                    </a:lnTo>
                    <a:lnTo>
                      <a:pt x="188" y="254"/>
                    </a:lnTo>
                    <a:lnTo>
                      <a:pt x="188" y="254"/>
                    </a:lnTo>
                    <a:lnTo>
                      <a:pt x="184" y="268"/>
                    </a:lnTo>
                    <a:lnTo>
                      <a:pt x="184" y="268"/>
                    </a:lnTo>
                    <a:lnTo>
                      <a:pt x="184" y="270"/>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08"/>
                    </a:lnTo>
                    <a:lnTo>
                      <a:pt x="194" y="320"/>
                    </a:lnTo>
                    <a:lnTo>
                      <a:pt x="192" y="320"/>
                    </a:lnTo>
                    <a:lnTo>
                      <a:pt x="186" y="324"/>
                    </a:lnTo>
                    <a:lnTo>
                      <a:pt x="184" y="328"/>
                    </a:lnTo>
                    <a:lnTo>
                      <a:pt x="184" y="334"/>
                    </a:lnTo>
                    <a:lnTo>
                      <a:pt x="182" y="336"/>
                    </a:lnTo>
                    <a:lnTo>
                      <a:pt x="182" y="336"/>
                    </a:lnTo>
                    <a:lnTo>
                      <a:pt x="178" y="344"/>
                    </a:lnTo>
                    <a:lnTo>
                      <a:pt x="176" y="344"/>
                    </a:lnTo>
                    <a:lnTo>
                      <a:pt x="176" y="344"/>
                    </a:lnTo>
                    <a:lnTo>
                      <a:pt x="168" y="346"/>
                    </a:lnTo>
                    <a:lnTo>
                      <a:pt x="162" y="348"/>
                    </a:lnTo>
                    <a:lnTo>
                      <a:pt x="158" y="356"/>
                    </a:lnTo>
                    <a:lnTo>
                      <a:pt x="158" y="358"/>
                    </a:lnTo>
                    <a:lnTo>
                      <a:pt x="184" y="354"/>
                    </a:lnTo>
                    <a:lnTo>
                      <a:pt x="190" y="350"/>
                    </a:lnTo>
                    <a:lnTo>
                      <a:pt x="198" y="328"/>
                    </a:lnTo>
                    <a:lnTo>
                      <a:pt x="198" y="328"/>
                    </a:lnTo>
                    <a:lnTo>
                      <a:pt x="258" y="266"/>
                    </a:lnTo>
                    <a:lnTo>
                      <a:pt x="260" y="266"/>
                    </a:lnTo>
                    <a:lnTo>
                      <a:pt x="272" y="260"/>
                    </a:lnTo>
                    <a:lnTo>
                      <a:pt x="272" y="260"/>
                    </a:lnTo>
                    <a:lnTo>
                      <a:pt x="272" y="260"/>
                    </a:lnTo>
                    <a:lnTo>
                      <a:pt x="284" y="260"/>
                    </a:lnTo>
                    <a:lnTo>
                      <a:pt x="294" y="258"/>
                    </a:lnTo>
                    <a:lnTo>
                      <a:pt x="304" y="252"/>
                    </a:lnTo>
                    <a:lnTo>
                      <a:pt x="312" y="244"/>
                    </a:lnTo>
                    <a:lnTo>
                      <a:pt x="326" y="208"/>
                    </a:lnTo>
                    <a:lnTo>
                      <a:pt x="326" y="208"/>
                    </a:lnTo>
                    <a:lnTo>
                      <a:pt x="326" y="208"/>
                    </a:lnTo>
                    <a:lnTo>
                      <a:pt x="376" y="156"/>
                    </a:lnTo>
                    <a:lnTo>
                      <a:pt x="376" y="156"/>
                    </a:lnTo>
                    <a:lnTo>
                      <a:pt x="372" y="128"/>
                    </a:lnTo>
                    <a:lnTo>
                      <a:pt x="372" y="128"/>
                    </a:lnTo>
                    <a:lnTo>
                      <a:pt x="368" y="126"/>
                    </a:lnTo>
                    <a:lnTo>
                      <a:pt x="364" y="122"/>
                    </a:lnTo>
                    <a:lnTo>
                      <a:pt x="364" y="120"/>
                    </a:lnTo>
                    <a:lnTo>
                      <a:pt x="364" y="122"/>
                    </a:lnTo>
                    <a:lnTo>
                      <a:pt x="356" y="122"/>
                    </a:lnTo>
                    <a:lnTo>
                      <a:pt x="356" y="122"/>
                    </a:lnTo>
                    <a:lnTo>
                      <a:pt x="350" y="120"/>
                    </a:lnTo>
                    <a:lnTo>
                      <a:pt x="346" y="116"/>
                    </a:lnTo>
                    <a:lnTo>
                      <a:pt x="344" y="110"/>
                    </a:lnTo>
                    <a:lnTo>
                      <a:pt x="344" y="110"/>
                    </a:lnTo>
                    <a:lnTo>
                      <a:pt x="342" y="108"/>
                    </a:lnTo>
                    <a:lnTo>
                      <a:pt x="342" y="66"/>
                    </a:lnTo>
                    <a:lnTo>
                      <a:pt x="342" y="66"/>
                    </a:lnTo>
                    <a:lnTo>
                      <a:pt x="336" y="62"/>
                    </a:lnTo>
                    <a:lnTo>
                      <a:pt x="328" y="56"/>
                    </a:lnTo>
                    <a:lnTo>
                      <a:pt x="316" y="44"/>
                    </a:lnTo>
                    <a:lnTo>
                      <a:pt x="308" y="30"/>
                    </a:lnTo>
                    <a:lnTo>
                      <a:pt x="308" y="30"/>
                    </a:lnTo>
                    <a:lnTo>
                      <a:pt x="306" y="24"/>
                    </a:lnTo>
                    <a:lnTo>
                      <a:pt x="306" y="16"/>
                    </a:lnTo>
                    <a:lnTo>
                      <a:pt x="308" y="12"/>
                    </a:lnTo>
                    <a:lnTo>
                      <a:pt x="302" y="4"/>
                    </a:lnTo>
                    <a:lnTo>
                      <a:pt x="300" y="10"/>
                    </a:lnTo>
                    <a:lnTo>
                      <a:pt x="294" y="24"/>
                    </a:lnTo>
                    <a:lnTo>
                      <a:pt x="292" y="24"/>
                    </a:lnTo>
                    <a:lnTo>
                      <a:pt x="292" y="24"/>
                    </a:lnTo>
                    <a:lnTo>
                      <a:pt x="282" y="24"/>
                    </a:lnTo>
                    <a:lnTo>
                      <a:pt x="274" y="20"/>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26" y="32"/>
                    </a:lnTo>
                    <a:lnTo>
                      <a:pt x="212" y="48"/>
                    </a:lnTo>
                    <a:lnTo>
                      <a:pt x="210" y="48"/>
                    </a:lnTo>
                    <a:lnTo>
                      <a:pt x="208" y="48"/>
                    </a:lnTo>
                    <a:lnTo>
                      <a:pt x="186" y="50"/>
                    </a:lnTo>
                    <a:lnTo>
                      <a:pt x="172" y="46"/>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8" name="Freeform 28"/>
              <p:cNvSpPr>
                <a:spLocks/>
              </p:cNvSpPr>
              <p:nvPr/>
            </p:nvSpPr>
            <p:spPr bwMode="auto">
              <a:xfrm>
                <a:off x="5540485" y="2674143"/>
                <a:ext cx="499054" cy="338118"/>
              </a:xfrm>
              <a:custGeom>
                <a:avLst/>
                <a:gdLst>
                  <a:gd name="T0" fmla="*/ 74 w 536"/>
                  <a:gd name="T1" fmla="*/ 12 h 364"/>
                  <a:gd name="T2" fmla="*/ 60 w 536"/>
                  <a:gd name="T3" fmla="*/ 34 h 364"/>
                  <a:gd name="T4" fmla="*/ 42 w 536"/>
                  <a:gd name="T5" fmla="*/ 48 h 364"/>
                  <a:gd name="T6" fmla="*/ 22 w 536"/>
                  <a:gd name="T7" fmla="*/ 34 h 364"/>
                  <a:gd name="T8" fmla="*/ 18 w 536"/>
                  <a:gd name="T9" fmla="*/ 54 h 364"/>
                  <a:gd name="T10" fmla="*/ 34 w 536"/>
                  <a:gd name="T11" fmla="*/ 64 h 364"/>
                  <a:gd name="T12" fmla="*/ 50 w 536"/>
                  <a:gd name="T13" fmla="*/ 140 h 364"/>
                  <a:gd name="T14" fmla="*/ 76 w 536"/>
                  <a:gd name="T15" fmla="*/ 136 h 364"/>
                  <a:gd name="T16" fmla="*/ 98 w 536"/>
                  <a:gd name="T17" fmla="*/ 132 h 364"/>
                  <a:gd name="T18" fmla="*/ 126 w 536"/>
                  <a:gd name="T19" fmla="*/ 176 h 364"/>
                  <a:gd name="T20" fmla="*/ 120 w 536"/>
                  <a:gd name="T21" fmla="*/ 212 h 364"/>
                  <a:gd name="T22" fmla="*/ 158 w 536"/>
                  <a:gd name="T23" fmla="*/ 208 h 364"/>
                  <a:gd name="T24" fmla="*/ 178 w 536"/>
                  <a:gd name="T25" fmla="*/ 216 h 364"/>
                  <a:gd name="T26" fmla="*/ 192 w 536"/>
                  <a:gd name="T27" fmla="*/ 228 h 364"/>
                  <a:gd name="T28" fmla="*/ 210 w 536"/>
                  <a:gd name="T29" fmla="*/ 218 h 364"/>
                  <a:gd name="T30" fmla="*/ 226 w 536"/>
                  <a:gd name="T31" fmla="*/ 214 h 364"/>
                  <a:gd name="T32" fmla="*/ 232 w 536"/>
                  <a:gd name="T33" fmla="*/ 242 h 364"/>
                  <a:gd name="T34" fmla="*/ 262 w 536"/>
                  <a:gd name="T35" fmla="*/ 274 h 364"/>
                  <a:gd name="T36" fmla="*/ 268 w 536"/>
                  <a:gd name="T37" fmla="*/ 324 h 364"/>
                  <a:gd name="T38" fmla="*/ 276 w 536"/>
                  <a:gd name="T39" fmla="*/ 330 h 364"/>
                  <a:gd name="T40" fmla="*/ 294 w 536"/>
                  <a:gd name="T41" fmla="*/ 338 h 364"/>
                  <a:gd name="T42" fmla="*/ 322 w 536"/>
                  <a:gd name="T43" fmla="*/ 314 h 364"/>
                  <a:gd name="T44" fmla="*/ 344 w 536"/>
                  <a:gd name="T45" fmla="*/ 294 h 364"/>
                  <a:gd name="T46" fmla="*/ 400 w 536"/>
                  <a:gd name="T47" fmla="*/ 272 h 364"/>
                  <a:gd name="T48" fmla="*/ 404 w 536"/>
                  <a:gd name="T49" fmla="*/ 260 h 364"/>
                  <a:gd name="T50" fmla="*/ 430 w 536"/>
                  <a:gd name="T51" fmla="*/ 256 h 364"/>
                  <a:gd name="T52" fmla="*/ 454 w 536"/>
                  <a:gd name="T53" fmla="*/ 228 h 364"/>
                  <a:gd name="T54" fmla="*/ 478 w 536"/>
                  <a:gd name="T55" fmla="*/ 170 h 364"/>
                  <a:gd name="T56" fmla="*/ 524 w 536"/>
                  <a:gd name="T57" fmla="*/ 198 h 364"/>
                  <a:gd name="T58" fmla="*/ 514 w 536"/>
                  <a:gd name="T59" fmla="*/ 172 h 364"/>
                  <a:gd name="T60" fmla="*/ 524 w 536"/>
                  <a:gd name="T61" fmla="*/ 126 h 364"/>
                  <a:gd name="T62" fmla="*/ 492 w 536"/>
                  <a:gd name="T63" fmla="*/ 110 h 364"/>
                  <a:gd name="T64" fmla="*/ 482 w 536"/>
                  <a:gd name="T65" fmla="*/ 108 h 364"/>
                  <a:gd name="T66" fmla="*/ 468 w 536"/>
                  <a:gd name="T67" fmla="*/ 112 h 364"/>
                  <a:gd name="T68" fmla="*/ 446 w 536"/>
                  <a:gd name="T69" fmla="*/ 110 h 364"/>
                  <a:gd name="T70" fmla="*/ 446 w 536"/>
                  <a:gd name="T71" fmla="*/ 136 h 364"/>
                  <a:gd name="T72" fmla="*/ 428 w 536"/>
                  <a:gd name="T73" fmla="*/ 146 h 364"/>
                  <a:gd name="T74" fmla="*/ 414 w 536"/>
                  <a:gd name="T75" fmla="*/ 140 h 364"/>
                  <a:gd name="T76" fmla="*/ 376 w 536"/>
                  <a:gd name="T77" fmla="*/ 108 h 364"/>
                  <a:gd name="T78" fmla="*/ 370 w 536"/>
                  <a:gd name="T79" fmla="*/ 86 h 364"/>
                  <a:gd name="T80" fmla="*/ 368 w 536"/>
                  <a:gd name="T81" fmla="*/ 98 h 364"/>
                  <a:gd name="T82" fmla="*/ 340 w 536"/>
                  <a:gd name="T83" fmla="*/ 116 h 364"/>
                  <a:gd name="T84" fmla="*/ 336 w 536"/>
                  <a:gd name="T85" fmla="*/ 106 h 364"/>
                  <a:gd name="T86" fmla="*/ 316 w 536"/>
                  <a:gd name="T87" fmla="*/ 82 h 364"/>
                  <a:gd name="T88" fmla="*/ 292 w 536"/>
                  <a:gd name="T89" fmla="*/ 82 h 364"/>
                  <a:gd name="T90" fmla="*/ 290 w 536"/>
                  <a:gd name="T91" fmla="*/ 68 h 364"/>
                  <a:gd name="T92" fmla="*/ 254 w 536"/>
                  <a:gd name="T93" fmla="*/ 68 h 364"/>
                  <a:gd name="T94" fmla="*/ 240 w 536"/>
                  <a:gd name="T95" fmla="*/ 72 h 364"/>
                  <a:gd name="T96" fmla="*/ 226 w 536"/>
                  <a:gd name="T97" fmla="*/ 56 h 364"/>
                  <a:gd name="T98" fmla="*/ 202 w 536"/>
                  <a:gd name="T99" fmla="*/ 50 h 364"/>
                  <a:gd name="T100" fmla="*/ 164 w 536"/>
                  <a:gd name="T101" fmla="*/ 54 h 364"/>
                  <a:gd name="T102" fmla="*/ 150 w 536"/>
                  <a:gd name="T103" fmla="*/ 5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58" y="36"/>
                    </a:lnTo>
                    <a:lnTo>
                      <a:pt x="44" y="48"/>
                    </a:lnTo>
                    <a:lnTo>
                      <a:pt x="42" y="48"/>
                    </a:lnTo>
                    <a:lnTo>
                      <a:pt x="42" y="48"/>
                    </a:lnTo>
                    <a:lnTo>
                      <a:pt x="40" y="48"/>
                    </a:lnTo>
                    <a:lnTo>
                      <a:pt x="40" y="48"/>
                    </a:lnTo>
                    <a:lnTo>
                      <a:pt x="28" y="40"/>
                    </a:lnTo>
                    <a:lnTo>
                      <a:pt x="22" y="34"/>
                    </a:lnTo>
                    <a:lnTo>
                      <a:pt x="22" y="34"/>
                    </a:lnTo>
                    <a:lnTo>
                      <a:pt x="18" y="32"/>
                    </a:lnTo>
                    <a:lnTo>
                      <a:pt x="8" y="34"/>
                    </a:lnTo>
                    <a:lnTo>
                      <a:pt x="0" y="40"/>
                    </a:lnTo>
                    <a:lnTo>
                      <a:pt x="18" y="54"/>
                    </a:lnTo>
                    <a:lnTo>
                      <a:pt x="32" y="60"/>
                    </a:lnTo>
                    <a:lnTo>
                      <a:pt x="32" y="60"/>
                    </a:lnTo>
                    <a:lnTo>
                      <a:pt x="32" y="60"/>
                    </a:lnTo>
                    <a:lnTo>
                      <a:pt x="34" y="62"/>
                    </a:lnTo>
                    <a:lnTo>
                      <a:pt x="34" y="64"/>
                    </a:lnTo>
                    <a:lnTo>
                      <a:pt x="36" y="80"/>
                    </a:lnTo>
                    <a:lnTo>
                      <a:pt x="36" y="80"/>
                    </a:lnTo>
                    <a:lnTo>
                      <a:pt x="36" y="104"/>
                    </a:lnTo>
                    <a:lnTo>
                      <a:pt x="40" y="118"/>
                    </a:lnTo>
                    <a:lnTo>
                      <a:pt x="50" y="140"/>
                    </a:lnTo>
                    <a:lnTo>
                      <a:pt x="60" y="152"/>
                    </a:lnTo>
                    <a:lnTo>
                      <a:pt x="70" y="144"/>
                    </a:lnTo>
                    <a:lnTo>
                      <a:pt x="76" y="136"/>
                    </a:lnTo>
                    <a:lnTo>
                      <a:pt x="76" y="136"/>
                    </a:lnTo>
                    <a:lnTo>
                      <a:pt x="76" y="136"/>
                    </a:lnTo>
                    <a:lnTo>
                      <a:pt x="88" y="122"/>
                    </a:lnTo>
                    <a:lnTo>
                      <a:pt x="98" y="132"/>
                    </a:lnTo>
                    <a:lnTo>
                      <a:pt x="98" y="132"/>
                    </a:lnTo>
                    <a:lnTo>
                      <a:pt x="98" y="132"/>
                    </a:lnTo>
                    <a:lnTo>
                      <a:pt x="98" y="132"/>
                    </a:lnTo>
                    <a:lnTo>
                      <a:pt x="98" y="132"/>
                    </a:lnTo>
                    <a:lnTo>
                      <a:pt x="108" y="152"/>
                    </a:lnTo>
                    <a:lnTo>
                      <a:pt x="120" y="156"/>
                    </a:lnTo>
                    <a:lnTo>
                      <a:pt x="126" y="176"/>
                    </a:lnTo>
                    <a:lnTo>
                      <a:pt x="126" y="176"/>
                    </a:lnTo>
                    <a:lnTo>
                      <a:pt x="126" y="176"/>
                    </a:lnTo>
                    <a:lnTo>
                      <a:pt x="124" y="194"/>
                    </a:lnTo>
                    <a:lnTo>
                      <a:pt x="124" y="196"/>
                    </a:lnTo>
                    <a:lnTo>
                      <a:pt x="124" y="196"/>
                    </a:lnTo>
                    <a:lnTo>
                      <a:pt x="120" y="212"/>
                    </a:lnTo>
                    <a:lnTo>
                      <a:pt x="128" y="220"/>
                    </a:lnTo>
                    <a:lnTo>
                      <a:pt x="138" y="214"/>
                    </a:lnTo>
                    <a:lnTo>
                      <a:pt x="148" y="204"/>
                    </a:lnTo>
                    <a:lnTo>
                      <a:pt x="150" y="206"/>
                    </a:lnTo>
                    <a:lnTo>
                      <a:pt x="158" y="208"/>
                    </a:lnTo>
                    <a:lnTo>
                      <a:pt x="158" y="208"/>
                    </a:lnTo>
                    <a:lnTo>
                      <a:pt x="158" y="208"/>
                    </a:lnTo>
                    <a:lnTo>
                      <a:pt x="168" y="218"/>
                    </a:lnTo>
                    <a:lnTo>
                      <a:pt x="178" y="216"/>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8"/>
                    </a:lnTo>
                    <a:lnTo>
                      <a:pt x="210" y="214"/>
                    </a:lnTo>
                    <a:lnTo>
                      <a:pt x="212" y="210"/>
                    </a:lnTo>
                    <a:lnTo>
                      <a:pt x="220" y="212"/>
                    </a:lnTo>
                    <a:lnTo>
                      <a:pt x="220" y="212"/>
                    </a:lnTo>
                    <a:lnTo>
                      <a:pt x="226" y="214"/>
                    </a:lnTo>
                    <a:lnTo>
                      <a:pt x="230" y="218"/>
                    </a:lnTo>
                    <a:lnTo>
                      <a:pt x="232" y="222"/>
                    </a:lnTo>
                    <a:lnTo>
                      <a:pt x="232" y="228"/>
                    </a:lnTo>
                    <a:lnTo>
                      <a:pt x="232" y="232"/>
                    </a:lnTo>
                    <a:lnTo>
                      <a:pt x="232" y="242"/>
                    </a:lnTo>
                    <a:lnTo>
                      <a:pt x="240" y="256"/>
                    </a:lnTo>
                    <a:lnTo>
                      <a:pt x="250" y="266"/>
                    </a:lnTo>
                    <a:lnTo>
                      <a:pt x="250" y="266"/>
                    </a:lnTo>
                    <a:lnTo>
                      <a:pt x="256" y="272"/>
                    </a:lnTo>
                    <a:lnTo>
                      <a:pt x="262" y="274"/>
                    </a:lnTo>
                    <a:lnTo>
                      <a:pt x="264" y="274"/>
                    </a:lnTo>
                    <a:lnTo>
                      <a:pt x="264" y="274"/>
                    </a:lnTo>
                    <a:lnTo>
                      <a:pt x="266" y="278"/>
                    </a:lnTo>
                    <a:lnTo>
                      <a:pt x="268" y="288"/>
                    </a:lnTo>
                    <a:lnTo>
                      <a:pt x="268" y="324"/>
                    </a:lnTo>
                    <a:lnTo>
                      <a:pt x="268" y="324"/>
                    </a:lnTo>
                    <a:lnTo>
                      <a:pt x="270" y="328"/>
                    </a:lnTo>
                    <a:lnTo>
                      <a:pt x="274" y="330"/>
                    </a:lnTo>
                    <a:lnTo>
                      <a:pt x="276" y="330"/>
                    </a:lnTo>
                    <a:lnTo>
                      <a:pt x="276" y="330"/>
                    </a:lnTo>
                    <a:lnTo>
                      <a:pt x="282" y="330"/>
                    </a:lnTo>
                    <a:lnTo>
                      <a:pt x="288" y="332"/>
                    </a:lnTo>
                    <a:lnTo>
                      <a:pt x="290" y="334"/>
                    </a:lnTo>
                    <a:lnTo>
                      <a:pt x="290" y="334"/>
                    </a:lnTo>
                    <a:lnTo>
                      <a:pt x="294" y="338"/>
                    </a:lnTo>
                    <a:lnTo>
                      <a:pt x="298" y="344"/>
                    </a:lnTo>
                    <a:lnTo>
                      <a:pt x="300" y="364"/>
                    </a:lnTo>
                    <a:lnTo>
                      <a:pt x="318" y="328"/>
                    </a:lnTo>
                    <a:lnTo>
                      <a:pt x="318" y="328"/>
                    </a:lnTo>
                    <a:lnTo>
                      <a:pt x="322" y="314"/>
                    </a:lnTo>
                    <a:lnTo>
                      <a:pt x="326" y="304"/>
                    </a:lnTo>
                    <a:lnTo>
                      <a:pt x="332" y="296"/>
                    </a:lnTo>
                    <a:lnTo>
                      <a:pt x="338" y="294"/>
                    </a:lnTo>
                    <a:lnTo>
                      <a:pt x="338" y="294"/>
                    </a:lnTo>
                    <a:lnTo>
                      <a:pt x="344" y="294"/>
                    </a:lnTo>
                    <a:lnTo>
                      <a:pt x="352" y="294"/>
                    </a:lnTo>
                    <a:lnTo>
                      <a:pt x="372" y="304"/>
                    </a:lnTo>
                    <a:lnTo>
                      <a:pt x="424" y="308"/>
                    </a:lnTo>
                    <a:lnTo>
                      <a:pt x="424" y="296"/>
                    </a:lnTo>
                    <a:lnTo>
                      <a:pt x="400" y="272"/>
                    </a:lnTo>
                    <a:lnTo>
                      <a:pt x="400" y="272"/>
                    </a:lnTo>
                    <a:lnTo>
                      <a:pt x="388" y="264"/>
                    </a:lnTo>
                    <a:lnTo>
                      <a:pt x="386" y="262"/>
                    </a:lnTo>
                    <a:lnTo>
                      <a:pt x="386" y="258"/>
                    </a:lnTo>
                    <a:lnTo>
                      <a:pt x="404" y="260"/>
                    </a:lnTo>
                    <a:lnTo>
                      <a:pt x="404" y="260"/>
                    </a:lnTo>
                    <a:lnTo>
                      <a:pt x="412" y="260"/>
                    </a:lnTo>
                    <a:lnTo>
                      <a:pt x="418" y="260"/>
                    </a:lnTo>
                    <a:lnTo>
                      <a:pt x="424" y="260"/>
                    </a:lnTo>
                    <a:lnTo>
                      <a:pt x="430" y="256"/>
                    </a:lnTo>
                    <a:lnTo>
                      <a:pt x="436" y="252"/>
                    </a:lnTo>
                    <a:lnTo>
                      <a:pt x="442" y="246"/>
                    </a:lnTo>
                    <a:lnTo>
                      <a:pt x="452" y="228"/>
                    </a:lnTo>
                    <a:lnTo>
                      <a:pt x="452" y="228"/>
                    </a:lnTo>
                    <a:lnTo>
                      <a:pt x="454" y="228"/>
                    </a:lnTo>
                    <a:lnTo>
                      <a:pt x="472" y="212"/>
                    </a:lnTo>
                    <a:lnTo>
                      <a:pt x="474" y="174"/>
                    </a:lnTo>
                    <a:lnTo>
                      <a:pt x="474" y="170"/>
                    </a:lnTo>
                    <a:lnTo>
                      <a:pt x="476" y="170"/>
                    </a:lnTo>
                    <a:lnTo>
                      <a:pt x="478" y="170"/>
                    </a:lnTo>
                    <a:lnTo>
                      <a:pt x="492" y="168"/>
                    </a:lnTo>
                    <a:lnTo>
                      <a:pt x="494" y="168"/>
                    </a:lnTo>
                    <a:lnTo>
                      <a:pt x="496"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6" y="126"/>
                    </a:lnTo>
                    <a:lnTo>
                      <a:pt x="524" y="126"/>
                    </a:lnTo>
                    <a:lnTo>
                      <a:pt x="512" y="120"/>
                    </a:lnTo>
                    <a:lnTo>
                      <a:pt x="512" y="120"/>
                    </a:lnTo>
                    <a:lnTo>
                      <a:pt x="504" y="118"/>
                    </a:lnTo>
                    <a:lnTo>
                      <a:pt x="492" y="110"/>
                    </a:lnTo>
                    <a:lnTo>
                      <a:pt x="492" y="110"/>
                    </a:lnTo>
                    <a:lnTo>
                      <a:pt x="486" y="106"/>
                    </a:lnTo>
                    <a:lnTo>
                      <a:pt x="484" y="102"/>
                    </a:lnTo>
                    <a:lnTo>
                      <a:pt x="484" y="104"/>
                    </a:lnTo>
                    <a:lnTo>
                      <a:pt x="484" y="104"/>
                    </a:lnTo>
                    <a:lnTo>
                      <a:pt x="482" y="108"/>
                    </a:lnTo>
                    <a:lnTo>
                      <a:pt x="480" y="108"/>
                    </a:lnTo>
                    <a:lnTo>
                      <a:pt x="480" y="108"/>
                    </a:lnTo>
                    <a:lnTo>
                      <a:pt x="476" y="110"/>
                    </a:lnTo>
                    <a:lnTo>
                      <a:pt x="470" y="112"/>
                    </a:lnTo>
                    <a:lnTo>
                      <a:pt x="468" y="112"/>
                    </a:lnTo>
                    <a:lnTo>
                      <a:pt x="468" y="110"/>
                    </a:lnTo>
                    <a:lnTo>
                      <a:pt x="468" y="110"/>
                    </a:lnTo>
                    <a:lnTo>
                      <a:pt x="456" y="102"/>
                    </a:lnTo>
                    <a:lnTo>
                      <a:pt x="446" y="110"/>
                    </a:lnTo>
                    <a:lnTo>
                      <a:pt x="446" y="110"/>
                    </a:lnTo>
                    <a:lnTo>
                      <a:pt x="440" y="116"/>
                    </a:lnTo>
                    <a:lnTo>
                      <a:pt x="438" y="120"/>
                    </a:lnTo>
                    <a:lnTo>
                      <a:pt x="444" y="132"/>
                    </a:lnTo>
                    <a:lnTo>
                      <a:pt x="444" y="132"/>
                    </a:lnTo>
                    <a:lnTo>
                      <a:pt x="446" y="136"/>
                    </a:lnTo>
                    <a:lnTo>
                      <a:pt x="444" y="138"/>
                    </a:lnTo>
                    <a:lnTo>
                      <a:pt x="444" y="138"/>
                    </a:lnTo>
                    <a:lnTo>
                      <a:pt x="440" y="142"/>
                    </a:lnTo>
                    <a:lnTo>
                      <a:pt x="434" y="144"/>
                    </a:lnTo>
                    <a:lnTo>
                      <a:pt x="428" y="146"/>
                    </a:lnTo>
                    <a:lnTo>
                      <a:pt x="428" y="146"/>
                    </a:lnTo>
                    <a:lnTo>
                      <a:pt x="422" y="148"/>
                    </a:lnTo>
                    <a:lnTo>
                      <a:pt x="418" y="146"/>
                    </a:lnTo>
                    <a:lnTo>
                      <a:pt x="416" y="144"/>
                    </a:lnTo>
                    <a:lnTo>
                      <a:pt x="414" y="140"/>
                    </a:lnTo>
                    <a:lnTo>
                      <a:pt x="392" y="120"/>
                    </a:lnTo>
                    <a:lnTo>
                      <a:pt x="392" y="120"/>
                    </a:lnTo>
                    <a:lnTo>
                      <a:pt x="382" y="114"/>
                    </a:lnTo>
                    <a:lnTo>
                      <a:pt x="376" y="108"/>
                    </a:lnTo>
                    <a:lnTo>
                      <a:pt x="376" y="108"/>
                    </a:lnTo>
                    <a:lnTo>
                      <a:pt x="374" y="104"/>
                    </a:lnTo>
                    <a:lnTo>
                      <a:pt x="374" y="100"/>
                    </a:lnTo>
                    <a:lnTo>
                      <a:pt x="374" y="100"/>
                    </a:lnTo>
                    <a:lnTo>
                      <a:pt x="372" y="92"/>
                    </a:lnTo>
                    <a:lnTo>
                      <a:pt x="370" y="86"/>
                    </a:lnTo>
                    <a:lnTo>
                      <a:pt x="366" y="88"/>
                    </a:lnTo>
                    <a:lnTo>
                      <a:pt x="364" y="90"/>
                    </a:lnTo>
                    <a:lnTo>
                      <a:pt x="364" y="90"/>
                    </a:lnTo>
                    <a:lnTo>
                      <a:pt x="366" y="94"/>
                    </a:lnTo>
                    <a:lnTo>
                      <a:pt x="368" y="98"/>
                    </a:lnTo>
                    <a:lnTo>
                      <a:pt x="368" y="100"/>
                    </a:lnTo>
                    <a:lnTo>
                      <a:pt x="370" y="100"/>
                    </a:lnTo>
                    <a:lnTo>
                      <a:pt x="368" y="102"/>
                    </a:lnTo>
                    <a:lnTo>
                      <a:pt x="358" y="120"/>
                    </a:lnTo>
                    <a:lnTo>
                      <a:pt x="340" y="116"/>
                    </a:lnTo>
                    <a:lnTo>
                      <a:pt x="336" y="114"/>
                    </a:lnTo>
                    <a:lnTo>
                      <a:pt x="336" y="114"/>
                    </a:lnTo>
                    <a:lnTo>
                      <a:pt x="336" y="112"/>
                    </a:lnTo>
                    <a:lnTo>
                      <a:pt x="336" y="112"/>
                    </a:lnTo>
                    <a:lnTo>
                      <a:pt x="336" y="106"/>
                    </a:lnTo>
                    <a:lnTo>
                      <a:pt x="336" y="100"/>
                    </a:lnTo>
                    <a:lnTo>
                      <a:pt x="332" y="94"/>
                    </a:lnTo>
                    <a:lnTo>
                      <a:pt x="318" y="84"/>
                    </a:lnTo>
                    <a:lnTo>
                      <a:pt x="316" y="82"/>
                    </a:lnTo>
                    <a:lnTo>
                      <a:pt x="316" y="82"/>
                    </a:lnTo>
                    <a:lnTo>
                      <a:pt x="314" y="84"/>
                    </a:lnTo>
                    <a:lnTo>
                      <a:pt x="312" y="86"/>
                    </a:lnTo>
                    <a:lnTo>
                      <a:pt x="298" y="84"/>
                    </a:lnTo>
                    <a:lnTo>
                      <a:pt x="298" y="84"/>
                    </a:lnTo>
                    <a:lnTo>
                      <a:pt x="292" y="82"/>
                    </a:lnTo>
                    <a:lnTo>
                      <a:pt x="288" y="80"/>
                    </a:lnTo>
                    <a:lnTo>
                      <a:pt x="288" y="80"/>
                    </a:lnTo>
                    <a:lnTo>
                      <a:pt x="288" y="76"/>
                    </a:lnTo>
                    <a:lnTo>
                      <a:pt x="288" y="70"/>
                    </a:lnTo>
                    <a:lnTo>
                      <a:pt x="290" y="68"/>
                    </a:lnTo>
                    <a:lnTo>
                      <a:pt x="284" y="56"/>
                    </a:lnTo>
                    <a:lnTo>
                      <a:pt x="256" y="58"/>
                    </a:lnTo>
                    <a:lnTo>
                      <a:pt x="256" y="58"/>
                    </a:lnTo>
                    <a:lnTo>
                      <a:pt x="256" y="64"/>
                    </a:lnTo>
                    <a:lnTo>
                      <a:pt x="254" y="68"/>
                    </a:lnTo>
                    <a:lnTo>
                      <a:pt x="254" y="68"/>
                    </a:lnTo>
                    <a:lnTo>
                      <a:pt x="252" y="70"/>
                    </a:lnTo>
                    <a:lnTo>
                      <a:pt x="248" y="72"/>
                    </a:lnTo>
                    <a:lnTo>
                      <a:pt x="248" y="72"/>
                    </a:lnTo>
                    <a:lnTo>
                      <a:pt x="240" y="72"/>
                    </a:lnTo>
                    <a:lnTo>
                      <a:pt x="234" y="68"/>
                    </a:lnTo>
                    <a:lnTo>
                      <a:pt x="234" y="66"/>
                    </a:lnTo>
                    <a:lnTo>
                      <a:pt x="234" y="66"/>
                    </a:lnTo>
                    <a:lnTo>
                      <a:pt x="234" y="66"/>
                    </a:lnTo>
                    <a:lnTo>
                      <a:pt x="226" y="56"/>
                    </a:lnTo>
                    <a:lnTo>
                      <a:pt x="224" y="48"/>
                    </a:lnTo>
                    <a:lnTo>
                      <a:pt x="220" y="40"/>
                    </a:lnTo>
                    <a:lnTo>
                      <a:pt x="212" y="46"/>
                    </a:lnTo>
                    <a:lnTo>
                      <a:pt x="212" y="46"/>
                    </a:lnTo>
                    <a:lnTo>
                      <a:pt x="202" y="50"/>
                    </a:lnTo>
                    <a:lnTo>
                      <a:pt x="200" y="50"/>
                    </a:lnTo>
                    <a:lnTo>
                      <a:pt x="196" y="48"/>
                    </a:lnTo>
                    <a:lnTo>
                      <a:pt x="194" y="46"/>
                    </a:lnTo>
                    <a:lnTo>
                      <a:pt x="186" y="48"/>
                    </a:lnTo>
                    <a:lnTo>
                      <a:pt x="164" y="54"/>
                    </a:lnTo>
                    <a:lnTo>
                      <a:pt x="164" y="54"/>
                    </a:lnTo>
                    <a:lnTo>
                      <a:pt x="158" y="58"/>
                    </a:lnTo>
                    <a:lnTo>
                      <a:pt x="152" y="58"/>
                    </a:lnTo>
                    <a:lnTo>
                      <a:pt x="150" y="58"/>
                    </a:lnTo>
                    <a:lnTo>
                      <a:pt x="150" y="58"/>
                    </a:lnTo>
                    <a:lnTo>
                      <a:pt x="140" y="56"/>
                    </a:lnTo>
                    <a:lnTo>
                      <a:pt x="134" y="52"/>
                    </a:lnTo>
                    <a:lnTo>
                      <a:pt x="120" y="42"/>
                    </a:lnTo>
                    <a:lnTo>
                      <a:pt x="104" y="18"/>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99" name="Freeform 29"/>
              <p:cNvSpPr>
                <a:spLocks/>
              </p:cNvSpPr>
              <p:nvPr/>
            </p:nvSpPr>
            <p:spPr bwMode="auto">
              <a:xfrm>
                <a:off x="5435021" y="2195778"/>
                <a:ext cx="667579" cy="606655"/>
              </a:xfrm>
              <a:custGeom>
                <a:avLst/>
                <a:gdLst>
                  <a:gd name="T0" fmla="*/ 706 w 718"/>
                  <a:gd name="T1" fmla="*/ 302 h 652"/>
                  <a:gd name="T2" fmla="*/ 710 w 718"/>
                  <a:gd name="T3" fmla="*/ 274 h 652"/>
                  <a:gd name="T4" fmla="*/ 692 w 718"/>
                  <a:gd name="T5" fmla="*/ 234 h 652"/>
                  <a:gd name="T6" fmla="*/ 666 w 718"/>
                  <a:gd name="T7" fmla="*/ 248 h 652"/>
                  <a:gd name="T8" fmla="*/ 644 w 718"/>
                  <a:gd name="T9" fmla="*/ 272 h 652"/>
                  <a:gd name="T10" fmla="*/ 618 w 718"/>
                  <a:gd name="T11" fmla="*/ 318 h 652"/>
                  <a:gd name="T12" fmla="*/ 536 w 718"/>
                  <a:gd name="T13" fmla="*/ 334 h 652"/>
                  <a:gd name="T14" fmla="*/ 508 w 718"/>
                  <a:gd name="T15" fmla="*/ 290 h 652"/>
                  <a:gd name="T16" fmla="*/ 496 w 718"/>
                  <a:gd name="T17" fmla="*/ 278 h 652"/>
                  <a:gd name="T18" fmla="*/ 388 w 718"/>
                  <a:gd name="T19" fmla="*/ 236 h 652"/>
                  <a:gd name="T20" fmla="*/ 330 w 718"/>
                  <a:gd name="T21" fmla="*/ 232 h 652"/>
                  <a:gd name="T22" fmla="*/ 258 w 718"/>
                  <a:gd name="T23" fmla="*/ 110 h 652"/>
                  <a:gd name="T24" fmla="*/ 108 w 718"/>
                  <a:gd name="T25" fmla="*/ 12 h 652"/>
                  <a:gd name="T26" fmla="*/ 80 w 718"/>
                  <a:gd name="T27" fmla="*/ 0 h 652"/>
                  <a:gd name="T28" fmla="*/ 34 w 718"/>
                  <a:gd name="T29" fmla="*/ 12 h 652"/>
                  <a:gd name="T30" fmla="*/ 8 w 718"/>
                  <a:gd name="T31" fmla="*/ 38 h 652"/>
                  <a:gd name="T32" fmla="*/ 0 w 718"/>
                  <a:gd name="T33" fmla="*/ 52 h 652"/>
                  <a:gd name="T34" fmla="*/ 10 w 718"/>
                  <a:gd name="T35" fmla="*/ 86 h 652"/>
                  <a:gd name="T36" fmla="*/ 38 w 718"/>
                  <a:gd name="T37" fmla="*/ 76 h 652"/>
                  <a:gd name="T38" fmla="*/ 74 w 718"/>
                  <a:gd name="T39" fmla="*/ 94 h 652"/>
                  <a:gd name="T40" fmla="*/ 96 w 718"/>
                  <a:gd name="T41" fmla="*/ 140 h 652"/>
                  <a:gd name="T42" fmla="*/ 124 w 718"/>
                  <a:gd name="T43" fmla="*/ 148 h 652"/>
                  <a:gd name="T44" fmla="*/ 170 w 718"/>
                  <a:gd name="T45" fmla="*/ 124 h 652"/>
                  <a:gd name="T46" fmla="*/ 214 w 718"/>
                  <a:gd name="T47" fmla="*/ 110 h 652"/>
                  <a:gd name="T48" fmla="*/ 238 w 718"/>
                  <a:gd name="T49" fmla="*/ 196 h 652"/>
                  <a:gd name="T50" fmla="*/ 240 w 718"/>
                  <a:gd name="T51" fmla="*/ 250 h 652"/>
                  <a:gd name="T52" fmla="*/ 232 w 718"/>
                  <a:gd name="T53" fmla="*/ 284 h 652"/>
                  <a:gd name="T54" fmla="*/ 222 w 718"/>
                  <a:gd name="T55" fmla="*/ 312 h 652"/>
                  <a:gd name="T56" fmla="*/ 228 w 718"/>
                  <a:gd name="T57" fmla="*/ 332 h 652"/>
                  <a:gd name="T58" fmla="*/ 206 w 718"/>
                  <a:gd name="T59" fmla="*/ 364 h 652"/>
                  <a:gd name="T60" fmla="*/ 168 w 718"/>
                  <a:gd name="T61" fmla="*/ 402 h 652"/>
                  <a:gd name="T62" fmla="*/ 148 w 718"/>
                  <a:gd name="T63" fmla="*/ 414 h 652"/>
                  <a:gd name="T64" fmla="*/ 160 w 718"/>
                  <a:gd name="T65" fmla="*/ 468 h 652"/>
                  <a:gd name="T66" fmla="*/ 182 w 718"/>
                  <a:gd name="T67" fmla="*/ 512 h 652"/>
                  <a:gd name="T68" fmla="*/ 226 w 718"/>
                  <a:gd name="T69" fmla="*/ 528 h 652"/>
                  <a:gd name="T70" fmla="*/ 254 w 718"/>
                  <a:gd name="T71" fmla="*/ 560 h 652"/>
                  <a:gd name="T72" fmla="*/ 274 w 718"/>
                  <a:gd name="T73" fmla="*/ 560 h 652"/>
                  <a:gd name="T74" fmla="*/ 308 w 718"/>
                  <a:gd name="T75" fmla="*/ 552 h 652"/>
                  <a:gd name="T76" fmla="*/ 334 w 718"/>
                  <a:gd name="T77" fmla="*/ 546 h 652"/>
                  <a:gd name="T78" fmla="*/ 346 w 718"/>
                  <a:gd name="T79" fmla="*/ 562 h 652"/>
                  <a:gd name="T80" fmla="*/ 360 w 718"/>
                  <a:gd name="T81" fmla="*/ 574 h 652"/>
                  <a:gd name="T82" fmla="*/ 364 w 718"/>
                  <a:gd name="T83" fmla="*/ 564 h 652"/>
                  <a:gd name="T84" fmla="*/ 402 w 718"/>
                  <a:gd name="T85" fmla="*/ 562 h 652"/>
                  <a:gd name="T86" fmla="*/ 422 w 718"/>
                  <a:gd name="T87" fmla="*/ 590 h 652"/>
                  <a:gd name="T88" fmla="*/ 426 w 718"/>
                  <a:gd name="T89" fmla="*/ 584 h 652"/>
                  <a:gd name="T90" fmla="*/ 458 w 718"/>
                  <a:gd name="T91" fmla="*/ 624 h 652"/>
                  <a:gd name="T92" fmla="*/ 470 w 718"/>
                  <a:gd name="T93" fmla="*/ 602 h 652"/>
                  <a:gd name="T94" fmla="*/ 478 w 718"/>
                  <a:gd name="T95" fmla="*/ 594 h 652"/>
                  <a:gd name="T96" fmla="*/ 490 w 718"/>
                  <a:gd name="T97" fmla="*/ 594 h 652"/>
                  <a:gd name="T98" fmla="*/ 498 w 718"/>
                  <a:gd name="T99" fmla="*/ 618 h 652"/>
                  <a:gd name="T100" fmla="*/ 538 w 718"/>
                  <a:gd name="T101" fmla="*/ 652 h 652"/>
                  <a:gd name="T102" fmla="*/ 544 w 718"/>
                  <a:gd name="T103" fmla="*/ 638 h 652"/>
                  <a:gd name="T104" fmla="*/ 556 w 718"/>
                  <a:gd name="T105" fmla="*/ 618 h 652"/>
                  <a:gd name="T106" fmla="*/ 592 w 718"/>
                  <a:gd name="T107" fmla="*/ 596 h 652"/>
                  <a:gd name="T108" fmla="*/ 612 w 718"/>
                  <a:gd name="T109" fmla="*/ 606 h 652"/>
                  <a:gd name="T110" fmla="*/ 610 w 718"/>
                  <a:gd name="T111" fmla="*/ 618 h 652"/>
                  <a:gd name="T112" fmla="*/ 640 w 718"/>
                  <a:gd name="T113" fmla="*/ 630 h 652"/>
                  <a:gd name="T114" fmla="*/ 624 w 718"/>
                  <a:gd name="T115" fmla="*/ 562 h 652"/>
                  <a:gd name="T116" fmla="*/ 616 w 718"/>
                  <a:gd name="T117" fmla="*/ 518 h 652"/>
                  <a:gd name="T118" fmla="*/ 650 w 718"/>
                  <a:gd name="T119" fmla="*/ 482 h 652"/>
                  <a:gd name="T120" fmla="*/ 692 w 718"/>
                  <a:gd name="T121" fmla="*/ 486 h 652"/>
                  <a:gd name="T122" fmla="*/ 714 w 718"/>
                  <a:gd name="T123" fmla="*/ 45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8" h="652">
                    <a:moveTo>
                      <a:pt x="716" y="382"/>
                    </a:moveTo>
                    <a:lnTo>
                      <a:pt x="704" y="302"/>
                    </a:lnTo>
                    <a:lnTo>
                      <a:pt x="706" y="302"/>
                    </a:lnTo>
                    <a:lnTo>
                      <a:pt x="706" y="302"/>
                    </a:lnTo>
                    <a:lnTo>
                      <a:pt x="706" y="302"/>
                    </a:lnTo>
                    <a:lnTo>
                      <a:pt x="712" y="290"/>
                    </a:lnTo>
                    <a:lnTo>
                      <a:pt x="714" y="284"/>
                    </a:lnTo>
                    <a:lnTo>
                      <a:pt x="714" y="280"/>
                    </a:lnTo>
                    <a:lnTo>
                      <a:pt x="710" y="274"/>
                    </a:lnTo>
                    <a:lnTo>
                      <a:pt x="710" y="274"/>
                    </a:lnTo>
                    <a:lnTo>
                      <a:pt x="704" y="270"/>
                    </a:lnTo>
                    <a:lnTo>
                      <a:pt x="700" y="260"/>
                    </a:lnTo>
                    <a:lnTo>
                      <a:pt x="700" y="250"/>
                    </a:lnTo>
                    <a:lnTo>
                      <a:pt x="700" y="234"/>
                    </a:lnTo>
                    <a:lnTo>
                      <a:pt x="692" y="234"/>
                    </a:lnTo>
                    <a:lnTo>
                      <a:pt x="692" y="234"/>
                    </a:lnTo>
                    <a:lnTo>
                      <a:pt x="684" y="236"/>
                    </a:lnTo>
                    <a:lnTo>
                      <a:pt x="674" y="240"/>
                    </a:lnTo>
                    <a:lnTo>
                      <a:pt x="674" y="240"/>
                    </a:lnTo>
                    <a:lnTo>
                      <a:pt x="666" y="248"/>
                    </a:lnTo>
                    <a:lnTo>
                      <a:pt x="662" y="254"/>
                    </a:lnTo>
                    <a:lnTo>
                      <a:pt x="662" y="254"/>
                    </a:lnTo>
                    <a:lnTo>
                      <a:pt x="660" y="262"/>
                    </a:lnTo>
                    <a:lnTo>
                      <a:pt x="652" y="268"/>
                    </a:lnTo>
                    <a:lnTo>
                      <a:pt x="644" y="272"/>
                    </a:lnTo>
                    <a:lnTo>
                      <a:pt x="632" y="276"/>
                    </a:lnTo>
                    <a:lnTo>
                      <a:pt x="628" y="302"/>
                    </a:lnTo>
                    <a:lnTo>
                      <a:pt x="628" y="302"/>
                    </a:lnTo>
                    <a:lnTo>
                      <a:pt x="626" y="302"/>
                    </a:lnTo>
                    <a:lnTo>
                      <a:pt x="618" y="318"/>
                    </a:lnTo>
                    <a:lnTo>
                      <a:pt x="618" y="320"/>
                    </a:lnTo>
                    <a:lnTo>
                      <a:pt x="616" y="320"/>
                    </a:lnTo>
                    <a:lnTo>
                      <a:pt x="616" y="320"/>
                    </a:lnTo>
                    <a:lnTo>
                      <a:pt x="536" y="334"/>
                    </a:lnTo>
                    <a:lnTo>
                      <a:pt x="536" y="334"/>
                    </a:lnTo>
                    <a:lnTo>
                      <a:pt x="534" y="334"/>
                    </a:lnTo>
                    <a:lnTo>
                      <a:pt x="534" y="334"/>
                    </a:lnTo>
                    <a:lnTo>
                      <a:pt x="510" y="308"/>
                    </a:lnTo>
                    <a:lnTo>
                      <a:pt x="518" y="302"/>
                    </a:lnTo>
                    <a:lnTo>
                      <a:pt x="508" y="290"/>
                    </a:lnTo>
                    <a:lnTo>
                      <a:pt x="498" y="282"/>
                    </a:lnTo>
                    <a:lnTo>
                      <a:pt x="496" y="280"/>
                    </a:lnTo>
                    <a:lnTo>
                      <a:pt x="496" y="280"/>
                    </a:lnTo>
                    <a:lnTo>
                      <a:pt x="496" y="280"/>
                    </a:lnTo>
                    <a:lnTo>
                      <a:pt x="496" y="278"/>
                    </a:lnTo>
                    <a:lnTo>
                      <a:pt x="492" y="258"/>
                    </a:lnTo>
                    <a:lnTo>
                      <a:pt x="470" y="258"/>
                    </a:lnTo>
                    <a:lnTo>
                      <a:pt x="470" y="258"/>
                    </a:lnTo>
                    <a:lnTo>
                      <a:pt x="452" y="246"/>
                    </a:lnTo>
                    <a:lnTo>
                      <a:pt x="388" y="236"/>
                    </a:lnTo>
                    <a:lnTo>
                      <a:pt x="336" y="234"/>
                    </a:lnTo>
                    <a:lnTo>
                      <a:pt x="334" y="234"/>
                    </a:lnTo>
                    <a:lnTo>
                      <a:pt x="334" y="234"/>
                    </a:lnTo>
                    <a:lnTo>
                      <a:pt x="332" y="234"/>
                    </a:lnTo>
                    <a:lnTo>
                      <a:pt x="330" y="232"/>
                    </a:lnTo>
                    <a:lnTo>
                      <a:pt x="298" y="164"/>
                    </a:lnTo>
                    <a:lnTo>
                      <a:pt x="298" y="164"/>
                    </a:lnTo>
                    <a:lnTo>
                      <a:pt x="286" y="146"/>
                    </a:lnTo>
                    <a:lnTo>
                      <a:pt x="258" y="110"/>
                    </a:lnTo>
                    <a:lnTo>
                      <a:pt x="258" y="110"/>
                    </a:lnTo>
                    <a:lnTo>
                      <a:pt x="230" y="76"/>
                    </a:lnTo>
                    <a:lnTo>
                      <a:pt x="216" y="62"/>
                    </a:lnTo>
                    <a:lnTo>
                      <a:pt x="170" y="18"/>
                    </a:lnTo>
                    <a:lnTo>
                      <a:pt x="164" y="14"/>
                    </a:lnTo>
                    <a:lnTo>
                      <a:pt x="108" y="12"/>
                    </a:lnTo>
                    <a:lnTo>
                      <a:pt x="106" y="12"/>
                    </a:lnTo>
                    <a:lnTo>
                      <a:pt x="106" y="10"/>
                    </a:lnTo>
                    <a:lnTo>
                      <a:pt x="106" y="10"/>
                    </a:lnTo>
                    <a:lnTo>
                      <a:pt x="94" y="6"/>
                    </a:lnTo>
                    <a:lnTo>
                      <a:pt x="80" y="0"/>
                    </a:lnTo>
                    <a:lnTo>
                      <a:pt x="80" y="0"/>
                    </a:lnTo>
                    <a:lnTo>
                      <a:pt x="76" y="0"/>
                    </a:lnTo>
                    <a:lnTo>
                      <a:pt x="70" y="0"/>
                    </a:lnTo>
                    <a:lnTo>
                      <a:pt x="54" y="4"/>
                    </a:lnTo>
                    <a:lnTo>
                      <a:pt x="34" y="12"/>
                    </a:lnTo>
                    <a:lnTo>
                      <a:pt x="8" y="24"/>
                    </a:lnTo>
                    <a:lnTo>
                      <a:pt x="6" y="26"/>
                    </a:lnTo>
                    <a:lnTo>
                      <a:pt x="8" y="36"/>
                    </a:lnTo>
                    <a:lnTo>
                      <a:pt x="8" y="36"/>
                    </a:lnTo>
                    <a:lnTo>
                      <a:pt x="8" y="38"/>
                    </a:lnTo>
                    <a:lnTo>
                      <a:pt x="8" y="38"/>
                    </a:lnTo>
                    <a:lnTo>
                      <a:pt x="8" y="38"/>
                    </a:lnTo>
                    <a:lnTo>
                      <a:pt x="2" y="52"/>
                    </a:lnTo>
                    <a:lnTo>
                      <a:pt x="2" y="52"/>
                    </a:lnTo>
                    <a:lnTo>
                      <a:pt x="0" y="52"/>
                    </a:lnTo>
                    <a:lnTo>
                      <a:pt x="0" y="62"/>
                    </a:lnTo>
                    <a:lnTo>
                      <a:pt x="0" y="62"/>
                    </a:lnTo>
                    <a:lnTo>
                      <a:pt x="0" y="72"/>
                    </a:lnTo>
                    <a:lnTo>
                      <a:pt x="4" y="82"/>
                    </a:lnTo>
                    <a:lnTo>
                      <a:pt x="10" y="86"/>
                    </a:lnTo>
                    <a:lnTo>
                      <a:pt x="22" y="86"/>
                    </a:lnTo>
                    <a:lnTo>
                      <a:pt x="32" y="88"/>
                    </a:lnTo>
                    <a:lnTo>
                      <a:pt x="36" y="86"/>
                    </a:lnTo>
                    <a:lnTo>
                      <a:pt x="36" y="86"/>
                    </a:lnTo>
                    <a:lnTo>
                      <a:pt x="38" y="76"/>
                    </a:lnTo>
                    <a:lnTo>
                      <a:pt x="42" y="70"/>
                    </a:lnTo>
                    <a:lnTo>
                      <a:pt x="50" y="70"/>
                    </a:lnTo>
                    <a:lnTo>
                      <a:pt x="78" y="78"/>
                    </a:lnTo>
                    <a:lnTo>
                      <a:pt x="84" y="80"/>
                    </a:lnTo>
                    <a:lnTo>
                      <a:pt x="74" y="94"/>
                    </a:lnTo>
                    <a:lnTo>
                      <a:pt x="74" y="114"/>
                    </a:lnTo>
                    <a:lnTo>
                      <a:pt x="74" y="114"/>
                    </a:lnTo>
                    <a:lnTo>
                      <a:pt x="76" y="118"/>
                    </a:lnTo>
                    <a:lnTo>
                      <a:pt x="80" y="124"/>
                    </a:lnTo>
                    <a:lnTo>
                      <a:pt x="96" y="140"/>
                    </a:lnTo>
                    <a:lnTo>
                      <a:pt x="96" y="140"/>
                    </a:lnTo>
                    <a:lnTo>
                      <a:pt x="108" y="148"/>
                    </a:lnTo>
                    <a:lnTo>
                      <a:pt x="116" y="150"/>
                    </a:lnTo>
                    <a:lnTo>
                      <a:pt x="120" y="150"/>
                    </a:lnTo>
                    <a:lnTo>
                      <a:pt x="124" y="148"/>
                    </a:lnTo>
                    <a:lnTo>
                      <a:pt x="138" y="134"/>
                    </a:lnTo>
                    <a:lnTo>
                      <a:pt x="148" y="128"/>
                    </a:lnTo>
                    <a:lnTo>
                      <a:pt x="148" y="128"/>
                    </a:lnTo>
                    <a:lnTo>
                      <a:pt x="148" y="128"/>
                    </a:lnTo>
                    <a:lnTo>
                      <a:pt x="170" y="124"/>
                    </a:lnTo>
                    <a:lnTo>
                      <a:pt x="176" y="110"/>
                    </a:lnTo>
                    <a:lnTo>
                      <a:pt x="194" y="100"/>
                    </a:lnTo>
                    <a:lnTo>
                      <a:pt x="212" y="11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34" y="232"/>
                    </a:lnTo>
                    <a:lnTo>
                      <a:pt x="240" y="250"/>
                    </a:lnTo>
                    <a:lnTo>
                      <a:pt x="242" y="258"/>
                    </a:lnTo>
                    <a:lnTo>
                      <a:pt x="240" y="272"/>
                    </a:lnTo>
                    <a:lnTo>
                      <a:pt x="240" y="272"/>
                    </a:lnTo>
                    <a:lnTo>
                      <a:pt x="240" y="274"/>
                    </a:lnTo>
                    <a:lnTo>
                      <a:pt x="232" y="284"/>
                    </a:lnTo>
                    <a:lnTo>
                      <a:pt x="232" y="286"/>
                    </a:lnTo>
                    <a:lnTo>
                      <a:pt x="232" y="286"/>
                    </a:lnTo>
                    <a:lnTo>
                      <a:pt x="232" y="286"/>
                    </a:lnTo>
                    <a:lnTo>
                      <a:pt x="224" y="294"/>
                    </a:lnTo>
                    <a:lnTo>
                      <a:pt x="222" y="312"/>
                    </a:lnTo>
                    <a:lnTo>
                      <a:pt x="228" y="330"/>
                    </a:lnTo>
                    <a:lnTo>
                      <a:pt x="228" y="330"/>
                    </a:lnTo>
                    <a:lnTo>
                      <a:pt x="228" y="332"/>
                    </a:lnTo>
                    <a:lnTo>
                      <a:pt x="228" y="332"/>
                    </a:lnTo>
                    <a:lnTo>
                      <a:pt x="228" y="332"/>
                    </a:lnTo>
                    <a:lnTo>
                      <a:pt x="222" y="360"/>
                    </a:lnTo>
                    <a:lnTo>
                      <a:pt x="218" y="364"/>
                    </a:lnTo>
                    <a:lnTo>
                      <a:pt x="218" y="364"/>
                    </a:lnTo>
                    <a:lnTo>
                      <a:pt x="214" y="366"/>
                    </a:lnTo>
                    <a:lnTo>
                      <a:pt x="206" y="364"/>
                    </a:lnTo>
                    <a:lnTo>
                      <a:pt x="206" y="364"/>
                    </a:lnTo>
                    <a:lnTo>
                      <a:pt x="198" y="356"/>
                    </a:lnTo>
                    <a:lnTo>
                      <a:pt x="190" y="358"/>
                    </a:lnTo>
                    <a:lnTo>
                      <a:pt x="180" y="370"/>
                    </a:lnTo>
                    <a:lnTo>
                      <a:pt x="168" y="402"/>
                    </a:lnTo>
                    <a:lnTo>
                      <a:pt x="168" y="404"/>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4" y="560"/>
                    </a:lnTo>
                    <a:lnTo>
                      <a:pt x="258" y="562"/>
                    </a:lnTo>
                    <a:lnTo>
                      <a:pt x="262" y="562"/>
                    </a:lnTo>
                    <a:lnTo>
                      <a:pt x="266" y="564"/>
                    </a:lnTo>
                    <a:lnTo>
                      <a:pt x="274" y="560"/>
                    </a:lnTo>
                    <a:lnTo>
                      <a:pt x="274" y="560"/>
                    </a:lnTo>
                    <a:lnTo>
                      <a:pt x="282" y="558"/>
                    </a:lnTo>
                    <a:lnTo>
                      <a:pt x="292" y="554"/>
                    </a:lnTo>
                    <a:lnTo>
                      <a:pt x="296" y="552"/>
                    </a:lnTo>
                    <a:lnTo>
                      <a:pt x="308" y="552"/>
                    </a:lnTo>
                    <a:lnTo>
                      <a:pt x="308" y="552"/>
                    </a:lnTo>
                    <a:lnTo>
                      <a:pt x="312" y="552"/>
                    </a:lnTo>
                    <a:lnTo>
                      <a:pt x="316" y="554"/>
                    </a:lnTo>
                    <a:lnTo>
                      <a:pt x="332" y="544"/>
                    </a:lnTo>
                    <a:lnTo>
                      <a:pt x="334" y="544"/>
                    </a:lnTo>
                    <a:lnTo>
                      <a:pt x="334" y="546"/>
                    </a:lnTo>
                    <a:lnTo>
                      <a:pt x="336" y="544"/>
                    </a:lnTo>
                    <a:lnTo>
                      <a:pt x="338" y="546"/>
                    </a:lnTo>
                    <a:lnTo>
                      <a:pt x="338" y="546"/>
                    </a:lnTo>
                    <a:lnTo>
                      <a:pt x="344" y="556"/>
                    </a:lnTo>
                    <a:lnTo>
                      <a:pt x="346" y="562"/>
                    </a:lnTo>
                    <a:lnTo>
                      <a:pt x="354" y="574"/>
                    </a:lnTo>
                    <a:lnTo>
                      <a:pt x="360" y="576"/>
                    </a:lnTo>
                    <a:lnTo>
                      <a:pt x="360" y="576"/>
                    </a:lnTo>
                    <a:lnTo>
                      <a:pt x="362" y="576"/>
                    </a:lnTo>
                    <a:lnTo>
                      <a:pt x="360" y="574"/>
                    </a:lnTo>
                    <a:lnTo>
                      <a:pt x="360" y="574"/>
                    </a:lnTo>
                    <a:lnTo>
                      <a:pt x="360" y="570"/>
                    </a:lnTo>
                    <a:lnTo>
                      <a:pt x="360" y="566"/>
                    </a:lnTo>
                    <a:lnTo>
                      <a:pt x="360" y="566"/>
                    </a:lnTo>
                    <a:lnTo>
                      <a:pt x="364" y="564"/>
                    </a:lnTo>
                    <a:lnTo>
                      <a:pt x="370" y="562"/>
                    </a:lnTo>
                    <a:lnTo>
                      <a:pt x="398" y="562"/>
                    </a:lnTo>
                    <a:lnTo>
                      <a:pt x="400" y="562"/>
                    </a:lnTo>
                    <a:lnTo>
                      <a:pt x="402" y="562"/>
                    </a:lnTo>
                    <a:lnTo>
                      <a:pt x="402" y="562"/>
                    </a:lnTo>
                    <a:lnTo>
                      <a:pt x="402" y="562"/>
                    </a:lnTo>
                    <a:lnTo>
                      <a:pt x="412" y="580"/>
                    </a:lnTo>
                    <a:lnTo>
                      <a:pt x="410" y="588"/>
                    </a:lnTo>
                    <a:lnTo>
                      <a:pt x="410" y="588"/>
                    </a:lnTo>
                    <a:lnTo>
                      <a:pt x="422" y="590"/>
                    </a:lnTo>
                    <a:lnTo>
                      <a:pt x="422" y="590"/>
                    </a:lnTo>
                    <a:lnTo>
                      <a:pt x="422" y="590"/>
                    </a:lnTo>
                    <a:lnTo>
                      <a:pt x="422" y="588"/>
                    </a:lnTo>
                    <a:lnTo>
                      <a:pt x="422" y="586"/>
                    </a:lnTo>
                    <a:lnTo>
                      <a:pt x="426" y="584"/>
                    </a:lnTo>
                    <a:lnTo>
                      <a:pt x="454" y="602"/>
                    </a:lnTo>
                    <a:lnTo>
                      <a:pt x="454" y="602"/>
                    </a:lnTo>
                    <a:lnTo>
                      <a:pt x="456" y="608"/>
                    </a:lnTo>
                    <a:lnTo>
                      <a:pt x="458" y="612"/>
                    </a:lnTo>
                    <a:lnTo>
                      <a:pt x="458" y="624"/>
                    </a:lnTo>
                    <a:lnTo>
                      <a:pt x="468" y="626"/>
                    </a:lnTo>
                    <a:lnTo>
                      <a:pt x="474" y="616"/>
                    </a:lnTo>
                    <a:lnTo>
                      <a:pt x="474" y="616"/>
                    </a:lnTo>
                    <a:lnTo>
                      <a:pt x="470" y="608"/>
                    </a:lnTo>
                    <a:lnTo>
                      <a:pt x="470" y="602"/>
                    </a:lnTo>
                    <a:lnTo>
                      <a:pt x="470" y="602"/>
                    </a:lnTo>
                    <a:lnTo>
                      <a:pt x="472" y="598"/>
                    </a:lnTo>
                    <a:lnTo>
                      <a:pt x="474" y="596"/>
                    </a:lnTo>
                    <a:lnTo>
                      <a:pt x="478" y="594"/>
                    </a:lnTo>
                    <a:lnTo>
                      <a:pt x="478" y="594"/>
                    </a:lnTo>
                    <a:lnTo>
                      <a:pt x="478" y="592"/>
                    </a:lnTo>
                    <a:lnTo>
                      <a:pt x="480" y="590"/>
                    </a:lnTo>
                    <a:lnTo>
                      <a:pt x="486" y="590"/>
                    </a:lnTo>
                    <a:lnTo>
                      <a:pt x="486" y="590"/>
                    </a:lnTo>
                    <a:lnTo>
                      <a:pt x="490" y="594"/>
                    </a:lnTo>
                    <a:lnTo>
                      <a:pt x="492" y="598"/>
                    </a:lnTo>
                    <a:lnTo>
                      <a:pt x="496" y="614"/>
                    </a:lnTo>
                    <a:lnTo>
                      <a:pt x="496" y="616"/>
                    </a:lnTo>
                    <a:lnTo>
                      <a:pt x="498" y="618"/>
                    </a:lnTo>
                    <a:lnTo>
                      <a:pt x="498" y="618"/>
                    </a:lnTo>
                    <a:lnTo>
                      <a:pt x="502" y="622"/>
                    </a:lnTo>
                    <a:lnTo>
                      <a:pt x="510" y="626"/>
                    </a:lnTo>
                    <a:lnTo>
                      <a:pt x="510" y="626"/>
                    </a:lnTo>
                    <a:lnTo>
                      <a:pt x="512" y="626"/>
                    </a:lnTo>
                    <a:lnTo>
                      <a:pt x="538" y="652"/>
                    </a:lnTo>
                    <a:lnTo>
                      <a:pt x="538" y="652"/>
                    </a:lnTo>
                    <a:lnTo>
                      <a:pt x="550" y="648"/>
                    </a:lnTo>
                    <a:lnTo>
                      <a:pt x="548" y="644"/>
                    </a:lnTo>
                    <a:lnTo>
                      <a:pt x="548" y="644"/>
                    </a:lnTo>
                    <a:lnTo>
                      <a:pt x="544" y="638"/>
                    </a:lnTo>
                    <a:lnTo>
                      <a:pt x="544" y="634"/>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08" y="596"/>
                    </a:lnTo>
                    <a:lnTo>
                      <a:pt x="610" y="600"/>
                    </a:lnTo>
                    <a:lnTo>
                      <a:pt x="612" y="606"/>
                    </a:lnTo>
                    <a:lnTo>
                      <a:pt x="612" y="606"/>
                    </a:lnTo>
                    <a:lnTo>
                      <a:pt x="610" y="610"/>
                    </a:lnTo>
                    <a:lnTo>
                      <a:pt x="606" y="616"/>
                    </a:lnTo>
                    <a:lnTo>
                      <a:pt x="610" y="618"/>
                    </a:lnTo>
                    <a:lnTo>
                      <a:pt x="610" y="618"/>
                    </a:lnTo>
                    <a:lnTo>
                      <a:pt x="620" y="622"/>
                    </a:lnTo>
                    <a:lnTo>
                      <a:pt x="628" y="626"/>
                    </a:lnTo>
                    <a:lnTo>
                      <a:pt x="630" y="626"/>
                    </a:lnTo>
                    <a:lnTo>
                      <a:pt x="630" y="626"/>
                    </a:lnTo>
                    <a:lnTo>
                      <a:pt x="640" y="630"/>
                    </a:lnTo>
                    <a:lnTo>
                      <a:pt x="648" y="630"/>
                    </a:lnTo>
                    <a:lnTo>
                      <a:pt x="636" y="572"/>
                    </a:lnTo>
                    <a:lnTo>
                      <a:pt x="636" y="572"/>
                    </a:lnTo>
                    <a:lnTo>
                      <a:pt x="630" y="568"/>
                    </a:lnTo>
                    <a:lnTo>
                      <a:pt x="624" y="562"/>
                    </a:lnTo>
                    <a:lnTo>
                      <a:pt x="614" y="546"/>
                    </a:lnTo>
                    <a:lnTo>
                      <a:pt x="614" y="546"/>
                    </a:lnTo>
                    <a:lnTo>
                      <a:pt x="610" y="538"/>
                    </a:lnTo>
                    <a:lnTo>
                      <a:pt x="612" y="528"/>
                    </a:lnTo>
                    <a:lnTo>
                      <a:pt x="616" y="518"/>
                    </a:lnTo>
                    <a:lnTo>
                      <a:pt x="624" y="506"/>
                    </a:lnTo>
                    <a:lnTo>
                      <a:pt x="624" y="506"/>
                    </a:lnTo>
                    <a:lnTo>
                      <a:pt x="636" y="494"/>
                    </a:lnTo>
                    <a:lnTo>
                      <a:pt x="650" y="482"/>
                    </a:lnTo>
                    <a:lnTo>
                      <a:pt x="650" y="482"/>
                    </a:lnTo>
                    <a:lnTo>
                      <a:pt x="650" y="482"/>
                    </a:lnTo>
                    <a:lnTo>
                      <a:pt x="662" y="482"/>
                    </a:lnTo>
                    <a:lnTo>
                      <a:pt x="662" y="482"/>
                    </a:lnTo>
                    <a:lnTo>
                      <a:pt x="672" y="486"/>
                    </a:lnTo>
                    <a:lnTo>
                      <a:pt x="692" y="486"/>
                    </a:lnTo>
                    <a:lnTo>
                      <a:pt x="692" y="486"/>
                    </a:lnTo>
                    <a:lnTo>
                      <a:pt x="698" y="482"/>
                    </a:lnTo>
                    <a:lnTo>
                      <a:pt x="704" y="476"/>
                    </a:lnTo>
                    <a:lnTo>
                      <a:pt x="714" y="452"/>
                    </a:lnTo>
                    <a:lnTo>
                      <a:pt x="714" y="452"/>
                    </a:lnTo>
                    <a:lnTo>
                      <a:pt x="718" y="442"/>
                    </a:lnTo>
                    <a:lnTo>
                      <a:pt x="718" y="426"/>
                    </a:lnTo>
                    <a:lnTo>
                      <a:pt x="716" y="382"/>
                    </a:lnTo>
                    <a:lnTo>
                      <a:pt x="716" y="38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0" name="Freeform 30"/>
              <p:cNvSpPr>
                <a:spLocks/>
              </p:cNvSpPr>
              <p:nvPr/>
            </p:nvSpPr>
            <p:spPr bwMode="auto">
              <a:xfrm>
                <a:off x="5302376" y="3284061"/>
                <a:ext cx="404461" cy="253317"/>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66D9E8"/>
              </a:solidFill>
              <a:ln w="9525">
                <a:noFill/>
                <a:round/>
                <a:headEnd/>
                <a:tailEnd/>
              </a:ln>
            </p:spPr>
            <p:txBody>
              <a:bodyPr lIns="86404" tIns="43202" rIns="86404" bIns="43202"/>
              <a:lstStyle/>
              <a:p>
                <a:pPr eaLnBrk="1" hangingPunct="1">
                  <a:buFont typeface="Arial" panose="020B0604020202020204" pitchFamily="34" charset="0"/>
                  <a:buNone/>
                  <a:defRPr/>
                </a:pPr>
                <a:endParaRPr lang="zh-CN" altLang="en-US" sz="1400">
                  <a:solidFill>
                    <a:schemeClr val="bg1"/>
                  </a:solidFill>
                </a:endParaRPr>
              </a:p>
            </p:txBody>
          </p:sp>
          <p:sp>
            <p:nvSpPr>
              <p:cNvPr id="101" name="Freeform 31"/>
              <p:cNvSpPr>
                <a:spLocks/>
              </p:cNvSpPr>
              <p:nvPr/>
            </p:nvSpPr>
            <p:spPr bwMode="auto">
              <a:xfrm>
                <a:off x="5680744" y="3685235"/>
                <a:ext cx="63061" cy="55447"/>
              </a:xfrm>
              <a:custGeom>
                <a:avLst/>
                <a:gdLst>
                  <a:gd name="T0" fmla="*/ 62 w 68"/>
                  <a:gd name="T1" fmla="*/ 32 h 60"/>
                  <a:gd name="T2" fmla="*/ 68 w 68"/>
                  <a:gd name="T3" fmla="*/ 24 h 60"/>
                  <a:gd name="T4" fmla="*/ 68 w 68"/>
                  <a:gd name="T5" fmla="*/ 24 h 60"/>
                  <a:gd name="T6" fmla="*/ 68 w 68"/>
                  <a:gd name="T7" fmla="*/ 24 h 60"/>
                  <a:gd name="T8" fmla="*/ 68 w 68"/>
                  <a:gd name="T9" fmla="*/ 24 h 60"/>
                  <a:gd name="T10" fmla="*/ 48 w 68"/>
                  <a:gd name="T11" fmla="*/ 8 h 60"/>
                  <a:gd name="T12" fmla="*/ 48 w 68"/>
                  <a:gd name="T13" fmla="*/ 8 h 60"/>
                  <a:gd name="T14" fmla="*/ 40 w 68"/>
                  <a:gd name="T15" fmla="*/ 4 h 60"/>
                  <a:gd name="T16" fmla="*/ 34 w 68"/>
                  <a:gd name="T17" fmla="*/ 0 h 60"/>
                  <a:gd name="T18" fmla="*/ 28 w 68"/>
                  <a:gd name="T19" fmla="*/ 0 h 60"/>
                  <a:gd name="T20" fmla="*/ 22 w 68"/>
                  <a:gd name="T21" fmla="*/ 0 h 60"/>
                  <a:gd name="T22" fmla="*/ 14 w 68"/>
                  <a:gd name="T23" fmla="*/ 2 h 60"/>
                  <a:gd name="T24" fmla="*/ 14 w 68"/>
                  <a:gd name="T25" fmla="*/ 20 h 60"/>
                  <a:gd name="T26" fmla="*/ 14 w 68"/>
                  <a:gd name="T27" fmla="*/ 20 h 60"/>
                  <a:gd name="T28" fmla="*/ 10 w 68"/>
                  <a:gd name="T29" fmla="*/ 28 h 60"/>
                  <a:gd name="T30" fmla="*/ 4 w 68"/>
                  <a:gd name="T31" fmla="*/ 36 h 60"/>
                  <a:gd name="T32" fmla="*/ 0 w 68"/>
                  <a:gd name="T33" fmla="*/ 40 h 60"/>
                  <a:gd name="T34" fmla="*/ 8 w 68"/>
                  <a:gd name="T35" fmla="*/ 48 h 60"/>
                  <a:gd name="T36" fmla="*/ 10 w 68"/>
                  <a:gd name="T37" fmla="*/ 48 h 60"/>
                  <a:gd name="T38" fmla="*/ 12 w 68"/>
                  <a:gd name="T39" fmla="*/ 56 h 60"/>
                  <a:gd name="T40" fmla="*/ 22 w 68"/>
                  <a:gd name="T41" fmla="*/ 60 h 60"/>
                  <a:gd name="T42" fmla="*/ 22 w 68"/>
                  <a:gd name="T43" fmla="*/ 60 h 60"/>
                  <a:gd name="T44" fmla="*/ 28 w 68"/>
                  <a:gd name="T45" fmla="*/ 56 h 60"/>
                  <a:gd name="T46" fmla="*/ 34 w 68"/>
                  <a:gd name="T47" fmla="*/ 54 h 60"/>
                  <a:gd name="T48" fmla="*/ 52 w 68"/>
                  <a:gd name="T49" fmla="*/ 58 h 60"/>
                  <a:gd name="T50" fmla="*/ 52 w 68"/>
                  <a:gd name="T51" fmla="*/ 52 h 60"/>
                  <a:gd name="T52" fmla="*/ 52 w 68"/>
                  <a:gd name="T53" fmla="*/ 52 h 60"/>
                  <a:gd name="T54" fmla="*/ 54 w 68"/>
                  <a:gd name="T55" fmla="*/ 44 h 60"/>
                  <a:gd name="T56" fmla="*/ 56 w 68"/>
                  <a:gd name="T57" fmla="*/ 38 h 60"/>
                  <a:gd name="T58" fmla="*/ 58 w 68"/>
                  <a:gd name="T59" fmla="*/ 34 h 60"/>
                  <a:gd name="T60" fmla="*/ 62 w 68"/>
                  <a:gd name="T61" fmla="*/ 32 h 60"/>
                  <a:gd name="T62" fmla="*/ 62 w 68"/>
                  <a:gd name="T63"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0">
                    <a:moveTo>
                      <a:pt x="62" y="32"/>
                    </a:moveTo>
                    <a:lnTo>
                      <a:pt x="68" y="24"/>
                    </a:lnTo>
                    <a:lnTo>
                      <a:pt x="68" y="24"/>
                    </a:lnTo>
                    <a:lnTo>
                      <a:pt x="68" y="24"/>
                    </a:lnTo>
                    <a:lnTo>
                      <a:pt x="68" y="24"/>
                    </a:lnTo>
                    <a:lnTo>
                      <a:pt x="48" y="8"/>
                    </a:lnTo>
                    <a:lnTo>
                      <a:pt x="48" y="8"/>
                    </a:lnTo>
                    <a:lnTo>
                      <a:pt x="40" y="4"/>
                    </a:lnTo>
                    <a:lnTo>
                      <a:pt x="34" y="0"/>
                    </a:lnTo>
                    <a:lnTo>
                      <a:pt x="28" y="0"/>
                    </a:lnTo>
                    <a:lnTo>
                      <a:pt x="22" y="0"/>
                    </a:lnTo>
                    <a:lnTo>
                      <a:pt x="14" y="2"/>
                    </a:lnTo>
                    <a:lnTo>
                      <a:pt x="14" y="20"/>
                    </a:lnTo>
                    <a:lnTo>
                      <a:pt x="14" y="20"/>
                    </a:lnTo>
                    <a:lnTo>
                      <a:pt x="10" y="28"/>
                    </a:lnTo>
                    <a:lnTo>
                      <a:pt x="4" y="36"/>
                    </a:lnTo>
                    <a:lnTo>
                      <a:pt x="0" y="40"/>
                    </a:lnTo>
                    <a:lnTo>
                      <a:pt x="8" y="48"/>
                    </a:lnTo>
                    <a:lnTo>
                      <a:pt x="10" y="48"/>
                    </a:lnTo>
                    <a:lnTo>
                      <a:pt x="12" y="56"/>
                    </a:lnTo>
                    <a:lnTo>
                      <a:pt x="22" y="60"/>
                    </a:lnTo>
                    <a:lnTo>
                      <a:pt x="22" y="60"/>
                    </a:lnTo>
                    <a:lnTo>
                      <a:pt x="28" y="56"/>
                    </a:lnTo>
                    <a:lnTo>
                      <a:pt x="34" y="54"/>
                    </a:lnTo>
                    <a:lnTo>
                      <a:pt x="52" y="58"/>
                    </a:lnTo>
                    <a:lnTo>
                      <a:pt x="52" y="52"/>
                    </a:lnTo>
                    <a:lnTo>
                      <a:pt x="52" y="52"/>
                    </a:lnTo>
                    <a:lnTo>
                      <a:pt x="54" y="44"/>
                    </a:lnTo>
                    <a:lnTo>
                      <a:pt x="56" y="38"/>
                    </a:lnTo>
                    <a:lnTo>
                      <a:pt x="58" y="34"/>
                    </a:lnTo>
                    <a:lnTo>
                      <a:pt x="62" y="32"/>
                    </a:lnTo>
                    <a:lnTo>
                      <a:pt x="62" y="3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2" name="Freeform 32"/>
              <p:cNvSpPr>
                <a:spLocks/>
              </p:cNvSpPr>
              <p:nvPr/>
            </p:nvSpPr>
            <p:spPr bwMode="auto">
              <a:xfrm>
                <a:off x="5385007" y="3490628"/>
                <a:ext cx="351185" cy="271799"/>
              </a:xfrm>
              <a:custGeom>
                <a:avLst/>
                <a:gdLst>
                  <a:gd name="T0" fmla="*/ 258 w 378"/>
                  <a:gd name="T1" fmla="*/ 78 h 292"/>
                  <a:gd name="T2" fmla="*/ 240 w 378"/>
                  <a:gd name="T3" fmla="*/ 46 h 292"/>
                  <a:gd name="T4" fmla="*/ 204 w 378"/>
                  <a:gd name="T5" fmla="*/ 38 h 292"/>
                  <a:gd name="T6" fmla="*/ 194 w 378"/>
                  <a:gd name="T7" fmla="*/ 28 h 292"/>
                  <a:gd name="T8" fmla="*/ 166 w 378"/>
                  <a:gd name="T9" fmla="*/ 16 h 292"/>
                  <a:gd name="T10" fmla="*/ 164 w 378"/>
                  <a:gd name="T11" fmla="*/ 0 h 292"/>
                  <a:gd name="T12" fmla="*/ 148 w 378"/>
                  <a:gd name="T13" fmla="*/ 12 h 292"/>
                  <a:gd name="T14" fmla="*/ 140 w 378"/>
                  <a:gd name="T15" fmla="*/ 26 h 292"/>
                  <a:gd name="T16" fmla="*/ 126 w 378"/>
                  <a:gd name="T17" fmla="*/ 46 h 292"/>
                  <a:gd name="T18" fmla="*/ 120 w 378"/>
                  <a:gd name="T19" fmla="*/ 52 h 292"/>
                  <a:gd name="T20" fmla="*/ 108 w 378"/>
                  <a:gd name="T21" fmla="*/ 42 h 292"/>
                  <a:gd name="T22" fmla="*/ 96 w 378"/>
                  <a:gd name="T23" fmla="*/ 38 h 292"/>
                  <a:gd name="T24" fmla="*/ 76 w 378"/>
                  <a:gd name="T25" fmla="*/ 46 h 292"/>
                  <a:gd name="T26" fmla="*/ 32 w 378"/>
                  <a:gd name="T27" fmla="*/ 50 h 292"/>
                  <a:gd name="T28" fmla="*/ 20 w 378"/>
                  <a:gd name="T29" fmla="*/ 32 h 292"/>
                  <a:gd name="T30" fmla="*/ 4 w 378"/>
                  <a:gd name="T31" fmla="*/ 34 h 292"/>
                  <a:gd name="T32" fmla="*/ 2 w 378"/>
                  <a:gd name="T33" fmla="*/ 36 h 292"/>
                  <a:gd name="T34" fmla="*/ 8 w 378"/>
                  <a:gd name="T35" fmla="*/ 42 h 292"/>
                  <a:gd name="T36" fmla="*/ 10 w 378"/>
                  <a:gd name="T37" fmla="*/ 42 h 292"/>
                  <a:gd name="T38" fmla="*/ 40 w 378"/>
                  <a:gd name="T39" fmla="*/ 76 h 292"/>
                  <a:gd name="T40" fmla="*/ 98 w 378"/>
                  <a:gd name="T41" fmla="*/ 96 h 292"/>
                  <a:gd name="T42" fmla="*/ 118 w 378"/>
                  <a:gd name="T43" fmla="*/ 128 h 292"/>
                  <a:gd name="T44" fmla="*/ 140 w 378"/>
                  <a:gd name="T45" fmla="*/ 158 h 292"/>
                  <a:gd name="T46" fmla="*/ 152 w 378"/>
                  <a:gd name="T47" fmla="*/ 162 h 292"/>
                  <a:gd name="T48" fmla="*/ 182 w 378"/>
                  <a:gd name="T49" fmla="*/ 142 h 292"/>
                  <a:gd name="T50" fmla="*/ 200 w 378"/>
                  <a:gd name="T51" fmla="*/ 146 h 292"/>
                  <a:gd name="T52" fmla="*/ 198 w 378"/>
                  <a:gd name="T53" fmla="*/ 152 h 292"/>
                  <a:gd name="T54" fmla="*/ 168 w 378"/>
                  <a:gd name="T55" fmla="*/ 186 h 292"/>
                  <a:gd name="T56" fmla="*/ 166 w 378"/>
                  <a:gd name="T57" fmla="*/ 194 h 292"/>
                  <a:gd name="T58" fmla="*/ 152 w 378"/>
                  <a:gd name="T59" fmla="*/ 222 h 292"/>
                  <a:gd name="T60" fmla="*/ 166 w 378"/>
                  <a:gd name="T61" fmla="*/ 246 h 292"/>
                  <a:gd name="T62" fmla="*/ 178 w 378"/>
                  <a:gd name="T63" fmla="*/ 254 h 292"/>
                  <a:gd name="T64" fmla="*/ 194 w 378"/>
                  <a:gd name="T65" fmla="*/ 270 h 292"/>
                  <a:gd name="T66" fmla="*/ 204 w 378"/>
                  <a:gd name="T67" fmla="*/ 262 h 292"/>
                  <a:gd name="T68" fmla="*/ 214 w 378"/>
                  <a:gd name="T69" fmla="*/ 264 h 292"/>
                  <a:gd name="T70" fmla="*/ 230 w 378"/>
                  <a:gd name="T71" fmla="*/ 278 h 292"/>
                  <a:gd name="T72" fmla="*/ 238 w 378"/>
                  <a:gd name="T73" fmla="*/ 286 h 292"/>
                  <a:gd name="T74" fmla="*/ 248 w 378"/>
                  <a:gd name="T75" fmla="*/ 284 h 292"/>
                  <a:gd name="T76" fmla="*/ 304 w 378"/>
                  <a:gd name="T77" fmla="*/ 286 h 292"/>
                  <a:gd name="T78" fmla="*/ 312 w 378"/>
                  <a:gd name="T79" fmla="*/ 272 h 292"/>
                  <a:gd name="T80" fmla="*/ 316 w 378"/>
                  <a:gd name="T81" fmla="*/ 262 h 292"/>
                  <a:gd name="T82" fmla="*/ 324 w 378"/>
                  <a:gd name="T83" fmla="*/ 248 h 292"/>
                  <a:gd name="T84" fmla="*/ 324 w 378"/>
                  <a:gd name="T85" fmla="*/ 232 h 292"/>
                  <a:gd name="T86" fmla="*/ 330 w 378"/>
                  <a:gd name="T87" fmla="*/ 226 h 292"/>
                  <a:gd name="T88" fmla="*/ 348 w 378"/>
                  <a:gd name="T89" fmla="*/ 222 h 292"/>
                  <a:gd name="T90" fmla="*/ 378 w 378"/>
                  <a:gd name="T91" fmla="*/ 238 h 292"/>
                  <a:gd name="T92" fmla="*/ 362 w 378"/>
                  <a:gd name="T93" fmla="*/ 196 h 292"/>
                  <a:gd name="T94" fmla="*/ 348 w 378"/>
                  <a:gd name="T95" fmla="*/ 194 h 292"/>
                  <a:gd name="T96" fmla="*/ 312 w 378"/>
                  <a:gd name="T97" fmla="*/ 172 h 292"/>
                  <a:gd name="T98" fmla="*/ 292 w 378"/>
                  <a:gd name="T99" fmla="*/ 146 h 292"/>
                  <a:gd name="T100" fmla="*/ 270 w 378"/>
                  <a:gd name="T101" fmla="*/ 9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292">
                    <a:moveTo>
                      <a:pt x="264" y="86"/>
                    </a:moveTo>
                    <a:lnTo>
                      <a:pt x="264" y="86"/>
                    </a:lnTo>
                    <a:lnTo>
                      <a:pt x="258" y="78"/>
                    </a:lnTo>
                    <a:lnTo>
                      <a:pt x="252" y="70"/>
                    </a:lnTo>
                    <a:lnTo>
                      <a:pt x="240" y="46"/>
                    </a:lnTo>
                    <a:lnTo>
                      <a:pt x="240" y="46"/>
                    </a:lnTo>
                    <a:lnTo>
                      <a:pt x="226" y="44"/>
                    </a:lnTo>
                    <a:lnTo>
                      <a:pt x="214" y="42"/>
                    </a:lnTo>
                    <a:lnTo>
                      <a:pt x="204" y="38"/>
                    </a:lnTo>
                    <a:lnTo>
                      <a:pt x="198" y="34"/>
                    </a:lnTo>
                    <a:lnTo>
                      <a:pt x="198" y="34"/>
                    </a:lnTo>
                    <a:lnTo>
                      <a:pt x="194" y="28"/>
                    </a:lnTo>
                    <a:lnTo>
                      <a:pt x="188" y="24"/>
                    </a:lnTo>
                    <a:lnTo>
                      <a:pt x="170" y="18"/>
                    </a:lnTo>
                    <a:lnTo>
                      <a:pt x="166" y="16"/>
                    </a:lnTo>
                    <a:lnTo>
                      <a:pt x="170" y="2"/>
                    </a:lnTo>
                    <a:lnTo>
                      <a:pt x="168" y="2"/>
                    </a:lnTo>
                    <a:lnTo>
                      <a:pt x="164" y="0"/>
                    </a:lnTo>
                    <a:lnTo>
                      <a:pt x="164" y="0"/>
                    </a:lnTo>
                    <a:lnTo>
                      <a:pt x="152" y="8"/>
                    </a:lnTo>
                    <a:lnTo>
                      <a:pt x="148" y="12"/>
                    </a:lnTo>
                    <a:lnTo>
                      <a:pt x="144" y="16"/>
                    </a:lnTo>
                    <a:lnTo>
                      <a:pt x="144" y="16"/>
                    </a:lnTo>
                    <a:lnTo>
                      <a:pt x="140" y="26"/>
                    </a:lnTo>
                    <a:lnTo>
                      <a:pt x="132" y="32"/>
                    </a:lnTo>
                    <a:lnTo>
                      <a:pt x="132" y="32"/>
                    </a:lnTo>
                    <a:lnTo>
                      <a:pt x="126" y="46"/>
                    </a:lnTo>
                    <a:lnTo>
                      <a:pt x="124" y="50"/>
                    </a:lnTo>
                    <a:lnTo>
                      <a:pt x="120" y="52"/>
                    </a:lnTo>
                    <a:lnTo>
                      <a:pt x="120" y="52"/>
                    </a:lnTo>
                    <a:lnTo>
                      <a:pt x="118" y="52"/>
                    </a:lnTo>
                    <a:lnTo>
                      <a:pt x="116" y="48"/>
                    </a:lnTo>
                    <a:lnTo>
                      <a:pt x="108" y="42"/>
                    </a:lnTo>
                    <a:lnTo>
                      <a:pt x="108" y="42"/>
                    </a:lnTo>
                    <a:lnTo>
                      <a:pt x="102" y="40"/>
                    </a:lnTo>
                    <a:lnTo>
                      <a:pt x="96" y="38"/>
                    </a:lnTo>
                    <a:lnTo>
                      <a:pt x="88" y="40"/>
                    </a:lnTo>
                    <a:lnTo>
                      <a:pt x="88" y="40"/>
                    </a:lnTo>
                    <a:lnTo>
                      <a:pt x="76" y="46"/>
                    </a:lnTo>
                    <a:lnTo>
                      <a:pt x="62" y="50"/>
                    </a:lnTo>
                    <a:lnTo>
                      <a:pt x="32" y="50"/>
                    </a:lnTo>
                    <a:lnTo>
                      <a:pt x="32" y="50"/>
                    </a:lnTo>
                    <a:lnTo>
                      <a:pt x="26" y="44"/>
                    </a:lnTo>
                    <a:lnTo>
                      <a:pt x="22" y="38"/>
                    </a:lnTo>
                    <a:lnTo>
                      <a:pt x="20" y="32"/>
                    </a:lnTo>
                    <a:lnTo>
                      <a:pt x="20" y="22"/>
                    </a:lnTo>
                    <a:lnTo>
                      <a:pt x="8" y="18"/>
                    </a:lnTo>
                    <a:lnTo>
                      <a:pt x="4" y="34"/>
                    </a:lnTo>
                    <a:lnTo>
                      <a:pt x="4" y="34"/>
                    </a:lnTo>
                    <a:lnTo>
                      <a:pt x="4" y="36"/>
                    </a:lnTo>
                    <a:lnTo>
                      <a:pt x="2" y="36"/>
                    </a:lnTo>
                    <a:lnTo>
                      <a:pt x="0" y="40"/>
                    </a:lnTo>
                    <a:lnTo>
                      <a:pt x="8" y="42"/>
                    </a:lnTo>
                    <a:lnTo>
                      <a:pt x="8" y="42"/>
                    </a:lnTo>
                    <a:lnTo>
                      <a:pt x="10" y="42"/>
                    </a:lnTo>
                    <a:lnTo>
                      <a:pt x="10" y="42"/>
                    </a:lnTo>
                    <a:lnTo>
                      <a:pt x="10" y="42"/>
                    </a:lnTo>
                    <a:lnTo>
                      <a:pt x="28" y="66"/>
                    </a:lnTo>
                    <a:lnTo>
                      <a:pt x="40" y="76"/>
                    </a:lnTo>
                    <a:lnTo>
                      <a:pt x="40" y="76"/>
                    </a:lnTo>
                    <a:lnTo>
                      <a:pt x="68" y="86"/>
                    </a:lnTo>
                    <a:lnTo>
                      <a:pt x="98" y="96"/>
                    </a:lnTo>
                    <a:lnTo>
                      <a:pt x="98" y="96"/>
                    </a:lnTo>
                    <a:lnTo>
                      <a:pt x="104" y="102"/>
                    </a:lnTo>
                    <a:lnTo>
                      <a:pt x="112" y="112"/>
                    </a:lnTo>
                    <a:lnTo>
                      <a:pt x="118" y="128"/>
                    </a:lnTo>
                    <a:lnTo>
                      <a:pt x="124" y="150"/>
                    </a:lnTo>
                    <a:lnTo>
                      <a:pt x="124" y="150"/>
                    </a:lnTo>
                    <a:lnTo>
                      <a:pt x="140" y="158"/>
                    </a:lnTo>
                    <a:lnTo>
                      <a:pt x="146" y="162"/>
                    </a:lnTo>
                    <a:lnTo>
                      <a:pt x="152" y="162"/>
                    </a:lnTo>
                    <a:lnTo>
                      <a:pt x="152" y="162"/>
                    </a:lnTo>
                    <a:lnTo>
                      <a:pt x="180" y="144"/>
                    </a:lnTo>
                    <a:lnTo>
                      <a:pt x="180" y="144"/>
                    </a:lnTo>
                    <a:lnTo>
                      <a:pt x="182" y="142"/>
                    </a:lnTo>
                    <a:lnTo>
                      <a:pt x="184" y="144"/>
                    </a:lnTo>
                    <a:lnTo>
                      <a:pt x="198" y="146"/>
                    </a:lnTo>
                    <a:lnTo>
                      <a:pt x="200" y="146"/>
                    </a:lnTo>
                    <a:lnTo>
                      <a:pt x="200" y="150"/>
                    </a:lnTo>
                    <a:lnTo>
                      <a:pt x="198" y="152"/>
                    </a:lnTo>
                    <a:lnTo>
                      <a:pt x="198" y="152"/>
                    </a:lnTo>
                    <a:lnTo>
                      <a:pt x="192" y="174"/>
                    </a:lnTo>
                    <a:lnTo>
                      <a:pt x="186" y="186"/>
                    </a:lnTo>
                    <a:lnTo>
                      <a:pt x="168" y="186"/>
                    </a:lnTo>
                    <a:lnTo>
                      <a:pt x="168" y="186"/>
                    </a:lnTo>
                    <a:lnTo>
                      <a:pt x="168" y="186"/>
                    </a:lnTo>
                    <a:lnTo>
                      <a:pt x="166" y="194"/>
                    </a:lnTo>
                    <a:lnTo>
                      <a:pt x="164" y="202"/>
                    </a:lnTo>
                    <a:lnTo>
                      <a:pt x="152" y="222"/>
                    </a:lnTo>
                    <a:lnTo>
                      <a:pt x="152" y="222"/>
                    </a:lnTo>
                    <a:lnTo>
                      <a:pt x="148" y="228"/>
                    </a:lnTo>
                    <a:lnTo>
                      <a:pt x="148" y="234"/>
                    </a:lnTo>
                    <a:lnTo>
                      <a:pt x="166" y="246"/>
                    </a:lnTo>
                    <a:lnTo>
                      <a:pt x="166" y="246"/>
                    </a:lnTo>
                    <a:lnTo>
                      <a:pt x="172" y="252"/>
                    </a:lnTo>
                    <a:lnTo>
                      <a:pt x="178" y="254"/>
                    </a:lnTo>
                    <a:lnTo>
                      <a:pt x="182" y="254"/>
                    </a:lnTo>
                    <a:lnTo>
                      <a:pt x="186" y="266"/>
                    </a:lnTo>
                    <a:lnTo>
                      <a:pt x="194" y="270"/>
                    </a:lnTo>
                    <a:lnTo>
                      <a:pt x="200" y="266"/>
                    </a:lnTo>
                    <a:lnTo>
                      <a:pt x="200" y="266"/>
                    </a:lnTo>
                    <a:lnTo>
                      <a:pt x="204" y="262"/>
                    </a:lnTo>
                    <a:lnTo>
                      <a:pt x="208" y="262"/>
                    </a:lnTo>
                    <a:lnTo>
                      <a:pt x="208" y="262"/>
                    </a:lnTo>
                    <a:lnTo>
                      <a:pt x="214" y="264"/>
                    </a:lnTo>
                    <a:lnTo>
                      <a:pt x="218" y="266"/>
                    </a:lnTo>
                    <a:lnTo>
                      <a:pt x="224" y="270"/>
                    </a:lnTo>
                    <a:lnTo>
                      <a:pt x="230" y="278"/>
                    </a:lnTo>
                    <a:lnTo>
                      <a:pt x="230" y="278"/>
                    </a:lnTo>
                    <a:lnTo>
                      <a:pt x="236" y="286"/>
                    </a:lnTo>
                    <a:lnTo>
                      <a:pt x="238" y="286"/>
                    </a:lnTo>
                    <a:lnTo>
                      <a:pt x="238" y="286"/>
                    </a:lnTo>
                    <a:lnTo>
                      <a:pt x="242" y="284"/>
                    </a:lnTo>
                    <a:lnTo>
                      <a:pt x="248" y="284"/>
                    </a:lnTo>
                    <a:lnTo>
                      <a:pt x="264" y="288"/>
                    </a:lnTo>
                    <a:lnTo>
                      <a:pt x="284" y="292"/>
                    </a:lnTo>
                    <a:lnTo>
                      <a:pt x="304" y="286"/>
                    </a:lnTo>
                    <a:lnTo>
                      <a:pt x="312" y="282"/>
                    </a:lnTo>
                    <a:lnTo>
                      <a:pt x="318" y="278"/>
                    </a:lnTo>
                    <a:lnTo>
                      <a:pt x="312" y="272"/>
                    </a:lnTo>
                    <a:lnTo>
                      <a:pt x="312" y="272"/>
                    </a:lnTo>
                    <a:lnTo>
                      <a:pt x="312" y="268"/>
                    </a:lnTo>
                    <a:lnTo>
                      <a:pt x="316" y="262"/>
                    </a:lnTo>
                    <a:lnTo>
                      <a:pt x="316" y="262"/>
                    </a:lnTo>
                    <a:lnTo>
                      <a:pt x="322" y="256"/>
                    </a:lnTo>
                    <a:lnTo>
                      <a:pt x="324" y="248"/>
                    </a:lnTo>
                    <a:lnTo>
                      <a:pt x="324" y="238"/>
                    </a:lnTo>
                    <a:lnTo>
                      <a:pt x="324" y="238"/>
                    </a:lnTo>
                    <a:lnTo>
                      <a:pt x="324" y="232"/>
                    </a:lnTo>
                    <a:lnTo>
                      <a:pt x="326" y="230"/>
                    </a:lnTo>
                    <a:lnTo>
                      <a:pt x="326" y="230"/>
                    </a:lnTo>
                    <a:lnTo>
                      <a:pt x="330" y="226"/>
                    </a:lnTo>
                    <a:lnTo>
                      <a:pt x="340" y="222"/>
                    </a:lnTo>
                    <a:lnTo>
                      <a:pt x="340" y="222"/>
                    </a:lnTo>
                    <a:lnTo>
                      <a:pt x="348" y="222"/>
                    </a:lnTo>
                    <a:lnTo>
                      <a:pt x="356" y="226"/>
                    </a:lnTo>
                    <a:lnTo>
                      <a:pt x="366" y="230"/>
                    </a:lnTo>
                    <a:lnTo>
                      <a:pt x="378" y="238"/>
                    </a:lnTo>
                    <a:lnTo>
                      <a:pt x="372" y="222"/>
                    </a:lnTo>
                    <a:lnTo>
                      <a:pt x="364" y="210"/>
                    </a:lnTo>
                    <a:lnTo>
                      <a:pt x="362" y="196"/>
                    </a:lnTo>
                    <a:lnTo>
                      <a:pt x="348" y="194"/>
                    </a:lnTo>
                    <a:lnTo>
                      <a:pt x="348" y="194"/>
                    </a:lnTo>
                    <a:lnTo>
                      <a:pt x="348" y="194"/>
                    </a:lnTo>
                    <a:lnTo>
                      <a:pt x="348" y="194"/>
                    </a:lnTo>
                    <a:lnTo>
                      <a:pt x="348" y="194"/>
                    </a:lnTo>
                    <a:lnTo>
                      <a:pt x="312" y="172"/>
                    </a:lnTo>
                    <a:lnTo>
                      <a:pt x="294" y="170"/>
                    </a:lnTo>
                    <a:lnTo>
                      <a:pt x="294" y="166"/>
                    </a:lnTo>
                    <a:lnTo>
                      <a:pt x="292" y="146"/>
                    </a:lnTo>
                    <a:lnTo>
                      <a:pt x="292" y="146"/>
                    </a:lnTo>
                    <a:lnTo>
                      <a:pt x="276" y="106"/>
                    </a:lnTo>
                    <a:lnTo>
                      <a:pt x="270" y="94"/>
                    </a:lnTo>
                    <a:lnTo>
                      <a:pt x="264" y="86"/>
                    </a:lnTo>
                    <a:lnTo>
                      <a:pt x="264" y="86"/>
                    </a:lnTo>
                    <a:close/>
                  </a:path>
                </a:pathLst>
              </a:custGeom>
              <a:solidFill>
                <a:srgbClr val="66D9E8"/>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3" name="Freeform 33"/>
              <p:cNvSpPr>
                <a:spLocks/>
              </p:cNvSpPr>
              <p:nvPr/>
            </p:nvSpPr>
            <p:spPr bwMode="auto">
              <a:xfrm>
                <a:off x="5200173" y="2970949"/>
                <a:ext cx="327266" cy="467494"/>
              </a:xfrm>
              <a:custGeom>
                <a:avLst/>
                <a:gdLst>
                  <a:gd name="T0" fmla="*/ 312 w 352"/>
                  <a:gd name="T1" fmla="*/ 144 h 502"/>
                  <a:gd name="T2" fmla="*/ 272 w 352"/>
                  <a:gd name="T3" fmla="*/ 120 h 502"/>
                  <a:gd name="T4" fmla="*/ 280 w 352"/>
                  <a:gd name="T5" fmla="*/ 94 h 502"/>
                  <a:gd name="T6" fmla="*/ 234 w 352"/>
                  <a:gd name="T7" fmla="*/ 76 h 502"/>
                  <a:gd name="T8" fmla="*/ 234 w 352"/>
                  <a:gd name="T9" fmla="*/ 36 h 502"/>
                  <a:gd name="T10" fmla="*/ 224 w 352"/>
                  <a:gd name="T11" fmla="*/ 40 h 502"/>
                  <a:gd name="T12" fmla="*/ 206 w 352"/>
                  <a:gd name="T13" fmla="*/ 8 h 502"/>
                  <a:gd name="T14" fmla="*/ 178 w 352"/>
                  <a:gd name="T15" fmla="*/ 16 h 502"/>
                  <a:gd name="T16" fmla="*/ 146 w 352"/>
                  <a:gd name="T17" fmla="*/ 64 h 502"/>
                  <a:gd name="T18" fmla="*/ 118 w 352"/>
                  <a:gd name="T19" fmla="*/ 76 h 502"/>
                  <a:gd name="T20" fmla="*/ 92 w 352"/>
                  <a:gd name="T21" fmla="*/ 70 h 502"/>
                  <a:gd name="T22" fmla="*/ 76 w 352"/>
                  <a:gd name="T23" fmla="*/ 100 h 502"/>
                  <a:gd name="T24" fmla="*/ 48 w 352"/>
                  <a:gd name="T25" fmla="*/ 92 h 502"/>
                  <a:gd name="T26" fmla="*/ 34 w 352"/>
                  <a:gd name="T27" fmla="*/ 64 h 502"/>
                  <a:gd name="T28" fmla="*/ 16 w 352"/>
                  <a:gd name="T29" fmla="*/ 96 h 502"/>
                  <a:gd name="T30" fmla="*/ 8 w 352"/>
                  <a:gd name="T31" fmla="*/ 108 h 502"/>
                  <a:gd name="T32" fmla="*/ 30 w 352"/>
                  <a:gd name="T33" fmla="*/ 168 h 502"/>
                  <a:gd name="T34" fmla="*/ 30 w 352"/>
                  <a:gd name="T35" fmla="*/ 196 h 502"/>
                  <a:gd name="T36" fmla="*/ 42 w 352"/>
                  <a:gd name="T37" fmla="*/ 224 h 502"/>
                  <a:gd name="T38" fmla="*/ 48 w 352"/>
                  <a:gd name="T39" fmla="*/ 240 h 502"/>
                  <a:gd name="T40" fmla="*/ 38 w 352"/>
                  <a:gd name="T41" fmla="*/ 284 h 502"/>
                  <a:gd name="T42" fmla="*/ 8 w 352"/>
                  <a:gd name="T43" fmla="*/ 332 h 502"/>
                  <a:gd name="T44" fmla="*/ 48 w 352"/>
                  <a:gd name="T45" fmla="*/ 378 h 502"/>
                  <a:gd name="T46" fmla="*/ 32 w 352"/>
                  <a:gd name="T47" fmla="*/ 416 h 502"/>
                  <a:gd name="T48" fmla="*/ 20 w 352"/>
                  <a:gd name="T49" fmla="*/ 450 h 502"/>
                  <a:gd name="T50" fmla="*/ 12 w 352"/>
                  <a:gd name="T51" fmla="*/ 466 h 502"/>
                  <a:gd name="T52" fmla="*/ 26 w 352"/>
                  <a:gd name="T53" fmla="*/ 482 h 502"/>
                  <a:gd name="T54" fmla="*/ 28 w 352"/>
                  <a:gd name="T55" fmla="*/ 488 h 502"/>
                  <a:gd name="T56" fmla="*/ 30 w 352"/>
                  <a:gd name="T57" fmla="*/ 492 h 502"/>
                  <a:gd name="T58" fmla="*/ 94 w 352"/>
                  <a:gd name="T59" fmla="*/ 496 h 502"/>
                  <a:gd name="T60" fmla="*/ 114 w 352"/>
                  <a:gd name="T61" fmla="*/ 464 h 502"/>
                  <a:gd name="T62" fmla="*/ 208 w 352"/>
                  <a:gd name="T63" fmla="*/ 352 h 502"/>
                  <a:gd name="T64" fmla="*/ 240 w 352"/>
                  <a:gd name="T65" fmla="*/ 332 h 502"/>
                  <a:gd name="T66" fmla="*/ 234 w 352"/>
                  <a:gd name="T67" fmla="*/ 312 h 502"/>
                  <a:gd name="T68" fmla="*/ 218 w 352"/>
                  <a:gd name="T69" fmla="*/ 296 h 502"/>
                  <a:gd name="T70" fmla="*/ 180 w 352"/>
                  <a:gd name="T71" fmla="*/ 276 h 502"/>
                  <a:gd name="T72" fmla="*/ 170 w 352"/>
                  <a:gd name="T73" fmla="*/ 242 h 502"/>
                  <a:gd name="T74" fmla="*/ 116 w 352"/>
                  <a:gd name="T75" fmla="*/ 228 h 502"/>
                  <a:gd name="T76" fmla="*/ 98 w 352"/>
                  <a:gd name="T77" fmla="*/ 218 h 502"/>
                  <a:gd name="T78" fmla="*/ 98 w 352"/>
                  <a:gd name="T79" fmla="*/ 202 h 502"/>
                  <a:gd name="T80" fmla="*/ 118 w 352"/>
                  <a:gd name="T81" fmla="*/ 180 h 502"/>
                  <a:gd name="T82" fmla="*/ 114 w 352"/>
                  <a:gd name="T83" fmla="*/ 158 h 502"/>
                  <a:gd name="T84" fmla="*/ 134 w 352"/>
                  <a:gd name="T85" fmla="*/ 148 h 502"/>
                  <a:gd name="T86" fmla="*/ 148 w 352"/>
                  <a:gd name="T87" fmla="*/ 140 h 502"/>
                  <a:gd name="T88" fmla="*/ 148 w 352"/>
                  <a:gd name="T89" fmla="*/ 118 h 502"/>
                  <a:gd name="T90" fmla="*/ 172 w 352"/>
                  <a:gd name="T91" fmla="*/ 120 h 502"/>
                  <a:gd name="T92" fmla="*/ 214 w 352"/>
                  <a:gd name="T93" fmla="*/ 144 h 502"/>
                  <a:gd name="T94" fmla="*/ 204 w 352"/>
                  <a:gd name="T95" fmla="*/ 154 h 502"/>
                  <a:gd name="T96" fmla="*/ 226 w 352"/>
                  <a:gd name="T97" fmla="*/ 168 h 502"/>
                  <a:gd name="T98" fmla="*/ 236 w 352"/>
                  <a:gd name="T99" fmla="*/ 180 h 502"/>
                  <a:gd name="T100" fmla="*/ 252 w 352"/>
                  <a:gd name="T101" fmla="*/ 220 h 502"/>
                  <a:gd name="T102" fmla="*/ 314 w 352"/>
                  <a:gd name="T103" fmla="*/ 236 h 502"/>
                  <a:gd name="T104" fmla="*/ 336 w 352"/>
                  <a:gd name="T105" fmla="*/ 188 h 502"/>
                  <a:gd name="T106" fmla="*/ 352 w 352"/>
                  <a:gd name="T107" fmla="*/ 176 h 502"/>
                  <a:gd name="T108" fmla="*/ 326 w 352"/>
                  <a:gd name="T109" fmla="*/ 15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2" h="502">
                    <a:moveTo>
                      <a:pt x="324" y="152"/>
                    </a:moveTo>
                    <a:lnTo>
                      <a:pt x="318" y="148"/>
                    </a:ln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68" y="92"/>
                    </a:lnTo>
                    <a:lnTo>
                      <a:pt x="246" y="88"/>
                    </a:lnTo>
                    <a:lnTo>
                      <a:pt x="246" y="88"/>
                    </a:lnTo>
                    <a:lnTo>
                      <a:pt x="234" y="76"/>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56" y="48"/>
                    </a:lnTo>
                    <a:lnTo>
                      <a:pt x="146" y="64"/>
                    </a:lnTo>
                    <a:lnTo>
                      <a:pt x="146" y="66"/>
                    </a:lnTo>
                    <a:lnTo>
                      <a:pt x="144" y="66"/>
                    </a:lnTo>
                    <a:lnTo>
                      <a:pt x="142" y="66"/>
                    </a:lnTo>
                    <a:lnTo>
                      <a:pt x="130" y="68"/>
                    </a:lnTo>
                    <a:lnTo>
                      <a:pt x="118" y="76"/>
                    </a:lnTo>
                    <a:lnTo>
                      <a:pt x="118" y="78"/>
                    </a:lnTo>
                    <a:lnTo>
                      <a:pt x="118" y="78"/>
                    </a:lnTo>
                    <a:lnTo>
                      <a:pt x="116" y="78"/>
                    </a:lnTo>
                    <a:lnTo>
                      <a:pt x="114" y="78"/>
                    </a:lnTo>
                    <a:lnTo>
                      <a:pt x="92" y="70"/>
                    </a:lnTo>
                    <a:lnTo>
                      <a:pt x="90" y="78"/>
                    </a:lnTo>
                    <a:lnTo>
                      <a:pt x="90" y="80"/>
                    </a:lnTo>
                    <a:lnTo>
                      <a:pt x="80" y="96"/>
                    </a:lnTo>
                    <a:lnTo>
                      <a:pt x="80" y="96"/>
                    </a:lnTo>
                    <a:lnTo>
                      <a:pt x="76" y="100"/>
                    </a:lnTo>
                    <a:lnTo>
                      <a:pt x="74" y="100"/>
                    </a:lnTo>
                    <a:lnTo>
                      <a:pt x="64" y="100"/>
                    </a:lnTo>
                    <a:lnTo>
                      <a:pt x="50" y="94"/>
                    </a:lnTo>
                    <a:lnTo>
                      <a:pt x="48" y="92"/>
                    </a:lnTo>
                    <a:lnTo>
                      <a:pt x="48" y="92"/>
                    </a:lnTo>
                    <a:lnTo>
                      <a:pt x="48" y="90"/>
                    </a:lnTo>
                    <a:lnTo>
                      <a:pt x="46" y="72"/>
                    </a:lnTo>
                    <a:lnTo>
                      <a:pt x="42" y="56"/>
                    </a:lnTo>
                    <a:lnTo>
                      <a:pt x="38" y="52"/>
                    </a:lnTo>
                    <a:lnTo>
                      <a:pt x="34" y="64"/>
                    </a:lnTo>
                    <a:lnTo>
                      <a:pt x="34" y="64"/>
                    </a:lnTo>
                    <a:lnTo>
                      <a:pt x="34" y="64"/>
                    </a:lnTo>
                    <a:lnTo>
                      <a:pt x="24" y="76"/>
                    </a:lnTo>
                    <a:lnTo>
                      <a:pt x="16" y="96"/>
                    </a:lnTo>
                    <a:lnTo>
                      <a:pt x="16" y="96"/>
                    </a:lnTo>
                    <a:lnTo>
                      <a:pt x="16" y="96"/>
                    </a:lnTo>
                    <a:lnTo>
                      <a:pt x="16" y="96"/>
                    </a:lnTo>
                    <a:lnTo>
                      <a:pt x="14" y="96"/>
                    </a:lnTo>
                    <a:lnTo>
                      <a:pt x="8" y="108"/>
                    </a:lnTo>
                    <a:lnTo>
                      <a:pt x="8" y="108"/>
                    </a:lnTo>
                    <a:lnTo>
                      <a:pt x="6" y="114"/>
                    </a:lnTo>
                    <a:lnTo>
                      <a:pt x="0" y="122"/>
                    </a:lnTo>
                    <a:lnTo>
                      <a:pt x="6" y="140"/>
                    </a:lnTo>
                    <a:lnTo>
                      <a:pt x="30" y="168"/>
                    </a:lnTo>
                    <a:lnTo>
                      <a:pt x="30" y="168"/>
                    </a:lnTo>
                    <a:lnTo>
                      <a:pt x="38" y="184"/>
                    </a:lnTo>
                    <a:lnTo>
                      <a:pt x="38" y="186"/>
                    </a:lnTo>
                    <a:lnTo>
                      <a:pt x="36" y="188"/>
                    </a:lnTo>
                    <a:lnTo>
                      <a:pt x="36" y="188"/>
                    </a:lnTo>
                    <a:lnTo>
                      <a:pt x="30" y="196"/>
                    </a:lnTo>
                    <a:lnTo>
                      <a:pt x="28" y="196"/>
                    </a:lnTo>
                    <a:lnTo>
                      <a:pt x="12" y="200"/>
                    </a:lnTo>
                    <a:lnTo>
                      <a:pt x="14" y="212"/>
                    </a:lnTo>
                    <a:lnTo>
                      <a:pt x="26" y="220"/>
                    </a:lnTo>
                    <a:lnTo>
                      <a:pt x="42" y="224"/>
                    </a:lnTo>
                    <a:lnTo>
                      <a:pt x="48" y="240"/>
                    </a:lnTo>
                    <a:lnTo>
                      <a:pt x="48" y="240"/>
                    </a:lnTo>
                    <a:lnTo>
                      <a:pt x="48" y="240"/>
                    </a:lnTo>
                    <a:lnTo>
                      <a:pt x="48" y="240"/>
                    </a:lnTo>
                    <a:lnTo>
                      <a:pt x="48" y="240"/>
                    </a:lnTo>
                    <a:lnTo>
                      <a:pt x="44" y="268"/>
                    </a:lnTo>
                    <a:lnTo>
                      <a:pt x="44" y="268"/>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78"/>
                    </a:lnTo>
                    <a:lnTo>
                      <a:pt x="48" y="380"/>
                    </a:lnTo>
                    <a:lnTo>
                      <a:pt x="34" y="408"/>
                    </a:lnTo>
                    <a:lnTo>
                      <a:pt x="32" y="416"/>
                    </a:lnTo>
                    <a:lnTo>
                      <a:pt x="32" y="416"/>
                    </a:lnTo>
                    <a:lnTo>
                      <a:pt x="24" y="434"/>
                    </a:lnTo>
                    <a:lnTo>
                      <a:pt x="20" y="448"/>
                    </a:lnTo>
                    <a:lnTo>
                      <a:pt x="20" y="450"/>
                    </a:lnTo>
                    <a:lnTo>
                      <a:pt x="20" y="450"/>
                    </a:lnTo>
                    <a:lnTo>
                      <a:pt x="20" y="450"/>
                    </a:lnTo>
                    <a:lnTo>
                      <a:pt x="14" y="456"/>
                    </a:lnTo>
                    <a:lnTo>
                      <a:pt x="12" y="462"/>
                    </a:lnTo>
                    <a:lnTo>
                      <a:pt x="12" y="462"/>
                    </a:lnTo>
                    <a:lnTo>
                      <a:pt x="12" y="464"/>
                    </a:lnTo>
                    <a:lnTo>
                      <a:pt x="12" y="466"/>
                    </a:lnTo>
                    <a:lnTo>
                      <a:pt x="14" y="468"/>
                    </a:lnTo>
                    <a:lnTo>
                      <a:pt x="22" y="476"/>
                    </a:lnTo>
                    <a:lnTo>
                      <a:pt x="22" y="476"/>
                    </a:lnTo>
                    <a:lnTo>
                      <a:pt x="22" y="476"/>
                    </a:lnTo>
                    <a:lnTo>
                      <a:pt x="26" y="482"/>
                    </a:lnTo>
                    <a:lnTo>
                      <a:pt x="26" y="482"/>
                    </a:lnTo>
                    <a:lnTo>
                      <a:pt x="26" y="482"/>
                    </a:lnTo>
                    <a:lnTo>
                      <a:pt x="28" y="484"/>
                    </a:lnTo>
                    <a:lnTo>
                      <a:pt x="28" y="484"/>
                    </a:lnTo>
                    <a:lnTo>
                      <a:pt x="28" y="488"/>
                    </a:lnTo>
                    <a:lnTo>
                      <a:pt x="28" y="488"/>
                    </a:lnTo>
                    <a:lnTo>
                      <a:pt x="28" y="488"/>
                    </a:lnTo>
                    <a:lnTo>
                      <a:pt x="28" y="488"/>
                    </a:lnTo>
                    <a:lnTo>
                      <a:pt x="28" y="488"/>
                    </a:lnTo>
                    <a:lnTo>
                      <a:pt x="30" y="492"/>
                    </a:lnTo>
                    <a:lnTo>
                      <a:pt x="36" y="496"/>
                    </a:lnTo>
                    <a:lnTo>
                      <a:pt x="66" y="502"/>
                    </a:lnTo>
                    <a:lnTo>
                      <a:pt x="66" y="502"/>
                    </a:lnTo>
                    <a:lnTo>
                      <a:pt x="80" y="500"/>
                    </a:lnTo>
                    <a:lnTo>
                      <a:pt x="94" y="496"/>
                    </a:lnTo>
                    <a:lnTo>
                      <a:pt x="94" y="496"/>
                    </a:lnTo>
                    <a:lnTo>
                      <a:pt x="108" y="492"/>
                    </a:lnTo>
                    <a:lnTo>
                      <a:pt x="122" y="492"/>
                    </a:lnTo>
                    <a:lnTo>
                      <a:pt x="122" y="486"/>
                    </a:lnTo>
                    <a:lnTo>
                      <a:pt x="114" y="464"/>
                    </a:lnTo>
                    <a:lnTo>
                      <a:pt x="112" y="464"/>
                    </a:lnTo>
                    <a:lnTo>
                      <a:pt x="114" y="464"/>
                    </a:lnTo>
                    <a:lnTo>
                      <a:pt x="158" y="400"/>
                    </a:lnTo>
                    <a:lnTo>
                      <a:pt x="208" y="352"/>
                    </a:lnTo>
                    <a:lnTo>
                      <a:pt x="208" y="352"/>
                    </a:lnTo>
                    <a:lnTo>
                      <a:pt x="224" y="348"/>
                    </a:lnTo>
                    <a:lnTo>
                      <a:pt x="232" y="338"/>
                    </a:lnTo>
                    <a:lnTo>
                      <a:pt x="232" y="338"/>
                    </a:lnTo>
                    <a:lnTo>
                      <a:pt x="232" y="338"/>
                    </a:lnTo>
                    <a:lnTo>
                      <a:pt x="240" y="332"/>
                    </a:lnTo>
                    <a:lnTo>
                      <a:pt x="250" y="328"/>
                    </a:lnTo>
                    <a:lnTo>
                      <a:pt x="246" y="324"/>
                    </a:lnTo>
                    <a:lnTo>
                      <a:pt x="234" y="312"/>
                    </a:lnTo>
                    <a:lnTo>
                      <a:pt x="234" y="312"/>
                    </a:lnTo>
                    <a:lnTo>
                      <a:pt x="234" y="312"/>
                    </a:lnTo>
                    <a:lnTo>
                      <a:pt x="226" y="302"/>
                    </a:lnTo>
                    <a:lnTo>
                      <a:pt x="226" y="300"/>
                    </a:lnTo>
                    <a:lnTo>
                      <a:pt x="226" y="300"/>
                    </a:lnTo>
                    <a:lnTo>
                      <a:pt x="230" y="294"/>
                    </a:lnTo>
                    <a:lnTo>
                      <a:pt x="218" y="296"/>
                    </a:lnTo>
                    <a:lnTo>
                      <a:pt x="196" y="292"/>
                    </a:lnTo>
                    <a:lnTo>
                      <a:pt x="196" y="292"/>
                    </a:lnTo>
                    <a:lnTo>
                      <a:pt x="186" y="284"/>
                    </a:lnTo>
                    <a:lnTo>
                      <a:pt x="182" y="280"/>
                    </a:lnTo>
                    <a:lnTo>
                      <a:pt x="180" y="276"/>
                    </a:lnTo>
                    <a:lnTo>
                      <a:pt x="180" y="276"/>
                    </a:lnTo>
                    <a:lnTo>
                      <a:pt x="176" y="256"/>
                    </a:lnTo>
                    <a:lnTo>
                      <a:pt x="174" y="238"/>
                    </a:lnTo>
                    <a:lnTo>
                      <a:pt x="174" y="238"/>
                    </a:lnTo>
                    <a:lnTo>
                      <a:pt x="170" y="242"/>
                    </a:lnTo>
                    <a:lnTo>
                      <a:pt x="164" y="244"/>
                    </a:lnTo>
                    <a:lnTo>
                      <a:pt x="146" y="240"/>
                    </a:lnTo>
                    <a:lnTo>
                      <a:pt x="136" y="232"/>
                    </a:lnTo>
                    <a:lnTo>
                      <a:pt x="122" y="228"/>
                    </a:lnTo>
                    <a:lnTo>
                      <a:pt x="116" y="228"/>
                    </a:lnTo>
                    <a:lnTo>
                      <a:pt x="116" y="228"/>
                    </a:lnTo>
                    <a:lnTo>
                      <a:pt x="110" y="226"/>
                    </a:lnTo>
                    <a:lnTo>
                      <a:pt x="104" y="224"/>
                    </a:lnTo>
                    <a:lnTo>
                      <a:pt x="104" y="224"/>
                    </a:lnTo>
                    <a:lnTo>
                      <a:pt x="98" y="218"/>
                    </a:lnTo>
                    <a:lnTo>
                      <a:pt x="96" y="214"/>
                    </a:lnTo>
                    <a:lnTo>
                      <a:pt x="96" y="214"/>
                    </a:lnTo>
                    <a:lnTo>
                      <a:pt x="96" y="210"/>
                    </a:lnTo>
                    <a:lnTo>
                      <a:pt x="96" y="206"/>
                    </a:lnTo>
                    <a:lnTo>
                      <a:pt x="98" y="202"/>
                    </a:lnTo>
                    <a:lnTo>
                      <a:pt x="102" y="200"/>
                    </a:lnTo>
                    <a:lnTo>
                      <a:pt x="102" y="200"/>
                    </a:lnTo>
                    <a:lnTo>
                      <a:pt x="110" y="192"/>
                    </a:lnTo>
                    <a:lnTo>
                      <a:pt x="118" y="180"/>
                    </a:lnTo>
                    <a:lnTo>
                      <a:pt x="118" y="180"/>
                    </a:lnTo>
                    <a:lnTo>
                      <a:pt x="116" y="176"/>
                    </a:lnTo>
                    <a:lnTo>
                      <a:pt x="114" y="170"/>
                    </a:lnTo>
                    <a:lnTo>
                      <a:pt x="112" y="164"/>
                    </a:lnTo>
                    <a:lnTo>
                      <a:pt x="114" y="160"/>
                    </a:lnTo>
                    <a:lnTo>
                      <a:pt x="114" y="158"/>
                    </a:lnTo>
                    <a:lnTo>
                      <a:pt x="114" y="158"/>
                    </a:lnTo>
                    <a:lnTo>
                      <a:pt x="116" y="156"/>
                    </a:lnTo>
                    <a:lnTo>
                      <a:pt x="120" y="152"/>
                    </a:lnTo>
                    <a:lnTo>
                      <a:pt x="134" y="148"/>
                    </a:lnTo>
                    <a:lnTo>
                      <a:pt x="134" y="148"/>
                    </a:lnTo>
                    <a:lnTo>
                      <a:pt x="136" y="142"/>
                    </a:lnTo>
                    <a:lnTo>
                      <a:pt x="138" y="140"/>
                    </a:lnTo>
                    <a:lnTo>
                      <a:pt x="150" y="140"/>
                    </a:lnTo>
                    <a:lnTo>
                      <a:pt x="148" y="140"/>
                    </a:lnTo>
                    <a:lnTo>
                      <a:pt x="148" y="140"/>
                    </a:lnTo>
                    <a:lnTo>
                      <a:pt x="142" y="136"/>
                    </a:lnTo>
                    <a:lnTo>
                      <a:pt x="140" y="132"/>
                    </a:lnTo>
                    <a:lnTo>
                      <a:pt x="140" y="128"/>
                    </a:lnTo>
                    <a:lnTo>
                      <a:pt x="142" y="122"/>
                    </a:lnTo>
                    <a:lnTo>
                      <a:pt x="148" y="118"/>
                    </a:lnTo>
                    <a:lnTo>
                      <a:pt x="148" y="118"/>
                    </a:lnTo>
                    <a:lnTo>
                      <a:pt x="154" y="116"/>
                    </a:lnTo>
                    <a:lnTo>
                      <a:pt x="160" y="116"/>
                    </a:lnTo>
                    <a:lnTo>
                      <a:pt x="166" y="118"/>
                    </a:lnTo>
                    <a:lnTo>
                      <a:pt x="172" y="120"/>
                    </a:lnTo>
                    <a:lnTo>
                      <a:pt x="190" y="134"/>
                    </a:lnTo>
                    <a:lnTo>
                      <a:pt x="208" y="134"/>
                    </a:lnTo>
                    <a:lnTo>
                      <a:pt x="214" y="138"/>
                    </a:lnTo>
                    <a:lnTo>
                      <a:pt x="214" y="144"/>
                    </a:lnTo>
                    <a:lnTo>
                      <a:pt x="214" y="144"/>
                    </a:lnTo>
                    <a:lnTo>
                      <a:pt x="214" y="150"/>
                    </a:lnTo>
                    <a:lnTo>
                      <a:pt x="210" y="152"/>
                    </a:lnTo>
                    <a:lnTo>
                      <a:pt x="210" y="152"/>
                    </a:lnTo>
                    <a:lnTo>
                      <a:pt x="206" y="152"/>
                    </a:lnTo>
                    <a:lnTo>
                      <a:pt x="204" y="154"/>
                    </a:lnTo>
                    <a:lnTo>
                      <a:pt x="202" y="160"/>
                    </a:lnTo>
                    <a:lnTo>
                      <a:pt x="210" y="180"/>
                    </a:lnTo>
                    <a:lnTo>
                      <a:pt x="210" y="180"/>
                    </a:lnTo>
                    <a:lnTo>
                      <a:pt x="218" y="170"/>
                    </a:lnTo>
                    <a:lnTo>
                      <a:pt x="226" y="168"/>
                    </a:lnTo>
                    <a:lnTo>
                      <a:pt x="226" y="168"/>
                    </a:lnTo>
                    <a:lnTo>
                      <a:pt x="230" y="168"/>
                    </a:lnTo>
                    <a:lnTo>
                      <a:pt x="234" y="172"/>
                    </a:lnTo>
                    <a:lnTo>
                      <a:pt x="234" y="172"/>
                    </a:lnTo>
                    <a:lnTo>
                      <a:pt x="236" y="180"/>
                    </a:lnTo>
                    <a:lnTo>
                      <a:pt x="240" y="190"/>
                    </a:lnTo>
                    <a:lnTo>
                      <a:pt x="240" y="190"/>
                    </a:lnTo>
                    <a:lnTo>
                      <a:pt x="242" y="202"/>
                    </a:lnTo>
                    <a:lnTo>
                      <a:pt x="246" y="210"/>
                    </a:lnTo>
                    <a:lnTo>
                      <a:pt x="252" y="220"/>
                    </a:lnTo>
                    <a:lnTo>
                      <a:pt x="252" y="220"/>
                    </a:lnTo>
                    <a:lnTo>
                      <a:pt x="264" y="236"/>
                    </a:lnTo>
                    <a:lnTo>
                      <a:pt x="268" y="248"/>
                    </a:lnTo>
                    <a:lnTo>
                      <a:pt x="300" y="244"/>
                    </a:lnTo>
                    <a:lnTo>
                      <a:pt x="314" y="236"/>
                    </a:lnTo>
                    <a:lnTo>
                      <a:pt x="326" y="220"/>
                    </a:lnTo>
                    <a:lnTo>
                      <a:pt x="332" y="204"/>
                    </a:lnTo>
                    <a:lnTo>
                      <a:pt x="332" y="204"/>
                    </a:lnTo>
                    <a:lnTo>
                      <a:pt x="332" y="204"/>
                    </a:lnTo>
                    <a:lnTo>
                      <a:pt x="336" y="188"/>
                    </a:lnTo>
                    <a:lnTo>
                      <a:pt x="336" y="186"/>
                    </a:lnTo>
                    <a:lnTo>
                      <a:pt x="336" y="184"/>
                    </a:lnTo>
                    <a:lnTo>
                      <a:pt x="338" y="184"/>
                    </a:lnTo>
                    <a:lnTo>
                      <a:pt x="350" y="176"/>
                    </a:lnTo>
                    <a:lnTo>
                      <a:pt x="352" y="176"/>
                    </a:lnTo>
                    <a:lnTo>
                      <a:pt x="350" y="174"/>
                    </a:lnTo>
                    <a:lnTo>
                      <a:pt x="330" y="168"/>
                    </a:lnTo>
                    <a:lnTo>
                      <a:pt x="330" y="168"/>
                    </a:lnTo>
                    <a:lnTo>
                      <a:pt x="330" y="168"/>
                    </a:lnTo>
                    <a:lnTo>
                      <a:pt x="326" y="156"/>
                    </a:lnTo>
                    <a:lnTo>
                      <a:pt x="324" y="152"/>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4" name="Freeform 34"/>
              <p:cNvSpPr>
                <a:spLocks/>
              </p:cNvSpPr>
              <p:nvPr/>
            </p:nvSpPr>
            <p:spPr bwMode="auto">
              <a:xfrm>
                <a:off x="5051217" y="3419960"/>
                <a:ext cx="344663" cy="340293"/>
              </a:xfrm>
              <a:custGeom>
                <a:avLst/>
                <a:gdLst>
                  <a:gd name="T0" fmla="*/ 20 w 370"/>
                  <a:gd name="T1" fmla="*/ 146 h 366"/>
                  <a:gd name="T2" fmla="*/ 0 w 370"/>
                  <a:gd name="T3" fmla="*/ 182 h 366"/>
                  <a:gd name="T4" fmla="*/ 10 w 370"/>
                  <a:gd name="T5" fmla="*/ 210 h 366"/>
                  <a:gd name="T6" fmla="*/ 30 w 370"/>
                  <a:gd name="T7" fmla="*/ 222 h 366"/>
                  <a:gd name="T8" fmla="*/ 54 w 370"/>
                  <a:gd name="T9" fmla="*/ 276 h 366"/>
                  <a:gd name="T10" fmla="*/ 82 w 370"/>
                  <a:gd name="T11" fmla="*/ 290 h 366"/>
                  <a:gd name="T12" fmla="*/ 86 w 370"/>
                  <a:gd name="T13" fmla="*/ 290 h 366"/>
                  <a:gd name="T14" fmla="*/ 152 w 370"/>
                  <a:gd name="T15" fmla="*/ 302 h 366"/>
                  <a:gd name="T16" fmla="*/ 204 w 370"/>
                  <a:gd name="T17" fmla="*/ 306 h 366"/>
                  <a:gd name="T18" fmla="*/ 214 w 370"/>
                  <a:gd name="T19" fmla="*/ 312 h 366"/>
                  <a:gd name="T20" fmla="*/ 214 w 370"/>
                  <a:gd name="T21" fmla="*/ 332 h 366"/>
                  <a:gd name="T22" fmla="*/ 234 w 370"/>
                  <a:gd name="T23" fmla="*/ 342 h 366"/>
                  <a:gd name="T24" fmla="*/ 250 w 370"/>
                  <a:gd name="T25" fmla="*/ 338 h 366"/>
                  <a:gd name="T26" fmla="*/ 266 w 370"/>
                  <a:gd name="T27" fmla="*/ 350 h 366"/>
                  <a:gd name="T28" fmla="*/ 280 w 370"/>
                  <a:gd name="T29" fmla="*/ 364 h 366"/>
                  <a:gd name="T30" fmla="*/ 290 w 370"/>
                  <a:gd name="T31" fmla="*/ 360 h 366"/>
                  <a:gd name="T32" fmla="*/ 314 w 370"/>
                  <a:gd name="T33" fmla="*/ 358 h 366"/>
                  <a:gd name="T34" fmla="*/ 326 w 370"/>
                  <a:gd name="T35" fmla="*/ 342 h 366"/>
                  <a:gd name="T36" fmla="*/ 342 w 370"/>
                  <a:gd name="T37" fmla="*/ 332 h 366"/>
                  <a:gd name="T38" fmla="*/ 342 w 370"/>
                  <a:gd name="T39" fmla="*/ 326 h 366"/>
                  <a:gd name="T40" fmla="*/ 344 w 370"/>
                  <a:gd name="T41" fmla="*/ 306 h 366"/>
                  <a:gd name="T42" fmla="*/ 328 w 370"/>
                  <a:gd name="T43" fmla="*/ 294 h 366"/>
                  <a:gd name="T44" fmla="*/ 310 w 370"/>
                  <a:gd name="T45" fmla="*/ 296 h 366"/>
                  <a:gd name="T46" fmla="*/ 302 w 370"/>
                  <a:gd name="T47" fmla="*/ 294 h 366"/>
                  <a:gd name="T48" fmla="*/ 302 w 370"/>
                  <a:gd name="T49" fmla="*/ 286 h 366"/>
                  <a:gd name="T50" fmla="*/ 282 w 370"/>
                  <a:gd name="T51" fmla="*/ 262 h 366"/>
                  <a:gd name="T52" fmla="*/ 272 w 370"/>
                  <a:gd name="T53" fmla="*/ 244 h 366"/>
                  <a:gd name="T54" fmla="*/ 298 w 370"/>
                  <a:gd name="T55" fmla="*/ 240 h 366"/>
                  <a:gd name="T56" fmla="*/ 296 w 370"/>
                  <a:gd name="T57" fmla="*/ 216 h 366"/>
                  <a:gd name="T58" fmla="*/ 300 w 370"/>
                  <a:gd name="T59" fmla="*/ 210 h 366"/>
                  <a:gd name="T60" fmla="*/ 318 w 370"/>
                  <a:gd name="T61" fmla="*/ 200 h 366"/>
                  <a:gd name="T62" fmla="*/ 312 w 370"/>
                  <a:gd name="T63" fmla="*/ 178 h 366"/>
                  <a:gd name="T64" fmla="*/ 318 w 370"/>
                  <a:gd name="T65" fmla="*/ 162 h 366"/>
                  <a:gd name="T66" fmla="*/ 338 w 370"/>
                  <a:gd name="T67" fmla="*/ 166 h 366"/>
                  <a:gd name="T68" fmla="*/ 340 w 370"/>
                  <a:gd name="T69" fmla="*/ 168 h 366"/>
                  <a:gd name="T70" fmla="*/ 370 w 370"/>
                  <a:gd name="T71" fmla="*/ 162 h 366"/>
                  <a:gd name="T72" fmla="*/ 348 w 370"/>
                  <a:gd name="T73" fmla="*/ 128 h 366"/>
                  <a:gd name="T74" fmla="*/ 302 w 370"/>
                  <a:gd name="T75" fmla="*/ 126 h 366"/>
                  <a:gd name="T76" fmla="*/ 302 w 370"/>
                  <a:gd name="T77" fmla="*/ 126 h 366"/>
                  <a:gd name="T78" fmla="*/ 280 w 370"/>
                  <a:gd name="T79" fmla="*/ 110 h 366"/>
                  <a:gd name="T80" fmla="*/ 260 w 370"/>
                  <a:gd name="T81" fmla="*/ 78 h 366"/>
                  <a:gd name="T82" fmla="*/ 292 w 370"/>
                  <a:gd name="T83" fmla="*/ 44 h 366"/>
                  <a:gd name="T84" fmla="*/ 258 w 370"/>
                  <a:gd name="T85" fmla="*/ 22 h 366"/>
                  <a:gd name="T86" fmla="*/ 226 w 370"/>
                  <a:gd name="T87" fmla="*/ 28 h 366"/>
                  <a:gd name="T88" fmla="*/ 196 w 370"/>
                  <a:gd name="T89" fmla="*/ 14 h 366"/>
                  <a:gd name="T90" fmla="*/ 188 w 370"/>
                  <a:gd name="T91" fmla="*/ 6 h 366"/>
                  <a:gd name="T92" fmla="*/ 188 w 370"/>
                  <a:gd name="T93" fmla="*/ 6 h 366"/>
                  <a:gd name="T94" fmla="*/ 186 w 370"/>
                  <a:gd name="T95" fmla="*/ 0 h 366"/>
                  <a:gd name="T96" fmla="*/ 182 w 370"/>
                  <a:gd name="T97" fmla="*/ 28 h 366"/>
                  <a:gd name="T98" fmla="*/ 182 w 370"/>
                  <a:gd name="T99" fmla="*/ 36 h 366"/>
                  <a:gd name="T100" fmla="*/ 184 w 370"/>
                  <a:gd name="T101" fmla="*/ 46 h 366"/>
                  <a:gd name="T102" fmla="*/ 184 w 370"/>
                  <a:gd name="T103" fmla="*/ 68 h 366"/>
                  <a:gd name="T104" fmla="*/ 172 w 370"/>
                  <a:gd name="T105" fmla="*/ 78 h 366"/>
                  <a:gd name="T106" fmla="*/ 170 w 370"/>
                  <a:gd name="T107" fmla="*/ 98 h 366"/>
                  <a:gd name="T108" fmla="*/ 98 w 370"/>
                  <a:gd name="T109" fmla="*/ 10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366">
                    <a:moveTo>
                      <a:pt x="82" y="120"/>
                    </a:moveTo>
                    <a:lnTo>
                      <a:pt x="80" y="120"/>
                    </a:lnTo>
                    <a:lnTo>
                      <a:pt x="20" y="146"/>
                    </a:lnTo>
                    <a:lnTo>
                      <a:pt x="2" y="162"/>
                    </a:lnTo>
                    <a:lnTo>
                      <a:pt x="2" y="162"/>
                    </a:lnTo>
                    <a:lnTo>
                      <a:pt x="0" y="182"/>
                    </a:lnTo>
                    <a:lnTo>
                      <a:pt x="2" y="196"/>
                    </a:lnTo>
                    <a:lnTo>
                      <a:pt x="4" y="206"/>
                    </a:lnTo>
                    <a:lnTo>
                      <a:pt x="10" y="210"/>
                    </a:lnTo>
                    <a:lnTo>
                      <a:pt x="28" y="222"/>
                    </a:lnTo>
                    <a:lnTo>
                      <a:pt x="30" y="222"/>
                    </a:lnTo>
                    <a:lnTo>
                      <a:pt x="30" y="222"/>
                    </a:lnTo>
                    <a:lnTo>
                      <a:pt x="34" y="252"/>
                    </a:lnTo>
                    <a:lnTo>
                      <a:pt x="34" y="252"/>
                    </a:lnTo>
                    <a:lnTo>
                      <a:pt x="54" y="276"/>
                    </a:lnTo>
                    <a:lnTo>
                      <a:pt x="60" y="282"/>
                    </a:lnTo>
                    <a:lnTo>
                      <a:pt x="66" y="286"/>
                    </a:lnTo>
                    <a:lnTo>
                      <a:pt x="82" y="290"/>
                    </a:lnTo>
                    <a:lnTo>
                      <a:pt x="86" y="290"/>
                    </a:lnTo>
                    <a:lnTo>
                      <a:pt x="86" y="290"/>
                    </a:lnTo>
                    <a:lnTo>
                      <a:pt x="86" y="290"/>
                    </a:lnTo>
                    <a:lnTo>
                      <a:pt x="92" y="296"/>
                    </a:lnTo>
                    <a:lnTo>
                      <a:pt x="104" y="300"/>
                    </a:lnTo>
                    <a:lnTo>
                      <a:pt x="152" y="302"/>
                    </a:lnTo>
                    <a:lnTo>
                      <a:pt x="152" y="302"/>
                    </a:lnTo>
                    <a:lnTo>
                      <a:pt x="194" y="304"/>
                    </a:lnTo>
                    <a:lnTo>
                      <a:pt x="204" y="306"/>
                    </a:lnTo>
                    <a:lnTo>
                      <a:pt x="210" y="310"/>
                    </a:lnTo>
                    <a:lnTo>
                      <a:pt x="210" y="310"/>
                    </a:lnTo>
                    <a:lnTo>
                      <a:pt x="214" y="312"/>
                    </a:lnTo>
                    <a:lnTo>
                      <a:pt x="214" y="318"/>
                    </a:lnTo>
                    <a:lnTo>
                      <a:pt x="214" y="332"/>
                    </a:lnTo>
                    <a:lnTo>
                      <a:pt x="214" y="332"/>
                    </a:lnTo>
                    <a:lnTo>
                      <a:pt x="214" y="342"/>
                    </a:lnTo>
                    <a:lnTo>
                      <a:pt x="216" y="346"/>
                    </a:lnTo>
                    <a:lnTo>
                      <a:pt x="234" y="342"/>
                    </a:lnTo>
                    <a:lnTo>
                      <a:pt x="234" y="342"/>
                    </a:lnTo>
                    <a:lnTo>
                      <a:pt x="242" y="340"/>
                    </a:lnTo>
                    <a:lnTo>
                      <a:pt x="250" y="338"/>
                    </a:lnTo>
                    <a:lnTo>
                      <a:pt x="256" y="340"/>
                    </a:lnTo>
                    <a:lnTo>
                      <a:pt x="258" y="342"/>
                    </a:lnTo>
                    <a:lnTo>
                      <a:pt x="266" y="350"/>
                    </a:lnTo>
                    <a:lnTo>
                      <a:pt x="266" y="350"/>
                    </a:lnTo>
                    <a:lnTo>
                      <a:pt x="278" y="362"/>
                    </a:lnTo>
                    <a:lnTo>
                      <a:pt x="280" y="364"/>
                    </a:lnTo>
                    <a:lnTo>
                      <a:pt x="282" y="366"/>
                    </a:lnTo>
                    <a:lnTo>
                      <a:pt x="282" y="366"/>
                    </a:lnTo>
                    <a:lnTo>
                      <a:pt x="290" y="360"/>
                    </a:lnTo>
                    <a:lnTo>
                      <a:pt x="298" y="350"/>
                    </a:lnTo>
                    <a:lnTo>
                      <a:pt x="300" y="348"/>
                    </a:lnTo>
                    <a:lnTo>
                      <a:pt x="314" y="358"/>
                    </a:lnTo>
                    <a:lnTo>
                      <a:pt x="324" y="350"/>
                    </a:lnTo>
                    <a:lnTo>
                      <a:pt x="324" y="350"/>
                    </a:lnTo>
                    <a:lnTo>
                      <a:pt x="326" y="342"/>
                    </a:lnTo>
                    <a:lnTo>
                      <a:pt x="330" y="338"/>
                    </a:lnTo>
                    <a:lnTo>
                      <a:pt x="334" y="334"/>
                    </a:lnTo>
                    <a:lnTo>
                      <a:pt x="342" y="332"/>
                    </a:lnTo>
                    <a:lnTo>
                      <a:pt x="346" y="330"/>
                    </a:lnTo>
                    <a:lnTo>
                      <a:pt x="344" y="328"/>
                    </a:lnTo>
                    <a:lnTo>
                      <a:pt x="342" y="326"/>
                    </a:lnTo>
                    <a:lnTo>
                      <a:pt x="342" y="326"/>
                    </a:lnTo>
                    <a:lnTo>
                      <a:pt x="344" y="306"/>
                    </a:lnTo>
                    <a:lnTo>
                      <a:pt x="344" y="306"/>
                    </a:lnTo>
                    <a:lnTo>
                      <a:pt x="338" y="300"/>
                    </a:lnTo>
                    <a:lnTo>
                      <a:pt x="334" y="296"/>
                    </a:lnTo>
                    <a:lnTo>
                      <a:pt x="328" y="294"/>
                    </a:lnTo>
                    <a:lnTo>
                      <a:pt x="320" y="294"/>
                    </a:lnTo>
                    <a:lnTo>
                      <a:pt x="320" y="294"/>
                    </a:lnTo>
                    <a:lnTo>
                      <a:pt x="310" y="296"/>
                    </a:lnTo>
                    <a:lnTo>
                      <a:pt x="306" y="296"/>
                    </a:lnTo>
                    <a:lnTo>
                      <a:pt x="302" y="294"/>
                    </a:lnTo>
                    <a:lnTo>
                      <a:pt x="302" y="294"/>
                    </a:lnTo>
                    <a:lnTo>
                      <a:pt x="302" y="290"/>
                    </a:lnTo>
                    <a:lnTo>
                      <a:pt x="302" y="286"/>
                    </a:lnTo>
                    <a:lnTo>
                      <a:pt x="302" y="286"/>
                    </a:lnTo>
                    <a:lnTo>
                      <a:pt x="292" y="272"/>
                    </a:lnTo>
                    <a:lnTo>
                      <a:pt x="282" y="262"/>
                    </a:lnTo>
                    <a:lnTo>
                      <a:pt x="282" y="262"/>
                    </a:lnTo>
                    <a:lnTo>
                      <a:pt x="278" y="256"/>
                    </a:lnTo>
                    <a:lnTo>
                      <a:pt x="274" y="250"/>
                    </a:lnTo>
                    <a:lnTo>
                      <a:pt x="272" y="244"/>
                    </a:lnTo>
                    <a:lnTo>
                      <a:pt x="274" y="238"/>
                    </a:lnTo>
                    <a:lnTo>
                      <a:pt x="274" y="236"/>
                    </a:lnTo>
                    <a:lnTo>
                      <a:pt x="298" y="240"/>
                    </a:lnTo>
                    <a:lnTo>
                      <a:pt x="296" y="226"/>
                    </a:lnTo>
                    <a:lnTo>
                      <a:pt x="296" y="226"/>
                    </a:lnTo>
                    <a:lnTo>
                      <a:pt x="296" y="216"/>
                    </a:lnTo>
                    <a:lnTo>
                      <a:pt x="298" y="212"/>
                    </a:lnTo>
                    <a:lnTo>
                      <a:pt x="300" y="210"/>
                    </a:lnTo>
                    <a:lnTo>
                      <a:pt x="300" y="210"/>
                    </a:lnTo>
                    <a:lnTo>
                      <a:pt x="304" y="206"/>
                    </a:lnTo>
                    <a:lnTo>
                      <a:pt x="310" y="204"/>
                    </a:lnTo>
                    <a:lnTo>
                      <a:pt x="318" y="200"/>
                    </a:lnTo>
                    <a:lnTo>
                      <a:pt x="318" y="196"/>
                    </a:lnTo>
                    <a:lnTo>
                      <a:pt x="318" y="196"/>
                    </a:lnTo>
                    <a:lnTo>
                      <a:pt x="312" y="178"/>
                    </a:lnTo>
                    <a:lnTo>
                      <a:pt x="312" y="170"/>
                    </a:lnTo>
                    <a:lnTo>
                      <a:pt x="312" y="166"/>
                    </a:lnTo>
                    <a:lnTo>
                      <a:pt x="318" y="162"/>
                    </a:lnTo>
                    <a:lnTo>
                      <a:pt x="318" y="162"/>
                    </a:lnTo>
                    <a:lnTo>
                      <a:pt x="324" y="162"/>
                    </a:lnTo>
                    <a:lnTo>
                      <a:pt x="338" y="166"/>
                    </a:lnTo>
                    <a:lnTo>
                      <a:pt x="338" y="166"/>
                    </a:lnTo>
                    <a:lnTo>
                      <a:pt x="340" y="166"/>
                    </a:lnTo>
                    <a:lnTo>
                      <a:pt x="340" y="168"/>
                    </a:lnTo>
                    <a:lnTo>
                      <a:pt x="340" y="168"/>
                    </a:lnTo>
                    <a:lnTo>
                      <a:pt x="356" y="186"/>
                    </a:lnTo>
                    <a:lnTo>
                      <a:pt x="370" y="162"/>
                    </a:lnTo>
                    <a:lnTo>
                      <a:pt x="370" y="162"/>
                    </a:lnTo>
                    <a:lnTo>
                      <a:pt x="356" y="140"/>
                    </a:lnTo>
                    <a:lnTo>
                      <a:pt x="348" y="128"/>
                    </a:lnTo>
                    <a:lnTo>
                      <a:pt x="336" y="136"/>
                    </a:lnTo>
                    <a:lnTo>
                      <a:pt x="334" y="134"/>
                    </a:lnTo>
                    <a:lnTo>
                      <a:pt x="302" y="126"/>
                    </a:lnTo>
                    <a:lnTo>
                      <a:pt x="302" y="126"/>
                    </a:lnTo>
                    <a:lnTo>
                      <a:pt x="302" y="126"/>
                    </a:lnTo>
                    <a:lnTo>
                      <a:pt x="302" y="126"/>
                    </a:lnTo>
                    <a:lnTo>
                      <a:pt x="292" y="122"/>
                    </a:lnTo>
                    <a:lnTo>
                      <a:pt x="286" y="116"/>
                    </a:lnTo>
                    <a:lnTo>
                      <a:pt x="280" y="110"/>
                    </a:lnTo>
                    <a:lnTo>
                      <a:pt x="278" y="106"/>
                    </a:lnTo>
                    <a:lnTo>
                      <a:pt x="260" y="96"/>
                    </a:lnTo>
                    <a:lnTo>
                      <a:pt x="260" y="78"/>
                    </a:lnTo>
                    <a:lnTo>
                      <a:pt x="294" y="58"/>
                    </a:lnTo>
                    <a:lnTo>
                      <a:pt x="294" y="58"/>
                    </a:lnTo>
                    <a:lnTo>
                      <a:pt x="292" y="44"/>
                    </a:lnTo>
                    <a:lnTo>
                      <a:pt x="286" y="30"/>
                    </a:lnTo>
                    <a:lnTo>
                      <a:pt x="282" y="18"/>
                    </a:lnTo>
                    <a:lnTo>
                      <a:pt x="258" y="22"/>
                    </a:lnTo>
                    <a:lnTo>
                      <a:pt x="258" y="22"/>
                    </a:lnTo>
                    <a:lnTo>
                      <a:pt x="242" y="26"/>
                    </a:lnTo>
                    <a:lnTo>
                      <a:pt x="226" y="28"/>
                    </a:lnTo>
                    <a:lnTo>
                      <a:pt x="200" y="22"/>
                    </a:lnTo>
                    <a:lnTo>
                      <a:pt x="200" y="14"/>
                    </a:lnTo>
                    <a:lnTo>
                      <a:pt x="196" y="14"/>
                    </a:lnTo>
                    <a:lnTo>
                      <a:pt x="190" y="10"/>
                    </a:lnTo>
                    <a:lnTo>
                      <a:pt x="188" y="6"/>
                    </a:lnTo>
                    <a:lnTo>
                      <a:pt x="188" y="6"/>
                    </a:lnTo>
                    <a:lnTo>
                      <a:pt x="188" y="6"/>
                    </a:lnTo>
                    <a:lnTo>
                      <a:pt x="188" y="6"/>
                    </a:lnTo>
                    <a:lnTo>
                      <a:pt x="188" y="6"/>
                    </a:lnTo>
                    <a:lnTo>
                      <a:pt x="186" y="2"/>
                    </a:lnTo>
                    <a:lnTo>
                      <a:pt x="186" y="2"/>
                    </a:lnTo>
                    <a:lnTo>
                      <a:pt x="186" y="0"/>
                    </a:lnTo>
                    <a:lnTo>
                      <a:pt x="186" y="0"/>
                    </a:lnTo>
                    <a:lnTo>
                      <a:pt x="184" y="22"/>
                    </a:lnTo>
                    <a:lnTo>
                      <a:pt x="182" y="28"/>
                    </a:lnTo>
                    <a:lnTo>
                      <a:pt x="182" y="28"/>
                    </a:lnTo>
                    <a:lnTo>
                      <a:pt x="180" y="34"/>
                    </a:lnTo>
                    <a:lnTo>
                      <a:pt x="182" y="36"/>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70" y="98"/>
                    </a:lnTo>
                    <a:lnTo>
                      <a:pt x="148" y="106"/>
                    </a:lnTo>
                    <a:lnTo>
                      <a:pt x="132" y="110"/>
                    </a:lnTo>
                    <a:lnTo>
                      <a:pt x="98" y="106"/>
                    </a:lnTo>
                    <a:lnTo>
                      <a:pt x="82" y="120"/>
                    </a:lnTo>
                    <a:lnTo>
                      <a:pt x="82" y="120"/>
                    </a:lnTo>
                    <a:close/>
                  </a:path>
                </a:pathLst>
              </a:custGeom>
              <a:solidFill>
                <a:srgbClr val="66D9E8"/>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5" name="Freeform 35"/>
              <p:cNvSpPr>
                <a:spLocks/>
              </p:cNvSpPr>
              <p:nvPr/>
            </p:nvSpPr>
            <p:spPr bwMode="auto">
              <a:xfrm>
                <a:off x="5699226" y="4147295"/>
                <a:ext cx="98942" cy="238097"/>
              </a:xfrm>
              <a:custGeom>
                <a:avLst/>
                <a:gdLst>
                  <a:gd name="T0" fmla="*/ 80 w 106"/>
                  <a:gd name="T1" fmla="*/ 0 h 256"/>
                  <a:gd name="T2" fmla="*/ 80 w 106"/>
                  <a:gd name="T3" fmla="*/ 0 h 256"/>
                  <a:gd name="T4" fmla="*/ 62 w 106"/>
                  <a:gd name="T5" fmla="*/ 14 h 256"/>
                  <a:gd name="T6" fmla="*/ 46 w 106"/>
                  <a:gd name="T7" fmla="*/ 32 h 256"/>
                  <a:gd name="T8" fmla="*/ 34 w 106"/>
                  <a:gd name="T9" fmla="*/ 50 h 256"/>
                  <a:gd name="T10" fmla="*/ 24 w 106"/>
                  <a:gd name="T11" fmla="*/ 70 h 256"/>
                  <a:gd name="T12" fmla="*/ 24 w 106"/>
                  <a:gd name="T13" fmla="*/ 70 h 256"/>
                  <a:gd name="T14" fmla="*/ 10 w 106"/>
                  <a:gd name="T15" fmla="*/ 98 h 256"/>
                  <a:gd name="T16" fmla="*/ 4 w 106"/>
                  <a:gd name="T17" fmla="*/ 104 h 256"/>
                  <a:gd name="T18" fmla="*/ 0 w 106"/>
                  <a:gd name="T19" fmla="*/ 108 h 256"/>
                  <a:gd name="T20" fmla="*/ 6 w 106"/>
                  <a:gd name="T21" fmla="*/ 152 h 256"/>
                  <a:gd name="T22" fmla="*/ 6 w 106"/>
                  <a:gd name="T23" fmla="*/ 154 h 256"/>
                  <a:gd name="T24" fmla="*/ 6 w 106"/>
                  <a:gd name="T25" fmla="*/ 154 h 256"/>
                  <a:gd name="T26" fmla="*/ 2 w 106"/>
                  <a:gd name="T27" fmla="*/ 184 h 256"/>
                  <a:gd name="T28" fmla="*/ 2 w 106"/>
                  <a:gd name="T29" fmla="*/ 184 h 256"/>
                  <a:gd name="T30" fmla="*/ 2 w 106"/>
                  <a:gd name="T31" fmla="*/ 196 h 256"/>
                  <a:gd name="T32" fmla="*/ 2 w 106"/>
                  <a:gd name="T33" fmla="*/ 200 h 256"/>
                  <a:gd name="T34" fmla="*/ 4 w 106"/>
                  <a:gd name="T35" fmla="*/ 202 h 256"/>
                  <a:gd name="T36" fmla="*/ 36 w 106"/>
                  <a:gd name="T37" fmla="*/ 224 h 256"/>
                  <a:gd name="T38" fmla="*/ 36 w 106"/>
                  <a:gd name="T39" fmla="*/ 224 h 256"/>
                  <a:gd name="T40" fmla="*/ 38 w 106"/>
                  <a:gd name="T41" fmla="*/ 224 h 256"/>
                  <a:gd name="T42" fmla="*/ 38 w 106"/>
                  <a:gd name="T43" fmla="*/ 226 h 256"/>
                  <a:gd name="T44" fmla="*/ 38 w 106"/>
                  <a:gd name="T45" fmla="*/ 226 h 256"/>
                  <a:gd name="T46" fmla="*/ 38 w 106"/>
                  <a:gd name="T47" fmla="*/ 226 h 256"/>
                  <a:gd name="T48" fmla="*/ 42 w 106"/>
                  <a:gd name="T49" fmla="*/ 236 h 256"/>
                  <a:gd name="T50" fmla="*/ 50 w 106"/>
                  <a:gd name="T51" fmla="*/ 248 h 256"/>
                  <a:gd name="T52" fmla="*/ 50 w 106"/>
                  <a:gd name="T53" fmla="*/ 248 h 256"/>
                  <a:gd name="T54" fmla="*/ 56 w 106"/>
                  <a:gd name="T55" fmla="*/ 252 h 256"/>
                  <a:gd name="T56" fmla="*/ 62 w 106"/>
                  <a:gd name="T57" fmla="*/ 256 h 256"/>
                  <a:gd name="T58" fmla="*/ 66 w 106"/>
                  <a:gd name="T59" fmla="*/ 204 h 256"/>
                  <a:gd name="T60" fmla="*/ 66 w 106"/>
                  <a:gd name="T61" fmla="*/ 202 h 256"/>
                  <a:gd name="T62" fmla="*/ 90 w 106"/>
                  <a:gd name="T63" fmla="*/ 146 h 256"/>
                  <a:gd name="T64" fmla="*/ 98 w 106"/>
                  <a:gd name="T65" fmla="*/ 80 h 256"/>
                  <a:gd name="T66" fmla="*/ 98 w 106"/>
                  <a:gd name="T67" fmla="*/ 78 h 256"/>
                  <a:gd name="T68" fmla="*/ 98 w 106"/>
                  <a:gd name="T69" fmla="*/ 78 h 256"/>
                  <a:gd name="T70" fmla="*/ 106 w 106"/>
                  <a:gd name="T71" fmla="*/ 60 h 256"/>
                  <a:gd name="T72" fmla="*/ 100 w 106"/>
                  <a:gd name="T73" fmla="*/ 44 h 256"/>
                  <a:gd name="T74" fmla="*/ 100 w 106"/>
                  <a:gd name="T75" fmla="*/ 44 h 256"/>
                  <a:gd name="T76" fmla="*/ 98 w 106"/>
                  <a:gd name="T77" fmla="*/ 44 h 256"/>
                  <a:gd name="T78" fmla="*/ 98 w 106"/>
                  <a:gd name="T79" fmla="*/ 24 h 256"/>
                  <a:gd name="T80" fmla="*/ 98 w 106"/>
                  <a:gd name="T81" fmla="*/ 22 h 256"/>
                  <a:gd name="T82" fmla="*/ 98 w 106"/>
                  <a:gd name="T83" fmla="*/ 22 h 256"/>
                  <a:gd name="T84" fmla="*/ 102 w 106"/>
                  <a:gd name="T85" fmla="*/ 16 h 256"/>
                  <a:gd name="T86" fmla="*/ 106 w 106"/>
                  <a:gd name="T87" fmla="*/ 12 h 256"/>
                  <a:gd name="T88" fmla="*/ 80 w 106"/>
                  <a:gd name="T8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256">
                    <a:moveTo>
                      <a:pt x="80" y="0"/>
                    </a:moveTo>
                    <a:lnTo>
                      <a:pt x="80" y="0"/>
                    </a:lnTo>
                    <a:lnTo>
                      <a:pt x="62" y="14"/>
                    </a:lnTo>
                    <a:lnTo>
                      <a:pt x="46" y="32"/>
                    </a:lnTo>
                    <a:lnTo>
                      <a:pt x="34" y="50"/>
                    </a:lnTo>
                    <a:lnTo>
                      <a:pt x="24" y="70"/>
                    </a:lnTo>
                    <a:lnTo>
                      <a:pt x="24" y="70"/>
                    </a:lnTo>
                    <a:lnTo>
                      <a:pt x="10" y="98"/>
                    </a:lnTo>
                    <a:lnTo>
                      <a:pt x="4" y="104"/>
                    </a:lnTo>
                    <a:lnTo>
                      <a:pt x="0" y="108"/>
                    </a:lnTo>
                    <a:lnTo>
                      <a:pt x="6" y="152"/>
                    </a:lnTo>
                    <a:lnTo>
                      <a:pt x="6" y="154"/>
                    </a:lnTo>
                    <a:lnTo>
                      <a:pt x="6" y="154"/>
                    </a:lnTo>
                    <a:lnTo>
                      <a:pt x="2" y="184"/>
                    </a:lnTo>
                    <a:lnTo>
                      <a:pt x="2" y="184"/>
                    </a:lnTo>
                    <a:lnTo>
                      <a:pt x="2" y="196"/>
                    </a:lnTo>
                    <a:lnTo>
                      <a:pt x="2" y="200"/>
                    </a:lnTo>
                    <a:lnTo>
                      <a:pt x="4" y="202"/>
                    </a:lnTo>
                    <a:lnTo>
                      <a:pt x="36" y="224"/>
                    </a:lnTo>
                    <a:lnTo>
                      <a:pt x="36" y="224"/>
                    </a:lnTo>
                    <a:lnTo>
                      <a:pt x="38" y="224"/>
                    </a:lnTo>
                    <a:lnTo>
                      <a:pt x="38" y="226"/>
                    </a:lnTo>
                    <a:lnTo>
                      <a:pt x="38" y="226"/>
                    </a:lnTo>
                    <a:lnTo>
                      <a:pt x="38" y="226"/>
                    </a:lnTo>
                    <a:lnTo>
                      <a:pt x="42" y="236"/>
                    </a:lnTo>
                    <a:lnTo>
                      <a:pt x="50" y="248"/>
                    </a:lnTo>
                    <a:lnTo>
                      <a:pt x="50" y="248"/>
                    </a:lnTo>
                    <a:lnTo>
                      <a:pt x="56" y="252"/>
                    </a:lnTo>
                    <a:lnTo>
                      <a:pt x="62" y="256"/>
                    </a:lnTo>
                    <a:lnTo>
                      <a:pt x="66" y="204"/>
                    </a:lnTo>
                    <a:lnTo>
                      <a:pt x="66" y="202"/>
                    </a:lnTo>
                    <a:lnTo>
                      <a:pt x="90" y="146"/>
                    </a:lnTo>
                    <a:lnTo>
                      <a:pt x="98" y="80"/>
                    </a:lnTo>
                    <a:lnTo>
                      <a:pt x="98" y="78"/>
                    </a:lnTo>
                    <a:lnTo>
                      <a:pt x="98" y="78"/>
                    </a:lnTo>
                    <a:lnTo>
                      <a:pt x="106" y="60"/>
                    </a:lnTo>
                    <a:lnTo>
                      <a:pt x="100" y="44"/>
                    </a:lnTo>
                    <a:lnTo>
                      <a:pt x="100" y="44"/>
                    </a:lnTo>
                    <a:lnTo>
                      <a:pt x="98" y="44"/>
                    </a:lnTo>
                    <a:lnTo>
                      <a:pt x="98" y="24"/>
                    </a:lnTo>
                    <a:lnTo>
                      <a:pt x="98" y="22"/>
                    </a:lnTo>
                    <a:lnTo>
                      <a:pt x="98" y="22"/>
                    </a:lnTo>
                    <a:lnTo>
                      <a:pt x="102" y="16"/>
                    </a:lnTo>
                    <a:lnTo>
                      <a:pt x="106" y="12"/>
                    </a:lnTo>
                    <a:lnTo>
                      <a:pt x="80" y="0"/>
                    </a:lnTo>
                    <a:close/>
                  </a:path>
                </a:pathLst>
              </a:custGeom>
              <a:grp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sp>
            <p:nvSpPr>
              <p:cNvPr id="106" name="Freeform 36"/>
              <p:cNvSpPr>
                <a:spLocks/>
              </p:cNvSpPr>
              <p:nvPr/>
            </p:nvSpPr>
            <p:spPr bwMode="auto">
              <a:xfrm>
                <a:off x="4974022" y="4569127"/>
                <a:ext cx="148955" cy="130464"/>
              </a:xfrm>
              <a:custGeom>
                <a:avLst/>
                <a:gdLst>
                  <a:gd name="T0" fmla="*/ 72 w 160"/>
                  <a:gd name="T1" fmla="*/ 14 h 140"/>
                  <a:gd name="T2" fmla="*/ 70 w 160"/>
                  <a:gd name="T3" fmla="*/ 18 h 140"/>
                  <a:gd name="T4" fmla="*/ 70 w 160"/>
                  <a:gd name="T5" fmla="*/ 18 h 140"/>
                  <a:gd name="T6" fmla="*/ 68 w 160"/>
                  <a:gd name="T7" fmla="*/ 20 h 140"/>
                  <a:gd name="T8" fmla="*/ 36 w 160"/>
                  <a:gd name="T9" fmla="*/ 28 h 140"/>
                  <a:gd name="T10" fmla="*/ 38 w 160"/>
                  <a:gd name="T11" fmla="*/ 32 h 140"/>
                  <a:gd name="T12" fmla="*/ 48 w 160"/>
                  <a:gd name="T13" fmla="*/ 44 h 140"/>
                  <a:gd name="T14" fmla="*/ 48 w 160"/>
                  <a:gd name="T15" fmla="*/ 44 h 140"/>
                  <a:gd name="T16" fmla="*/ 44 w 160"/>
                  <a:gd name="T17" fmla="*/ 46 h 140"/>
                  <a:gd name="T18" fmla="*/ 30 w 160"/>
                  <a:gd name="T19" fmla="*/ 54 h 140"/>
                  <a:gd name="T20" fmla="*/ 6 w 160"/>
                  <a:gd name="T21" fmla="*/ 72 h 140"/>
                  <a:gd name="T22" fmla="*/ 6 w 160"/>
                  <a:gd name="T23" fmla="*/ 72 h 140"/>
                  <a:gd name="T24" fmla="*/ 2 w 160"/>
                  <a:gd name="T25" fmla="*/ 80 h 140"/>
                  <a:gd name="T26" fmla="*/ 0 w 160"/>
                  <a:gd name="T27" fmla="*/ 92 h 140"/>
                  <a:gd name="T28" fmla="*/ 4 w 160"/>
                  <a:gd name="T29" fmla="*/ 108 h 140"/>
                  <a:gd name="T30" fmla="*/ 10 w 160"/>
                  <a:gd name="T31" fmla="*/ 126 h 140"/>
                  <a:gd name="T32" fmla="*/ 34 w 160"/>
                  <a:gd name="T33" fmla="*/ 128 h 140"/>
                  <a:gd name="T34" fmla="*/ 36 w 160"/>
                  <a:gd name="T35" fmla="*/ 128 h 140"/>
                  <a:gd name="T36" fmla="*/ 36 w 160"/>
                  <a:gd name="T37" fmla="*/ 128 h 140"/>
                  <a:gd name="T38" fmla="*/ 60 w 160"/>
                  <a:gd name="T39" fmla="*/ 140 h 140"/>
                  <a:gd name="T40" fmla="*/ 86 w 160"/>
                  <a:gd name="T41" fmla="*/ 136 h 140"/>
                  <a:gd name="T42" fmla="*/ 86 w 160"/>
                  <a:gd name="T43" fmla="*/ 136 h 140"/>
                  <a:gd name="T44" fmla="*/ 94 w 160"/>
                  <a:gd name="T45" fmla="*/ 132 h 140"/>
                  <a:gd name="T46" fmla="*/ 102 w 160"/>
                  <a:gd name="T47" fmla="*/ 126 h 140"/>
                  <a:gd name="T48" fmla="*/ 112 w 160"/>
                  <a:gd name="T49" fmla="*/ 118 h 140"/>
                  <a:gd name="T50" fmla="*/ 122 w 160"/>
                  <a:gd name="T51" fmla="*/ 106 h 140"/>
                  <a:gd name="T52" fmla="*/ 124 w 160"/>
                  <a:gd name="T53" fmla="*/ 106 h 140"/>
                  <a:gd name="T54" fmla="*/ 126 w 160"/>
                  <a:gd name="T55" fmla="*/ 104 h 140"/>
                  <a:gd name="T56" fmla="*/ 136 w 160"/>
                  <a:gd name="T57" fmla="*/ 100 h 140"/>
                  <a:gd name="T58" fmla="*/ 134 w 160"/>
                  <a:gd name="T59" fmla="*/ 66 h 140"/>
                  <a:gd name="T60" fmla="*/ 134 w 160"/>
                  <a:gd name="T61" fmla="*/ 66 h 140"/>
                  <a:gd name="T62" fmla="*/ 148 w 160"/>
                  <a:gd name="T63" fmla="*/ 44 h 140"/>
                  <a:gd name="T64" fmla="*/ 148 w 160"/>
                  <a:gd name="T65" fmla="*/ 44 h 140"/>
                  <a:gd name="T66" fmla="*/ 148 w 160"/>
                  <a:gd name="T67" fmla="*/ 44 h 140"/>
                  <a:gd name="T68" fmla="*/ 160 w 160"/>
                  <a:gd name="T69" fmla="*/ 34 h 140"/>
                  <a:gd name="T70" fmla="*/ 160 w 160"/>
                  <a:gd name="T71" fmla="*/ 34 h 140"/>
                  <a:gd name="T72" fmla="*/ 160 w 160"/>
                  <a:gd name="T73" fmla="*/ 22 h 140"/>
                  <a:gd name="T74" fmla="*/ 158 w 160"/>
                  <a:gd name="T75" fmla="*/ 14 h 140"/>
                  <a:gd name="T76" fmla="*/ 156 w 160"/>
                  <a:gd name="T77" fmla="*/ 10 h 140"/>
                  <a:gd name="T78" fmla="*/ 156 w 160"/>
                  <a:gd name="T79" fmla="*/ 10 h 140"/>
                  <a:gd name="T80" fmla="*/ 152 w 160"/>
                  <a:gd name="T81" fmla="*/ 2 h 140"/>
                  <a:gd name="T82" fmla="*/ 146 w 160"/>
                  <a:gd name="T83" fmla="*/ 0 h 140"/>
                  <a:gd name="T84" fmla="*/ 146 w 160"/>
                  <a:gd name="T85" fmla="*/ 12 h 140"/>
                  <a:gd name="T86" fmla="*/ 126 w 160"/>
                  <a:gd name="T87" fmla="*/ 8 h 140"/>
                  <a:gd name="T88" fmla="*/ 116 w 160"/>
                  <a:gd name="T89" fmla="*/ 14 h 140"/>
                  <a:gd name="T90" fmla="*/ 114 w 160"/>
                  <a:gd name="T91" fmla="*/ 14 h 140"/>
                  <a:gd name="T92" fmla="*/ 114 w 160"/>
                  <a:gd name="T93" fmla="*/ 14 h 140"/>
                  <a:gd name="T94" fmla="*/ 72 w 160"/>
                  <a:gd name="T9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0">
                    <a:moveTo>
                      <a:pt x="72" y="14"/>
                    </a:moveTo>
                    <a:lnTo>
                      <a:pt x="70" y="18"/>
                    </a:lnTo>
                    <a:lnTo>
                      <a:pt x="70" y="18"/>
                    </a:lnTo>
                    <a:lnTo>
                      <a:pt x="68" y="20"/>
                    </a:lnTo>
                    <a:lnTo>
                      <a:pt x="36" y="28"/>
                    </a:lnTo>
                    <a:lnTo>
                      <a:pt x="38" y="32"/>
                    </a:lnTo>
                    <a:lnTo>
                      <a:pt x="48" y="44"/>
                    </a:lnTo>
                    <a:lnTo>
                      <a:pt x="48" y="44"/>
                    </a:lnTo>
                    <a:lnTo>
                      <a:pt x="44" y="46"/>
                    </a:lnTo>
                    <a:lnTo>
                      <a:pt x="30" y="54"/>
                    </a:lnTo>
                    <a:lnTo>
                      <a:pt x="6" y="72"/>
                    </a:lnTo>
                    <a:lnTo>
                      <a:pt x="6" y="72"/>
                    </a:lnTo>
                    <a:lnTo>
                      <a:pt x="2" y="80"/>
                    </a:lnTo>
                    <a:lnTo>
                      <a:pt x="0" y="92"/>
                    </a:lnTo>
                    <a:lnTo>
                      <a:pt x="4" y="108"/>
                    </a:lnTo>
                    <a:lnTo>
                      <a:pt x="10" y="126"/>
                    </a:lnTo>
                    <a:lnTo>
                      <a:pt x="34" y="128"/>
                    </a:lnTo>
                    <a:lnTo>
                      <a:pt x="36" y="128"/>
                    </a:lnTo>
                    <a:lnTo>
                      <a:pt x="36" y="128"/>
                    </a:lnTo>
                    <a:lnTo>
                      <a:pt x="60" y="140"/>
                    </a:lnTo>
                    <a:lnTo>
                      <a:pt x="86" y="136"/>
                    </a:lnTo>
                    <a:lnTo>
                      <a:pt x="86" y="136"/>
                    </a:lnTo>
                    <a:lnTo>
                      <a:pt x="94" y="132"/>
                    </a:lnTo>
                    <a:lnTo>
                      <a:pt x="102" y="126"/>
                    </a:lnTo>
                    <a:lnTo>
                      <a:pt x="112" y="118"/>
                    </a:lnTo>
                    <a:lnTo>
                      <a:pt x="122" y="106"/>
                    </a:lnTo>
                    <a:lnTo>
                      <a:pt x="124" y="106"/>
                    </a:lnTo>
                    <a:lnTo>
                      <a:pt x="126" y="104"/>
                    </a:lnTo>
                    <a:lnTo>
                      <a:pt x="136" y="100"/>
                    </a:lnTo>
                    <a:lnTo>
                      <a:pt x="134" y="66"/>
                    </a:lnTo>
                    <a:lnTo>
                      <a:pt x="134" y="66"/>
                    </a:lnTo>
                    <a:lnTo>
                      <a:pt x="148" y="44"/>
                    </a:lnTo>
                    <a:lnTo>
                      <a:pt x="148" y="44"/>
                    </a:lnTo>
                    <a:lnTo>
                      <a:pt x="148" y="44"/>
                    </a:lnTo>
                    <a:lnTo>
                      <a:pt x="160" y="34"/>
                    </a:lnTo>
                    <a:lnTo>
                      <a:pt x="160" y="34"/>
                    </a:lnTo>
                    <a:lnTo>
                      <a:pt x="160" y="22"/>
                    </a:lnTo>
                    <a:lnTo>
                      <a:pt x="158" y="14"/>
                    </a:lnTo>
                    <a:lnTo>
                      <a:pt x="156" y="10"/>
                    </a:lnTo>
                    <a:lnTo>
                      <a:pt x="156" y="10"/>
                    </a:lnTo>
                    <a:lnTo>
                      <a:pt x="152" y="2"/>
                    </a:lnTo>
                    <a:lnTo>
                      <a:pt x="146" y="0"/>
                    </a:lnTo>
                    <a:lnTo>
                      <a:pt x="146" y="12"/>
                    </a:lnTo>
                    <a:lnTo>
                      <a:pt x="126" y="8"/>
                    </a:lnTo>
                    <a:lnTo>
                      <a:pt x="116" y="14"/>
                    </a:lnTo>
                    <a:lnTo>
                      <a:pt x="114" y="14"/>
                    </a:lnTo>
                    <a:lnTo>
                      <a:pt x="114" y="14"/>
                    </a:lnTo>
                    <a:lnTo>
                      <a:pt x="72" y="14"/>
                    </a:lnTo>
                    <a:close/>
                  </a:path>
                </a:pathLst>
              </a:custGeom>
              <a:solidFill>
                <a:srgbClr val="4270C1"/>
              </a:solidFill>
              <a:ln>
                <a:noFill/>
              </a:ln>
            </p:spPr>
            <p:txBody>
              <a:bodyPr lIns="86404" tIns="43202" rIns="86404" bIns="43202"/>
              <a:lstStyle/>
              <a:p>
                <a:pPr eaLnBrk="1" hangingPunct="1">
                  <a:buFont typeface="Arial" panose="020B0604020202020204" pitchFamily="34" charset="0"/>
                  <a:buNone/>
                  <a:defRPr/>
                </a:pPr>
                <a:endParaRPr lang="zh-CN" altLang="en-US" sz="1000" dirty="0">
                  <a:solidFill>
                    <a:schemeClr val="bg1"/>
                  </a:solidFill>
                </a:endParaRPr>
              </a:p>
            </p:txBody>
          </p:sp>
        </p:grpSp>
        <p:sp>
          <p:nvSpPr>
            <p:cNvPr id="61" name="文本框 48"/>
            <p:cNvSpPr txBox="1">
              <a:spLocks noChangeArrowheads="1"/>
            </p:cNvSpPr>
            <p:nvPr/>
          </p:nvSpPr>
          <p:spPr bwMode="auto">
            <a:xfrm>
              <a:off x="5621465" y="5366239"/>
              <a:ext cx="1218345" cy="3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2" rIns="86404" bIns="43202" anchor="ct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b="1" dirty="0">
                  <a:solidFill>
                    <a:schemeClr val="bg1"/>
                  </a:solidFill>
                  <a:latin typeface="微软雅黑" panose="020B0503020204020204" pitchFamily="34" charset="-122"/>
                  <a:ea typeface="微软雅黑" panose="020B0503020204020204" pitchFamily="34" charset="-122"/>
                </a:rPr>
                <a:t>湖南娄底</a:t>
              </a:r>
            </a:p>
          </p:txBody>
        </p:sp>
        <p:sp>
          <p:nvSpPr>
            <p:cNvPr id="62" name="任意多边形 61"/>
            <p:cNvSpPr>
              <a:spLocks noChangeAspect="1"/>
            </p:cNvSpPr>
            <p:nvPr/>
          </p:nvSpPr>
          <p:spPr>
            <a:xfrm>
              <a:off x="6294337" y="6248137"/>
              <a:ext cx="292063" cy="357144"/>
            </a:xfrm>
            <a:custGeom>
              <a:avLst/>
              <a:gdLst>
                <a:gd name="connsiteX0" fmla="*/ 144371 w 288741"/>
                <a:gd name="connsiteY0" fmla="*/ 49418 h 348541"/>
                <a:gd name="connsiteX1" fmla="*/ 49418 w 288741"/>
                <a:gd name="connsiteY1" fmla="*/ 144371 h 348541"/>
                <a:gd name="connsiteX2" fmla="*/ 144371 w 288741"/>
                <a:gd name="connsiteY2" fmla="*/ 239323 h 348541"/>
                <a:gd name="connsiteX3" fmla="*/ 239323 w 288741"/>
                <a:gd name="connsiteY3" fmla="*/ 144371 h 348541"/>
                <a:gd name="connsiteX4" fmla="*/ 144371 w 288741"/>
                <a:gd name="connsiteY4" fmla="*/ 49418 h 348541"/>
                <a:gd name="connsiteX5" fmla="*/ 144371 w 288741"/>
                <a:gd name="connsiteY5" fmla="*/ 0 h 348541"/>
                <a:gd name="connsiteX6" fmla="*/ 246456 w 288741"/>
                <a:gd name="connsiteY6" fmla="*/ 42285 h 348541"/>
                <a:gd name="connsiteX7" fmla="*/ 246456 w 288741"/>
                <a:gd name="connsiteY7" fmla="*/ 246455 h 348541"/>
                <a:gd name="connsiteX8" fmla="*/ 144371 w 288741"/>
                <a:gd name="connsiteY8" fmla="*/ 348541 h 348541"/>
                <a:gd name="connsiteX9" fmla="*/ 42285 w 288741"/>
                <a:gd name="connsiteY9" fmla="*/ 246455 h 348541"/>
                <a:gd name="connsiteX10" fmla="*/ 42285 w 288741"/>
                <a:gd name="connsiteY10" fmla="*/ 42285 h 348541"/>
                <a:gd name="connsiteX11" fmla="*/ 144371 w 288741"/>
                <a:gd name="connsiteY11" fmla="*/ 0 h 3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741" h="348541">
                  <a:moveTo>
                    <a:pt x="144371" y="49418"/>
                  </a:moveTo>
                  <a:cubicBezTo>
                    <a:pt x="91930" y="49418"/>
                    <a:pt x="49418" y="91930"/>
                    <a:pt x="49418" y="144371"/>
                  </a:cubicBezTo>
                  <a:cubicBezTo>
                    <a:pt x="49418" y="196811"/>
                    <a:pt x="91930" y="239323"/>
                    <a:pt x="144371" y="239323"/>
                  </a:cubicBezTo>
                  <a:cubicBezTo>
                    <a:pt x="196811" y="239323"/>
                    <a:pt x="239323" y="196811"/>
                    <a:pt x="239323" y="144371"/>
                  </a:cubicBezTo>
                  <a:cubicBezTo>
                    <a:pt x="239323" y="91930"/>
                    <a:pt x="196811" y="49418"/>
                    <a:pt x="144371" y="49418"/>
                  </a:cubicBezTo>
                  <a:close/>
                  <a:moveTo>
                    <a:pt x="144371" y="0"/>
                  </a:moveTo>
                  <a:cubicBezTo>
                    <a:pt x="181318" y="-1"/>
                    <a:pt x="218266" y="14095"/>
                    <a:pt x="246456" y="42285"/>
                  </a:cubicBezTo>
                  <a:cubicBezTo>
                    <a:pt x="302836" y="98665"/>
                    <a:pt x="302836" y="190075"/>
                    <a:pt x="246456" y="246455"/>
                  </a:cubicBezTo>
                  <a:lnTo>
                    <a:pt x="144371" y="348541"/>
                  </a:lnTo>
                  <a:lnTo>
                    <a:pt x="42285" y="246455"/>
                  </a:lnTo>
                  <a:cubicBezTo>
                    <a:pt x="-14095" y="190075"/>
                    <a:pt x="-14095" y="98665"/>
                    <a:pt x="42285" y="42285"/>
                  </a:cubicBezTo>
                  <a:cubicBezTo>
                    <a:pt x="70475" y="14095"/>
                    <a:pt x="107423" y="-1"/>
                    <a:pt x="144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eaLnBrk="1" hangingPunct="1">
                <a:buFont typeface="Arial" panose="020B0604020202020204" pitchFamily="34" charset="0"/>
                <a:buNone/>
                <a:defRPr/>
              </a:pPr>
              <a:endParaRPr lang="zh-CN" altLang="en-US" sz="1000" dirty="0">
                <a:solidFill>
                  <a:schemeClr val="bg1"/>
                </a:solidFill>
              </a:endParaRPr>
            </a:p>
          </p:txBody>
        </p:sp>
        <p:cxnSp>
          <p:nvCxnSpPr>
            <p:cNvPr id="63" name="直接连接符 62"/>
            <p:cNvCxnSpPr/>
            <p:nvPr/>
          </p:nvCxnSpPr>
          <p:spPr>
            <a:xfrm>
              <a:off x="1962595" y="6348136"/>
              <a:ext cx="2444442" cy="9524"/>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4" name="文本框 52"/>
            <p:cNvSpPr txBox="1">
              <a:spLocks noChangeArrowheads="1"/>
            </p:cNvSpPr>
            <p:nvPr/>
          </p:nvSpPr>
          <p:spPr bwMode="auto">
            <a:xfrm>
              <a:off x="1972597" y="6049692"/>
              <a:ext cx="1316271" cy="3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2" rIns="86404" bIns="43202" anchor="ct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b="1" dirty="0">
                  <a:solidFill>
                    <a:schemeClr val="bg1"/>
                  </a:solidFill>
                  <a:latin typeface="微软雅黑" panose="020B0503020204020204" pitchFamily="34" charset="-122"/>
                  <a:ea typeface="微软雅黑" panose="020B0503020204020204" pitchFamily="34" charset="-122"/>
                </a:rPr>
                <a:t>广西宾阳</a:t>
              </a:r>
            </a:p>
          </p:txBody>
        </p:sp>
        <p:sp>
          <p:nvSpPr>
            <p:cNvPr id="65" name="文本框 57"/>
            <p:cNvSpPr txBox="1">
              <a:spLocks noChangeArrowheads="1"/>
            </p:cNvSpPr>
            <p:nvPr/>
          </p:nvSpPr>
          <p:spPr bwMode="auto">
            <a:xfrm>
              <a:off x="5719529" y="5762705"/>
              <a:ext cx="1897443" cy="3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4" tIns="43202" rIns="86404" bIns="43202" anchor="ct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b="1">
                  <a:solidFill>
                    <a:schemeClr val="bg1"/>
                  </a:solidFill>
                  <a:latin typeface="微软雅黑" panose="020B0503020204020204" pitchFamily="34" charset="-122"/>
                  <a:ea typeface="微软雅黑" panose="020B0503020204020204" pitchFamily="34" charset="-122"/>
                </a:rPr>
                <a:t>福建安溪、龙岩</a:t>
              </a:r>
            </a:p>
          </p:txBody>
        </p:sp>
        <p:sp>
          <p:nvSpPr>
            <p:cNvPr id="66" name="任意多边形 65"/>
            <p:cNvSpPr>
              <a:spLocks noChangeAspect="1"/>
            </p:cNvSpPr>
            <p:nvPr/>
          </p:nvSpPr>
          <p:spPr>
            <a:xfrm>
              <a:off x="1813389" y="5992579"/>
              <a:ext cx="295238" cy="357145"/>
            </a:xfrm>
            <a:custGeom>
              <a:avLst/>
              <a:gdLst>
                <a:gd name="connsiteX0" fmla="*/ 144371 w 288741"/>
                <a:gd name="connsiteY0" fmla="*/ 49418 h 348541"/>
                <a:gd name="connsiteX1" fmla="*/ 49418 w 288741"/>
                <a:gd name="connsiteY1" fmla="*/ 144371 h 348541"/>
                <a:gd name="connsiteX2" fmla="*/ 144371 w 288741"/>
                <a:gd name="connsiteY2" fmla="*/ 239323 h 348541"/>
                <a:gd name="connsiteX3" fmla="*/ 239323 w 288741"/>
                <a:gd name="connsiteY3" fmla="*/ 144371 h 348541"/>
                <a:gd name="connsiteX4" fmla="*/ 144371 w 288741"/>
                <a:gd name="connsiteY4" fmla="*/ 49418 h 348541"/>
                <a:gd name="connsiteX5" fmla="*/ 144371 w 288741"/>
                <a:gd name="connsiteY5" fmla="*/ 0 h 348541"/>
                <a:gd name="connsiteX6" fmla="*/ 246456 w 288741"/>
                <a:gd name="connsiteY6" fmla="*/ 42285 h 348541"/>
                <a:gd name="connsiteX7" fmla="*/ 246456 w 288741"/>
                <a:gd name="connsiteY7" fmla="*/ 246455 h 348541"/>
                <a:gd name="connsiteX8" fmla="*/ 144371 w 288741"/>
                <a:gd name="connsiteY8" fmla="*/ 348541 h 348541"/>
                <a:gd name="connsiteX9" fmla="*/ 42285 w 288741"/>
                <a:gd name="connsiteY9" fmla="*/ 246455 h 348541"/>
                <a:gd name="connsiteX10" fmla="*/ 42285 w 288741"/>
                <a:gd name="connsiteY10" fmla="*/ 42285 h 348541"/>
                <a:gd name="connsiteX11" fmla="*/ 144371 w 288741"/>
                <a:gd name="connsiteY11" fmla="*/ 0 h 3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741" h="348541">
                  <a:moveTo>
                    <a:pt x="144371" y="49418"/>
                  </a:moveTo>
                  <a:cubicBezTo>
                    <a:pt x="91930" y="49418"/>
                    <a:pt x="49418" y="91930"/>
                    <a:pt x="49418" y="144371"/>
                  </a:cubicBezTo>
                  <a:cubicBezTo>
                    <a:pt x="49418" y="196811"/>
                    <a:pt x="91930" y="239323"/>
                    <a:pt x="144371" y="239323"/>
                  </a:cubicBezTo>
                  <a:cubicBezTo>
                    <a:pt x="196811" y="239323"/>
                    <a:pt x="239323" y="196811"/>
                    <a:pt x="239323" y="144371"/>
                  </a:cubicBezTo>
                  <a:cubicBezTo>
                    <a:pt x="239323" y="91930"/>
                    <a:pt x="196811" y="49418"/>
                    <a:pt x="144371" y="49418"/>
                  </a:cubicBezTo>
                  <a:close/>
                  <a:moveTo>
                    <a:pt x="144371" y="0"/>
                  </a:moveTo>
                  <a:cubicBezTo>
                    <a:pt x="181318" y="-1"/>
                    <a:pt x="218266" y="14095"/>
                    <a:pt x="246456" y="42285"/>
                  </a:cubicBezTo>
                  <a:cubicBezTo>
                    <a:pt x="302836" y="98665"/>
                    <a:pt x="302836" y="190075"/>
                    <a:pt x="246456" y="246455"/>
                  </a:cubicBezTo>
                  <a:lnTo>
                    <a:pt x="144371" y="348541"/>
                  </a:lnTo>
                  <a:lnTo>
                    <a:pt x="42285" y="246455"/>
                  </a:lnTo>
                  <a:cubicBezTo>
                    <a:pt x="-14095" y="190075"/>
                    <a:pt x="-14095" y="98665"/>
                    <a:pt x="42285" y="42285"/>
                  </a:cubicBezTo>
                  <a:cubicBezTo>
                    <a:pt x="70475" y="14095"/>
                    <a:pt x="107423" y="-1"/>
                    <a:pt x="144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eaLnBrk="1" hangingPunct="1">
                <a:buFont typeface="Arial" panose="020B0604020202020204" pitchFamily="34" charset="0"/>
                <a:buNone/>
                <a:defRPr/>
              </a:pPr>
              <a:endParaRPr lang="zh-CN" altLang="en-US" sz="1000" dirty="0">
                <a:solidFill>
                  <a:schemeClr val="bg1"/>
                </a:solidFill>
              </a:endParaRPr>
            </a:p>
          </p:txBody>
        </p:sp>
        <p:sp>
          <p:nvSpPr>
            <p:cNvPr id="67" name="文本框 59"/>
            <p:cNvSpPr txBox="1">
              <a:spLocks noChangeArrowheads="1"/>
            </p:cNvSpPr>
            <p:nvPr/>
          </p:nvSpPr>
          <p:spPr bwMode="auto">
            <a:xfrm>
              <a:off x="6183895" y="6046547"/>
              <a:ext cx="2010894" cy="3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2" rIns="86404" bIns="43202" anchor="ct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b="1">
                  <a:solidFill>
                    <a:schemeClr val="bg1"/>
                  </a:solidFill>
                  <a:latin typeface="微软雅黑" panose="020B0503020204020204" pitchFamily="34" charset="-122"/>
                  <a:ea typeface="微软雅黑" panose="020B0503020204020204" pitchFamily="34" charset="-122"/>
                </a:rPr>
                <a:t>广东广州、深圳</a:t>
              </a:r>
            </a:p>
          </p:txBody>
        </p:sp>
        <p:sp>
          <p:nvSpPr>
            <p:cNvPr id="68" name="任意多边形 67"/>
            <p:cNvSpPr>
              <a:spLocks noChangeAspect="1"/>
            </p:cNvSpPr>
            <p:nvPr/>
          </p:nvSpPr>
          <p:spPr>
            <a:xfrm>
              <a:off x="6769224" y="5340085"/>
              <a:ext cx="292063" cy="355557"/>
            </a:xfrm>
            <a:custGeom>
              <a:avLst/>
              <a:gdLst>
                <a:gd name="connsiteX0" fmla="*/ 144371 w 288741"/>
                <a:gd name="connsiteY0" fmla="*/ 49418 h 348541"/>
                <a:gd name="connsiteX1" fmla="*/ 49418 w 288741"/>
                <a:gd name="connsiteY1" fmla="*/ 144371 h 348541"/>
                <a:gd name="connsiteX2" fmla="*/ 144371 w 288741"/>
                <a:gd name="connsiteY2" fmla="*/ 239323 h 348541"/>
                <a:gd name="connsiteX3" fmla="*/ 239323 w 288741"/>
                <a:gd name="connsiteY3" fmla="*/ 144371 h 348541"/>
                <a:gd name="connsiteX4" fmla="*/ 144371 w 288741"/>
                <a:gd name="connsiteY4" fmla="*/ 49418 h 348541"/>
                <a:gd name="connsiteX5" fmla="*/ 144371 w 288741"/>
                <a:gd name="connsiteY5" fmla="*/ 0 h 348541"/>
                <a:gd name="connsiteX6" fmla="*/ 246456 w 288741"/>
                <a:gd name="connsiteY6" fmla="*/ 42285 h 348541"/>
                <a:gd name="connsiteX7" fmla="*/ 246456 w 288741"/>
                <a:gd name="connsiteY7" fmla="*/ 246455 h 348541"/>
                <a:gd name="connsiteX8" fmla="*/ 144371 w 288741"/>
                <a:gd name="connsiteY8" fmla="*/ 348541 h 348541"/>
                <a:gd name="connsiteX9" fmla="*/ 42285 w 288741"/>
                <a:gd name="connsiteY9" fmla="*/ 246455 h 348541"/>
                <a:gd name="connsiteX10" fmla="*/ 42285 w 288741"/>
                <a:gd name="connsiteY10" fmla="*/ 42285 h 348541"/>
                <a:gd name="connsiteX11" fmla="*/ 144371 w 288741"/>
                <a:gd name="connsiteY11" fmla="*/ 0 h 3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741" h="348541">
                  <a:moveTo>
                    <a:pt x="144371" y="49418"/>
                  </a:moveTo>
                  <a:cubicBezTo>
                    <a:pt x="91930" y="49418"/>
                    <a:pt x="49418" y="91930"/>
                    <a:pt x="49418" y="144371"/>
                  </a:cubicBezTo>
                  <a:cubicBezTo>
                    <a:pt x="49418" y="196811"/>
                    <a:pt x="91930" y="239323"/>
                    <a:pt x="144371" y="239323"/>
                  </a:cubicBezTo>
                  <a:cubicBezTo>
                    <a:pt x="196811" y="239323"/>
                    <a:pt x="239323" y="196811"/>
                    <a:pt x="239323" y="144371"/>
                  </a:cubicBezTo>
                  <a:cubicBezTo>
                    <a:pt x="239323" y="91930"/>
                    <a:pt x="196811" y="49418"/>
                    <a:pt x="144371" y="49418"/>
                  </a:cubicBezTo>
                  <a:close/>
                  <a:moveTo>
                    <a:pt x="144371" y="0"/>
                  </a:moveTo>
                  <a:cubicBezTo>
                    <a:pt x="181318" y="-1"/>
                    <a:pt x="218266" y="14095"/>
                    <a:pt x="246456" y="42285"/>
                  </a:cubicBezTo>
                  <a:cubicBezTo>
                    <a:pt x="302836" y="98665"/>
                    <a:pt x="302836" y="190075"/>
                    <a:pt x="246456" y="246455"/>
                  </a:cubicBezTo>
                  <a:lnTo>
                    <a:pt x="144371" y="348541"/>
                  </a:lnTo>
                  <a:lnTo>
                    <a:pt x="42285" y="246455"/>
                  </a:lnTo>
                  <a:cubicBezTo>
                    <a:pt x="-14095" y="190075"/>
                    <a:pt x="-14095" y="98665"/>
                    <a:pt x="42285" y="42285"/>
                  </a:cubicBezTo>
                  <a:cubicBezTo>
                    <a:pt x="70475" y="14095"/>
                    <a:pt x="107423" y="-1"/>
                    <a:pt x="144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eaLnBrk="1" hangingPunct="1">
                <a:buFont typeface="Arial" panose="020B0604020202020204" pitchFamily="34" charset="0"/>
                <a:buNone/>
                <a:defRPr/>
              </a:pPr>
              <a:endParaRPr lang="zh-CN" altLang="en-US" sz="1000" dirty="0">
                <a:solidFill>
                  <a:schemeClr val="bg1"/>
                </a:solidFill>
              </a:endParaRPr>
            </a:p>
          </p:txBody>
        </p:sp>
        <p:cxnSp>
          <p:nvCxnSpPr>
            <p:cNvPr id="69" name="直接连接符 68"/>
            <p:cNvCxnSpPr>
              <a:stCxn id="91" idx="12"/>
              <a:endCxn id="68" idx="8"/>
            </p:cNvCxnSpPr>
            <p:nvPr/>
          </p:nvCxnSpPr>
          <p:spPr>
            <a:xfrm flipV="1">
              <a:off x="4964198" y="5695642"/>
              <a:ext cx="1951059" cy="3123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640370" y="6603693"/>
              <a:ext cx="1771427" cy="31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1" name="文本框 48"/>
            <p:cNvSpPr txBox="1">
              <a:spLocks noChangeArrowheads="1"/>
            </p:cNvSpPr>
            <p:nvPr/>
          </p:nvSpPr>
          <p:spPr bwMode="auto">
            <a:xfrm>
              <a:off x="5057742" y="6299845"/>
              <a:ext cx="1391687" cy="3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2" rIns="86404" bIns="43202" anchor="ct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b="1">
                  <a:solidFill>
                    <a:schemeClr val="bg1"/>
                  </a:solidFill>
                  <a:latin typeface="微软雅黑" panose="020B0503020204020204" pitchFamily="34" charset="-122"/>
                  <a:ea typeface="微软雅黑" panose="020B0503020204020204" pitchFamily="34" charset="-122"/>
                </a:rPr>
                <a:t>海南儋州</a:t>
              </a:r>
            </a:p>
          </p:txBody>
        </p:sp>
        <p:cxnSp>
          <p:nvCxnSpPr>
            <p:cNvPr id="72" name="直接连接符 71"/>
            <p:cNvCxnSpPr/>
            <p:nvPr/>
          </p:nvCxnSpPr>
          <p:spPr>
            <a:xfrm flipV="1">
              <a:off x="5411798" y="6033849"/>
              <a:ext cx="2425395" cy="1428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3" name="任意多边形 72"/>
            <p:cNvSpPr>
              <a:spLocks noChangeAspect="1"/>
            </p:cNvSpPr>
            <p:nvPr/>
          </p:nvSpPr>
          <p:spPr>
            <a:xfrm>
              <a:off x="7616558" y="5689404"/>
              <a:ext cx="293650" cy="357144"/>
            </a:xfrm>
            <a:custGeom>
              <a:avLst/>
              <a:gdLst>
                <a:gd name="connsiteX0" fmla="*/ 144371 w 288741"/>
                <a:gd name="connsiteY0" fmla="*/ 49418 h 348541"/>
                <a:gd name="connsiteX1" fmla="*/ 49418 w 288741"/>
                <a:gd name="connsiteY1" fmla="*/ 144371 h 348541"/>
                <a:gd name="connsiteX2" fmla="*/ 144371 w 288741"/>
                <a:gd name="connsiteY2" fmla="*/ 239323 h 348541"/>
                <a:gd name="connsiteX3" fmla="*/ 239323 w 288741"/>
                <a:gd name="connsiteY3" fmla="*/ 144371 h 348541"/>
                <a:gd name="connsiteX4" fmla="*/ 144371 w 288741"/>
                <a:gd name="connsiteY4" fmla="*/ 49418 h 348541"/>
                <a:gd name="connsiteX5" fmla="*/ 144371 w 288741"/>
                <a:gd name="connsiteY5" fmla="*/ 0 h 348541"/>
                <a:gd name="connsiteX6" fmla="*/ 246456 w 288741"/>
                <a:gd name="connsiteY6" fmla="*/ 42285 h 348541"/>
                <a:gd name="connsiteX7" fmla="*/ 246456 w 288741"/>
                <a:gd name="connsiteY7" fmla="*/ 246455 h 348541"/>
                <a:gd name="connsiteX8" fmla="*/ 144371 w 288741"/>
                <a:gd name="connsiteY8" fmla="*/ 348541 h 348541"/>
                <a:gd name="connsiteX9" fmla="*/ 42285 w 288741"/>
                <a:gd name="connsiteY9" fmla="*/ 246455 h 348541"/>
                <a:gd name="connsiteX10" fmla="*/ 42285 w 288741"/>
                <a:gd name="connsiteY10" fmla="*/ 42285 h 348541"/>
                <a:gd name="connsiteX11" fmla="*/ 144371 w 288741"/>
                <a:gd name="connsiteY11" fmla="*/ 0 h 3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741" h="348541">
                  <a:moveTo>
                    <a:pt x="144371" y="49418"/>
                  </a:moveTo>
                  <a:cubicBezTo>
                    <a:pt x="91930" y="49418"/>
                    <a:pt x="49418" y="91930"/>
                    <a:pt x="49418" y="144371"/>
                  </a:cubicBezTo>
                  <a:cubicBezTo>
                    <a:pt x="49418" y="196811"/>
                    <a:pt x="91930" y="239323"/>
                    <a:pt x="144371" y="239323"/>
                  </a:cubicBezTo>
                  <a:cubicBezTo>
                    <a:pt x="196811" y="239323"/>
                    <a:pt x="239323" y="196811"/>
                    <a:pt x="239323" y="144371"/>
                  </a:cubicBezTo>
                  <a:cubicBezTo>
                    <a:pt x="239323" y="91930"/>
                    <a:pt x="196811" y="49418"/>
                    <a:pt x="144371" y="49418"/>
                  </a:cubicBezTo>
                  <a:close/>
                  <a:moveTo>
                    <a:pt x="144371" y="0"/>
                  </a:moveTo>
                  <a:cubicBezTo>
                    <a:pt x="181318" y="-1"/>
                    <a:pt x="218266" y="14095"/>
                    <a:pt x="246456" y="42285"/>
                  </a:cubicBezTo>
                  <a:cubicBezTo>
                    <a:pt x="302836" y="98665"/>
                    <a:pt x="302836" y="190075"/>
                    <a:pt x="246456" y="246455"/>
                  </a:cubicBezTo>
                  <a:lnTo>
                    <a:pt x="144371" y="348541"/>
                  </a:lnTo>
                  <a:lnTo>
                    <a:pt x="42285" y="246455"/>
                  </a:lnTo>
                  <a:cubicBezTo>
                    <a:pt x="-14095" y="190075"/>
                    <a:pt x="-14095" y="98665"/>
                    <a:pt x="42285" y="42285"/>
                  </a:cubicBezTo>
                  <a:cubicBezTo>
                    <a:pt x="70475" y="14095"/>
                    <a:pt x="107423" y="-1"/>
                    <a:pt x="144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eaLnBrk="1" hangingPunct="1">
                <a:buFont typeface="Arial" panose="020B0604020202020204" pitchFamily="34" charset="0"/>
                <a:buNone/>
                <a:defRPr/>
              </a:pPr>
              <a:endParaRPr lang="zh-CN" altLang="en-US" sz="1000" dirty="0">
                <a:solidFill>
                  <a:schemeClr val="bg1"/>
                </a:solidFill>
              </a:endParaRPr>
            </a:p>
          </p:txBody>
        </p:sp>
        <p:cxnSp>
          <p:nvCxnSpPr>
            <p:cNvPr id="74" name="直接连接符 73"/>
            <p:cNvCxnSpPr/>
            <p:nvPr/>
          </p:nvCxnSpPr>
          <p:spPr>
            <a:xfrm flipV="1">
              <a:off x="5165225" y="6347176"/>
              <a:ext cx="3093646" cy="15873"/>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201712" y="3387380"/>
            <a:ext cx="184666" cy="415498"/>
          </a:xfrm>
          <a:prstGeom prst="rect">
            <a:avLst/>
          </a:prstGeom>
          <a:noFill/>
        </p:spPr>
        <p:txBody>
          <a:bodyPr wrap="none" rtlCol="0">
            <a:spAutoFit/>
          </a:bodyPr>
          <a:lstStyle/>
          <a:p>
            <a:endParaRPr kumimoji="1" lang="zh-CN" altLang="en-US" dirty="0"/>
          </a:p>
        </p:txBody>
      </p:sp>
      <p:sp>
        <p:nvSpPr>
          <p:cNvPr id="4" name="文本框 3"/>
          <p:cNvSpPr txBox="1"/>
          <p:nvPr/>
        </p:nvSpPr>
        <p:spPr>
          <a:xfrm>
            <a:off x="5360703" y="3200576"/>
            <a:ext cx="184666" cy="415498"/>
          </a:xfrm>
          <a:prstGeom prst="rect">
            <a:avLst/>
          </a:prstGeom>
          <a:noFill/>
        </p:spPr>
        <p:txBody>
          <a:bodyPr wrap="none" rtlCol="0">
            <a:spAutoFit/>
          </a:bodyPr>
          <a:lstStyle/>
          <a:p>
            <a:endParaRPr kumimoji="1" lang="zh-CN" altLang="en-US" dirty="0"/>
          </a:p>
        </p:txBody>
      </p:sp>
      <p:pic>
        <p:nvPicPr>
          <p:cNvPr id="108" name="图片 107"/>
          <p:cNvPicPr>
            <a:picLocks noChangeAspect="1"/>
          </p:cNvPicPr>
          <p:nvPr/>
        </p:nvPicPr>
        <p:blipFill>
          <a:blip r:embed="rId4"/>
          <a:stretch>
            <a:fillRect/>
          </a:stretch>
        </p:blipFill>
        <p:spPr>
          <a:xfrm>
            <a:off x="3978473" y="684064"/>
            <a:ext cx="1422227" cy="1918183"/>
          </a:xfrm>
          <a:prstGeom prst="rect">
            <a:avLst/>
          </a:prstGeom>
          <a:effectLst>
            <a:glow rad="647700">
              <a:schemeClr val="accent1">
                <a:alpha val="14000"/>
              </a:schemeClr>
            </a:glow>
            <a:softEdge rad="215900"/>
          </a:effectLst>
        </p:spPr>
      </p:pic>
      <p:sp>
        <p:nvSpPr>
          <p:cNvPr id="113"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smtClean="0"/>
              <a:t>欺诈线下打击</a:t>
            </a:r>
            <a:endParaRPr lang="zh-CN" altLang="en-US" sz="2000" dirty="0"/>
          </a:p>
        </p:txBody>
      </p:sp>
      <p:graphicFrame>
        <p:nvGraphicFramePr>
          <p:cNvPr id="107" name="图表 106"/>
          <p:cNvGraphicFramePr>
            <a:graphicFrameLocks/>
          </p:cNvGraphicFramePr>
          <p:nvPr>
            <p:extLst>
              <p:ext uri="{D42A27DB-BD31-4B8C-83A1-F6EECF244321}">
                <p14:modId xmlns:p14="http://schemas.microsoft.com/office/powerpoint/2010/main" val="1548892866"/>
              </p:ext>
            </p:extLst>
          </p:nvPr>
        </p:nvGraphicFramePr>
        <p:xfrm>
          <a:off x="4824636" y="684064"/>
          <a:ext cx="4772248" cy="19095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19104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347878" y="571116"/>
            <a:ext cx="2304256"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延时到账定向推荐</a:t>
            </a:r>
            <a:endParaRPr kumimoji="1" lang="zh-CN" altLang="en-US" sz="1200" dirty="0">
              <a:solidFill>
                <a:srgbClr val="FFFFFF"/>
              </a:solidFill>
              <a:latin typeface="微软雅黑"/>
              <a:ea typeface="微软雅黑"/>
              <a:cs typeface="微软雅黑"/>
            </a:endParaRPr>
          </a:p>
        </p:txBody>
      </p:sp>
      <p:sp>
        <p:nvSpPr>
          <p:cNvPr id="30" name="文本框 29"/>
          <p:cNvSpPr txBox="1"/>
          <p:nvPr/>
        </p:nvSpPr>
        <p:spPr>
          <a:xfrm>
            <a:off x="8101777" y="612056"/>
            <a:ext cx="2051451"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主动预防</a:t>
            </a:r>
            <a:endParaRPr kumimoji="1" lang="zh-CN" altLang="en-US" sz="1200" dirty="0">
              <a:solidFill>
                <a:srgbClr val="FFFFFF"/>
              </a:solidFill>
              <a:latin typeface="微软雅黑"/>
              <a:ea typeface="微软雅黑"/>
              <a:cs typeface="微软雅黑"/>
            </a:endParaRPr>
          </a:p>
        </p:txBody>
      </p:sp>
      <p:cxnSp>
        <p:nvCxnSpPr>
          <p:cNvPr id="31" name="直线连接符 30"/>
          <p:cNvCxnSpPr/>
          <p:nvPr/>
        </p:nvCxnSpPr>
        <p:spPr>
          <a:xfrm>
            <a:off x="6552828" y="756072"/>
            <a:ext cx="0" cy="1728192"/>
          </a:xfrm>
          <a:prstGeom prst="line">
            <a:avLst/>
          </a:prstGeom>
          <a:ln w="3175" cmpd="sng">
            <a:prstDash val="dot"/>
          </a:ln>
        </p:spPr>
        <p:style>
          <a:lnRef idx="2">
            <a:schemeClr val="accent1"/>
          </a:lnRef>
          <a:fillRef idx="0">
            <a:schemeClr val="accent1"/>
          </a:fillRef>
          <a:effectRef idx="1">
            <a:schemeClr val="accent1"/>
          </a:effectRef>
          <a:fontRef idx="minor">
            <a:schemeClr val="tx1"/>
          </a:fontRef>
        </p:style>
      </p:cxn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2908" y="1012186"/>
            <a:ext cx="2587474" cy="158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25"/>
          <p:cNvGrpSpPr/>
          <p:nvPr/>
        </p:nvGrpSpPr>
        <p:grpSpPr>
          <a:xfrm>
            <a:off x="10153228" y="1001453"/>
            <a:ext cx="1095270" cy="246221"/>
            <a:chOff x="6502548" y="381870"/>
            <a:chExt cx="1095270" cy="246221"/>
          </a:xfrm>
        </p:grpSpPr>
        <p:sp>
          <p:nvSpPr>
            <p:cNvPr id="22" name="矩形 21"/>
            <p:cNvSpPr/>
            <p:nvPr/>
          </p:nvSpPr>
          <p:spPr>
            <a:xfrm>
              <a:off x="6502548" y="401966"/>
              <a:ext cx="251209" cy="192601"/>
            </a:xfrm>
            <a:prstGeom prst="rect">
              <a:avLst/>
            </a:prstGeom>
            <a:solidFill>
              <a:srgbClr val="F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23" name="TextBox 39"/>
            <p:cNvSpPr txBox="1"/>
            <p:nvPr/>
          </p:nvSpPr>
          <p:spPr>
            <a:xfrm>
              <a:off x="6763806" y="381870"/>
              <a:ext cx="834012" cy="246221"/>
            </a:xfrm>
            <a:prstGeom prst="rect">
              <a:avLst/>
            </a:prstGeom>
            <a:noFill/>
          </p:spPr>
          <p:txBody>
            <a:bodyPr wrap="square" rtlCol="0">
              <a:spAutoFit/>
            </a:bodyPr>
            <a:lstStyle/>
            <a:p>
              <a:r>
                <a:rPr lang="zh-CN" altLang="en-US" sz="1000" dirty="0">
                  <a:solidFill>
                    <a:srgbClr val="FFFFFF"/>
                  </a:solidFill>
                  <a:latin typeface="微软雅黑" panose="020B0503020204020204" pitchFamily="34" charset="-122"/>
                  <a:ea typeface="微软雅黑" panose="020B0503020204020204" pitchFamily="34" charset="-122"/>
                </a:rPr>
                <a:t>潜在</a:t>
              </a:r>
              <a:r>
                <a:rPr lang="zh-CN" altLang="en-US" sz="1000" dirty="0" smtClean="0">
                  <a:solidFill>
                    <a:srgbClr val="FFFFFF"/>
                  </a:solidFill>
                  <a:latin typeface="微软雅黑" panose="020B0503020204020204" pitchFamily="34" charset="-122"/>
                  <a:ea typeface="微软雅黑" panose="020B0503020204020204" pitchFamily="34" charset="-122"/>
                </a:rPr>
                <a:t>欺诈者</a:t>
              </a:r>
              <a:endParaRPr lang="zh-CN" altLang="en-US" sz="1000" dirty="0">
                <a:solidFill>
                  <a:srgbClr val="FFFFFF"/>
                </a:solidFill>
                <a:latin typeface="微软雅黑" panose="020B0503020204020204" pitchFamily="34" charset="-122"/>
                <a:ea typeface="微软雅黑" panose="020B0503020204020204" pitchFamily="34" charset="-122"/>
              </a:endParaRPr>
            </a:p>
          </p:txBody>
        </p:sp>
      </p:grpSp>
      <p:grpSp>
        <p:nvGrpSpPr>
          <p:cNvPr id="10" name="组合 26"/>
          <p:cNvGrpSpPr/>
          <p:nvPr/>
        </p:nvGrpSpPr>
        <p:grpSpPr>
          <a:xfrm>
            <a:off x="10153228" y="1339158"/>
            <a:ext cx="1098625" cy="246221"/>
            <a:chOff x="6691958" y="741910"/>
            <a:chExt cx="1098625" cy="246221"/>
          </a:xfrm>
        </p:grpSpPr>
        <p:sp>
          <p:nvSpPr>
            <p:cNvPr id="20" name="矩形 19"/>
            <p:cNvSpPr/>
            <p:nvPr/>
          </p:nvSpPr>
          <p:spPr>
            <a:xfrm>
              <a:off x="6691958" y="762006"/>
              <a:ext cx="251209" cy="192601"/>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21" name="TextBox 37"/>
            <p:cNvSpPr txBox="1"/>
            <p:nvPr/>
          </p:nvSpPr>
          <p:spPr>
            <a:xfrm>
              <a:off x="6956571" y="741910"/>
              <a:ext cx="834012" cy="246221"/>
            </a:xfrm>
            <a:prstGeom prst="rect">
              <a:avLst/>
            </a:prstGeom>
            <a:noFill/>
          </p:spPr>
          <p:txBody>
            <a:bodyPr wrap="square" rtlCol="0">
              <a:spAutoFit/>
            </a:bodyPr>
            <a:lstStyle/>
            <a:p>
              <a:r>
                <a:rPr lang="zh-CN" altLang="en-US" sz="1000" dirty="0" smtClean="0">
                  <a:solidFill>
                    <a:srgbClr val="FFFFFF"/>
                  </a:solidFill>
                  <a:latin typeface="微软雅黑" panose="020B0503020204020204" pitchFamily="34" charset="-122"/>
                  <a:ea typeface="微软雅黑" panose="020B0503020204020204" pitchFamily="34" charset="-122"/>
                </a:rPr>
                <a:t>已知欺诈者</a:t>
              </a:r>
              <a:endParaRPr lang="zh-CN" altLang="en-US" sz="1000"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7"/>
          <p:cNvGrpSpPr/>
          <p:nvPr/>
        </p:nvGrpSpPr>
        <p:grpSpPr>
          <a:xfrm>
            <a:off x="10164444" y="2359783"/>
            <a:ext cx="865835" cy="246221"/>
            <a:chOff x="5715764" y="827299"/>
            <a:chExt cx="865835" cy="246221"/>
          </a:xfrm>
        </p:grpSpPr>
        <p:sp>
          <p:nvSpPr>
            <p:cNvPr id="18" name="矩形 17"/>
            <p:cNvSpPr/>
            <p:nvPr/>
          </p:nvSpPr>
          <p:spPr>
            <a:xfrm>
              <a:off x="5715764" y="854110"/>
              <a:ext cx="251209" cy="192601"/>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9" name="TextBox 35"/>
            <p:cNvSpPr txBox="1"/>
            <p:nvPr/>
          </p:nvSpPr>
          <p:spPr>
            <a:xfrm>
              <a:off x="5977026" y="827299"/>
              <a:ext cx="604573" cy="246221"/>
            </a:xfrm>
            <a:prstGeom prst="rect">
              <a:avLst/>
            </a:prstGeom>
            <a:noFill/>
          </p:spPr>
          <p:txBody>
            <a:bodyPr wrap="square" rtlCol="0">
              <a:spAutoFit/>
            </a:bodyPr>
            <a:lstStyle/>
            <a:p>
              <a:r>
                <a:rPr lang="zh-CN" altLang="en-US" sz="1000" dirty="0" smtClean="0">
                  <a:solidFill>
                    <a:srgbClr val="FFFFFF"/>
                  </a:solidFill>
                  <a:latin typeface="微软雅黑" panose="020B0503020204020204" pitchFamily="34" charset="-122"/>
                  <a:ea typeface="微软雅黑" panose="020B0503020204020204" pitchFamily="34" charset="-122"/>
                </a:rPr>
                <a:t>介质</a:t>
              </a:r>
              <a:endParaRPr lang="zh-CN" altLang="en-US" sz="1000" dirty="0">
                <a:solidFill>
                  <a:srgbClr val="FFFFFF"/>
                </a:solidFill>
                <a:latin typeface="微软雅黑" panose="020B0503020204020204" pitchFamily="34" charset="-122"/>
                <a:ea typeface="微软雅黑" panose="020B0503020204020204" pitchFamily="34" charset="-122"/>
              </a:endParaRPr>
            </a:p>
          </p:txBody>
        </p:sp>
      </p:grpSp>
      <p:grpSp>
        <p:nvGrpSpPr>
          <p:cNvPr id="12" name="组合 28"/>
          <p:cNvGrpSpPr/>
          <p:nvPr/>
        </p:nvGrpSpPr>
        <p:grpSpPr>
          <a:xfrm>
            <a:off x="10156435" y="1652098"/>
            <a:ext cx="1763329" cy="246221"/>
            <a:chOff x="2299396" y="889234"/>
            <a:chExt cx="973076" cy="290575"/>
          </a:xfrm>
        </p:grpSpPr>
        <p:sp>
          <p:nvSpPr>
            <p:cNvPr id="16" name="矩形 15"/>
            <p:cNvSpPr/>
            <p:nvPr/>
          </p:nvSpPr>
          <p:spPr>
            <a:xfrm>
              <a:off x="2299396" y="919814"/>
              <a:ext cx="139064" cy="22941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7" name="TextBox 33"/>
            <p:cNvSpPr txBox="1"/>
            <p:nvPr/>
          </p:nvSpPr>
          <p:spPr>
            <a:xfrm>
              <a:off x="2438460" y="889234"/>
              <a:ext cx="834012" cy="290575"/>
            </a:xfrm>
            <a:prstGeom prst="rect">
              <a:avLst/>
            </a:prstGeom>
            <a:noFill/>
          </p:spPr>
          <p:txBody>
            <a:bodyPr wrap="square" rtlCol="0" anchor="ctr">
              <a:spAutoFit/>
            </a:bodyPr>
            <a:lstStyle/>
            <a:p>
              <a:r>
                <a:rPr lang="zh-CN" altLang="en-US" sz="1000" dirty="0" smtClean="0">
                  <a:solidFill>
                    <a:srgbClr val="FFFFFF"/>
                  </a:solidFill>
                  <a:latin typeface="微软雅黑" panose="020B0503020204020204" pitchFamily="34" charset="-122"/>
                  <a:ea typeface="微软雅黑" panose="020B0503020204020204" pitchFamily="34" charset="-122"/>
                </a:rPr>
                <a:t>欺诈者其他功能账户</a:t>
              </a:r>
              <a:endParaRPr lang="zh-CN" altLang="en-US" sz="1000" dirty="0">
                <a:solidFill>
                  <a:srgbClr val="FFFFFF"/>
                </a:solidFill>
                <a:latin typeface="微软雅黑" panose="020B0503020204020204" pitchFamily="34" charset="-122"/>
                <a:ea typeface="微软雅黑" panose="020B0503020204020204" pitchFamily="34" charset="-122"/>
              </a:endParaRPr>
            </a:p>
          </p:txBody>
        </p:sp>
      </p:grpSp>
      <p:grpSp>
        <p:nvGrpSpPr>
          <p:cNvPr id="13" name="组合 29"/>
          <p:cNvGrpSpPr/>
          <p:nvPr/>
        </p:nvGrpSpPr>
        <p:grpSpPr>
          <a:xfrm>
            <a:off x="10168887" y="2006849"/>
            <a:ext cx="1294384" cy="246221"/>
            <a:chOff x="813916" y="834014"/>
            <a:chExt cx="1294384" cy="246221"/>
          </a:xfrm>
        </p:grpSpPr>
        <p:sp>
          <p:nvSpPr>
            <p:cNvPr id="14" name="矩形 13"/>
            <p:cNvSpPr/>
            <p:nvPr/>
          </p:nvSpPr>
          <p:spPr>
            <a:xfrm>
              <a:off x="813916" y="854110"/>
              <a:ext cx="251209" cy="19260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5" name="TextBox 31"/>
            <p:cNvSpPr txBox="1"/>
            <p:nvPr/>
          </p:nvSpPr>
          <p:spPr>
            <a:xfrm>
              <a:off x="1075173" y="834014"/>
              <a:ext cx="1033127" cy="246221"/>
            </a:xfrm>
            <a:prstGeom prst="rect">
              <a:avLst/>
            </a:prstGeom>
            <a:noFill/>
          </p:spPr>
          <p:txBody>
            <a:bodyPr wrap="square" rtlCol="0">
              <a:spAutoFit/>
            </a:bodyPr>
            <a:lstStyle/>
            <a:p>
              <a:r>
                <a:rPr lang="zh-CN" altLang="en-US" sz="1000" dirty="0">
                  <a:solidFill>
                    <a:srgbClr val="FFFFFF"/>
                  </a:solidFill>
                  <a:latin typeface="微软雅黑" panose="020B0503020204020204" pitchFamily="34" charset="-122"/>
                  <a:ea typeface="微软雅黑" panose="020B0503020204020204" pitchFamily="34" charset="-122"/>
                </a:rPr>
                <a:t>已被</a:t>
              </a:r>
              <a:r>
                <a:rPr lang="zh-CN" altLang="en-US" sz="1000" dirty="0" smtClean="0">
                  <a:solidFill>
                    <a:srgbClr val="FFFFFF"/>
                  </a:solidFill>
                  <a:latin typeface="微软雅黑" panose="020B0503020204020204" pitchFamily="34" charset="-122"/>
                  <a:ea typeface="微软雅黑" panose="020B0503020204020204" pitchFamily="34" charset="-122"/>
                </a:rPr>
                <a:t>冻结账户</a:t>
              </a:r>
              <a:endParaRPr lang="zh-CN" altLang="en-US" sz="1000" dirty="0">
                <a:solidFill>
                  <a:srgbClr val="FFFFFF"/>
                </a:solidFill>
                <a:latin typeface="微软雅黑" panose="020B0503020204020204" pitchFamily="34" charset="-122"/>
                <a:ea typeface="微软雅黑" panose="020B0503020204020204" pitchFamily="34" charset="-122"/>
              </a:endParaRPr>
            </a:p>
          </p:txBody>
        </p:sp>
      </p:grpSp>
      <p:pic>
        <p:nvPicPr>
          <p:cNvPr id="2" name="图片 1" descr="new_page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8492" y="972096"/>
            <a:ext cx="971514" cy="1728000"/>
          </a:xfrm>
          <a:prstGeom prst="rect">
            <a:avLst/>
          </a:prstGeom>
        </p:spPr>
      </p:pic>
      <p:pic>
        <p:nvPicPr>
          <p:cNvPr id="5" name="图片 4" descr="new_page_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340" y="972096"/>
            <a:ext cx="971514" cy="1728000"/>
          </a:xfrm>
          <a:prstGeom prst="rect">
            <a:avLst/>
          </a:prstGeom>
        </p:spPr>
      </p:pic>
      <p:sp>
        <p:nvSpPr>
          <p:cNvPr id="27"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未来</a:t>
            </a:r>
            <a:r>
              <a:rPr lang="zh-CN" altLang="en-US" sz="2000" dirty="0" smtClean="0"/>
              <a:t>我们会</a:t>
            </a:r>
            <a:r>
              <a:rPr lang="zh-CN" altLang="en-US" sz="2000" dirty="0"/>
              <a:t>尝试</a:t>
            </a:r>
          </a:p>
        </p:txBody>
      </p:sp>
      <p:pic>
        <p:nvPicPr>
          <p:cNvPr id="6" name="图片 5"/>
          <p:cNvPicPr>
            <a:picLocks noChangeAspect="1"/>
          </p:cNvPicPr>
          <p:nvPr/>
        </p:nvPicPr>
        <p:blipFill>
          <a:blip r:embed="rId6"/>
          <a:stretch>
            <a:fillRect/>
          </a:stretch>
        </p:blipFill>
        <p:spPr>
          <a:xfrm>
            <a:off x="4896644" y="972095"/>
            <a:ext cx="971423" cy="1728193"/>
          </a:xfrm>
          <a:prstGeom prst="rect">
            <a:avLst/>
          </a:prstGeom>
        </p:spPr>
      </p:pic>
    </p:spTree>
    <p:extLst>
      <p:ext uri="{BB962C8B-B14F-4D97-AF65-F5344CB8AC3E}">
        <p14:creationId xmlns:p14="http://schemas.microsoft.com/office/powerpoint/2010/main" val="2092937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2261" y="2453360"/>
            <a:ext cx="184666" cy="415498"/>
          </a:xfrm>
          <a:prstGeom prst="rect">
            <a:avLst/>
          </a:prstGeom>
          <a:noFill/>
        </p:spPr>
        <p:txBody>
          <a:bodyPr wrap="none" rtlCol="0">
            <a:spAutoFit/>
          </a:bodyPr>
          <a:lstStyle/>
          <a:p>
            <a:endParaRPr kumimoji="1" lang="zh-CN" altLang="en-US" dirty="0"/>
          </a:p>
        </p:txBody>
      </p:sp>
      <p:graphicFrame>
        <p:nvGraphicFramePr>
          <p:cNvPr id="17" name="图表 16"/>
          <p:cNvGraphicFramePr/>
          <p:nvPr>
            <p:extLst>
              <p:ext uri="{D42A27DB-BD31-4B8C-83A1-F6EECF244321}">
                <p14:modId xmlns:p14="http://schemas.microsoft.com/office/powerpoint/2010/main" val="2610139489"/>
              </p:ext>
            </p:extLst>
          </p:nvPr>
        </p:nvGraphicFramePr>
        <p:xfrm>
          <a:off x="1417395" y="1078750"/>
          <a:ext cx="2327121"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文本框 17"/>
          <p:cNvSpPr txBox="1"/>
          <p:nvPr/>
        </p:nvSpPr>
        <p:spPr>
          <a:xfrm>
            <a:off x="1777435" y="638571"/>
            <a:ext cx="1368152" cy="800219"/>
          </a:xfrm>
          <a:prstGeom prst="rect">
            <a:avLst/>
          </a:prstGeom>
          <a:noFill/>
        </p:spPr>
        <p:txBody>
          <a:bodyPr wrap="square" rtlCol="0">
            <a:spAutoFit/>
          </a:bodyPr>
          <a:lstStyle/>
          <a:p>
            <a:pPr marL="285750" indent="-285750">
              <a:buFont typeface="Wingdings" charset="2"/>
              <a:buChar char="²"/>
            </a:pPr>
            <a:r>
              <a:rPr kumimoji="1" lang="zh-CN" altLang="en-US" sz="1600" dirty="0" smtClean="0">
                <a:solidFill>
                  <a:srgbClr val="FFFFFF"/>
                </a:solidFill>
                <a:latin typeface="微软雅黑"/>
                <a:ea typeface="微软雅黑"/>
                <a:cs typeface="微软雅黑"/>
              </a:rPr>
              <a:t>风险互通</a:t>
            </a:r>
            <a:endParaRPr kumimoji="1" lang="en-US" altLang="zh-CN" sz="1600" dirty="0" smtClean="0">
              <a:solidFill>
                <a:srgbClr val="FFFFFF"/>
              </a:solidFill>
              <a:latin typeface="微软雅黑"/>
              <a:ea typeface="微软雅黑"/>
              <a:cs typeface="微软雅黑"/>
            </a:endParaRPr>
          </a:p>
          <a:p>
            <a:endParaRPr kumimoji="1" lang="en-US" altLang="zh-CN" sz="1600" dirty="0">
              <a:solidFill>
                <a:srgbClr val="FFFFFF"/>
              </a:solidFill>
              <a:latin typeface="微软雅黑"/>
              <a:ea typeface="微软雅黑"/>
              <a:cs typeface="微软雅黑"/>
            </a:endParaRPr>
          </a:p>
          <a:p>
            <a:pPr marL="285750" indent="-285750">
              <a:buFont typeface="Wingdings" charset="2"/>
              <a:buChar char="²"/>
            </a:pPr>
            <a:endParaRPr kumimoji="1" lang="zh-CN" altLang="en-US" sz="1400" dirty="0">
              <a:solidFill>
                <a:srgbClr val="FFFFFF"/>
              </a:solidFill>
              <a:latin typeface="微软雅黑"/>
              <a:ea typeface="微软雅黑"/>
              <a:cs typeface="微软雅黑"/>
            </a:endParaRPr>
          </a:p>
        </p:txBody>
      </p:sp>
      <p:sp>
        <p:nvSpPr>
          <p:cNvPr id="19" name="文本框 18"/>
          <p:cNvSpPr txBox="1"/>
          <p:nvPr/>
        </p:nvSpPr>
        <p:spPr>
          <a:xfrm>
            <a:off x="3888532" y="651025"/>
            <a:ext cx="3240360" cy="584776"/>
          </a:xfrm>
          <a:prstGeom prst="rect">
            <a:avLst/>
          </a:prstGeom>
          <a:noFill/>
        </p:spPr>
        <p:txBody>
          <a:bodyPr wrap="square" rtlCol="0">
            <a:spAutoFit/>
          </a:bodyPr>
          <a:lstStyle/>
          <a:p>
            <a:pPr marL="285750" indent="-285750">
              <a:buFont typeface="Wingdings" charset="2"/>
              <a:buChar char="²"/>
            </a:pPr>
            <a:r>
              <a:rPr kumimoji="1" lang="zh-CN" altLang="en-US" sz="1600" dirty="0" smtClean="0">
                <a:solidFill>
                  <a:srgbClr val="FFFFFF"/>
                </a:solidFill>
                <a:latin typeface="微软雅黑"/>
                <a:ea typeface="微软雅黑"/>
                <a:cs typeface="微软雅黑"/>
              </a:rPr>
              <a:t>资金截留</a:t>
            </a:r>
            <a:endParaRPr kumimoji="1" lang="en-US" altLang="zh-CN" sz="1600" dirty="0" smtClean="0">
              <a:solidFill>
                <a:srgbClr val="FFFFFF"/>
              </a:solidFill>
              <a:latin typeface="微软雅黑"/>
              <a:ea typeface="微软雅黑"/>
              <a:cs typeface="微软雅黑"/>
            </a:endParaRPr>
          </a:p>
          <a:p>
            <a:pPr marL="285750" indent="-285750">
              <a:buFont typeface="Wingdings" charset="2"/>
              <a:buChar char="²"/>
            </a:pPr>
            <a:endParaRPr kumimoji="1" lang="en-US" altLang="zh-CN" sz="1600" dirty="0">
              <a:solidFill>
                <a:srgbClr val="FFFFFF"/>
              </a:solidFill>
              <a:latin typeface="微软雅黑"/>
              <a:ea typeface="微软雅黑"/>
              <a:cs typeface="微软雅黑"/>
            </a:endParaRPr>
          </a:p>
        </p:txBody>
      </p:sp>
      <p:grpSp>
        <p:nvGrpSpPr>
          <p:cNvPr id="4" name="组 3"/>
          <p:cNvGrpSpPr/>
          <p:nvPr/>
        </p:nvGrpSpPr>
        <p:grpSpPr>
          <a:xfrm>
            <a:off x="4176564" y="1726822"/>
            <a:ext cx="2304256" cy="749944"/>
            <a:chOff x="6496472" y="1332136"/>
            <a:chExt cx="3008684" cy="965968"/>
          </a:xfrm>
        </p:grpSpPr>
        <p:pic>
          <p:nvPicPr>
            <p:cNvPr id="20" name="图片 19"/>
            <p:cNvPicPr>
              <a:picLocks noChangeAspect="1"/>
            </p:cNvPicPr>
            <p:nvPr/>
          </p:nvPicPr>
          <p:blipFill>
            <a:blip r:embed="rId8"/>
            <a:stretch>
              <a:fillRect/>
            </a:stretch>
          </p:blipFill>
          <p:spPr>
            <a:xfrm>
              <a:off x="6496472" y="1332136"/>
              <a:ext cx="936104" cy="936104"/>
            </a:xfrm>
            <a:prstGeom prst="rect">
              <a:avLst/>
            </a:prstGeom>
          </p:spPr>
        </p:pic>
        <p:pic>
          <p:nvPicPr>
            <p:cNvPr id="22" name="图片 21"/>
            <p:cNvPicPr>
              <a:picLocks noChangeAspect="1"/>
            </p:cNvPicPr>
            <p:nvPr/>
          </p:nvPicPr>
          <p:blipFill>
            <a:blip r:embed="rId9"/>
            <a:stretch>
              <a:fillRect/>
            </a:stretch>
          </p:blipFill>
          <p:spPr>
            <a:xfrm>
              <a:off x="8305060" y="1332136"/>
              <a:ext cx="1200096" cy="965968"/>
            </a:xfrm>
            <a:prstGeom prst="rect">
              <a:avLst/>
            </a:prstGeom>
          </p:spPr>
        </p:pic>
        <p:sp>
          <p:nvSpPr>
            <p:cNvPr id="24" name="左右箭头标注 23"/>
            <p:cNvSpPr/>
            <p:nvPr/>
          </p:nvSpPr>
          <p:spPr>
            <a:xfrm>
              <a:off x="7595592" y="1980208"/>
              <a:ext cx="576064" cy="216024"/>
            </a:xfrm>
            <a:prstGeom prst="leftRigh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zh-CN" altLang="en-US"/>
            </a:p>
          </p:txBody>
        </p:sp>
        <p:grpSp>
          <p:nvGrpSpPr>
            <p:cNvPr id="105" name="组 104"/>
            <p:cNvGrpSpPr/>
            <p:nvPr/>
          </p:nvGrpSpPr>
          <p:grpSpPr>
            <a:xfrm>
              <a:off x="7672049" y="1366782"/>
              <a:ext cx="392947" cy="538268"/>
              <a:chOff x="4353850" y="5104635"/>
              <a:chExt cx="647709" cy="654201"/>
            </a:xfrm>
          </p:grpSpPr>
          <p:sp>
            <p:nvSpPr>
              <p:cNvPr id="25" name="Freeform 660"/>
              <p:cNvSpPr>
                <a:spLocks/>
              </p:cNvSpPr>
              <p:nvPr/>
            </p:nvSpPr>
            <p:spPr bwMode="auto">
              <a:xfrm>
                <a:off x="4984248" y="5503503"/>
                <a:ext cx="10098" cy="54096"/>
              </a:xfrm>
              <a:custGeom>
                <a:avLst/>
                <a:gdLst>
                  <a:gd name="T0" fmla="*/ 6 w 6"/>
                  <a:gd name="T1" fmla="*/ 0 h 32"/>
                  <a:gd name="T2" fmla="*/ 5 w 6"/>
                  <a:gd name="T3" fmla="*/ 32 h 32"/>
                  <a:gd name="T4" fmla="*/ 0 w 6"/>
                  <a:gd name="T5" fmla="*/ 16 h 32"/>
                  <a:gd name="T6" fmla="*/ 6 w 6"/>
                  <a:gd name="T7" fmla="*/ 0 h 32"/>
                </a:gdLst>
                <a:ahLst/>
                <a:cxnLst>
                  <a:cxn ang="0">
                    <a:pos x="T0" y="T1"/>
                  </a:cxn>
                  <a:cxn ang="0">
                    <a:pos x="T2" y="T3"/>
                  </a:cxn>
                  <a:cxn ang="0">
                    <a:pos x="T4" y="T5"/>
                  </a:cxn>
                  <a:cxn ang="0">
                    <a:pos x="T6" y="T7"/>
                  </a:cxn>
                </a:cxnLst>
                <a:rect l="0" t="0" r="r" b="b"/>
                <a:pathLst>
                  <a:path w="6" h="32">
                    <a:moveTo>
                      <a:pt x="6" y="0"/>
                    </a:moveTo>
                    <a:cubicBezTo>
                      <a:pt x="5" y="32"/>
                      <a:pt x="5" y="32"/>
                      <a:pt x="5" y="32"/>
                    </a:cubicBezTo>
                    <a:cubicBezTo>
                      <a:pt x="5" y="26"/>
                      <a:pt x="4" y="21"/>
                      <a:pt x="0" y="16"/>
                    </a:cubicBezTo>
                    <a:cubicBezTo>
                      <a:pt x="4" y="11"/>
                      <a:pt x="6" y="5"/>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61"/>
              <p:cNvSpPr>
                <a:spLocks/>
              </p:cNvSpPr>
              <p:nvPr/>
            </p:nvSpPr>
            <p:spPr bwMode="auto">
              <a:xfrm>
                <a:off x="4630100" y="5528748"/>
                <a:ext cx="362804" cy="119732"/>
              </a:xfrm>
              <a:custGeom>
                <a:avLst/>
                <a:gdLst>
                  <a:gd name="T0" fmla="*/ 44 w 213"/>
                  <a:gd name="T1" fmla="*/ 26 h 70"/>
                  <a:gd name="T2" fmla="*/ 107 w 213"/>
                  <a:gd name="T3" fmla="*/ 36 h 70"/>
                  <a:gd name="T4" fmla="*/ 208 w 213"/>
                  <a:gd name="T5" fmla="*/ 1 h 70"/>
                  <a:gd name="T6" fmla="*/ 213 w 213"/>
                  <a:gd name="T7" fmla="*/ 17 h 70"/>
                  <a:gd name="T8" fmla="*/ 107 w 213"/>
                  <a:gd name="T9" fmla="*/ 70 h 70"/>
                  <a:gd name="T10" fmla="*/ 0 w 213"/>
                  <a:gd name="T11" fmla="*/ 17 h 70"/>
                  <a:gd name="T12" fmla="*/ 0 w 213"/>
                  <a:gd name="T13" fmla="*/ 16 h 70"/>
                  <a:gd name="T14" fmla="*/ 0 w 213"/>
                  <a:gd name="T15" fmla="*/ 16 h 70"/>
                  <a:gd name="T16" fmla="*/ 6 w 213"/>
                  <a:gd name="T17" fmla="*/ 0 h 70"/>
                  <a:gd name="T18" fmla="*/ 44 w 213"/>
                  <a:gd name="T19"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0">
                    <a:moveTo>
                      <a:pt x="44" y="26"/>
                    </a:moveTo>
                    <a:cubicBezTo>
                      <a:pt x="62" y="32"/>
                      <a:pt x="84" y="36"/>
                      <a:pt x="107" y="36"/>
                    </a:cubicBezTo>
                    <a:cubicBezTo>
                      <a:pt x="154" y="36"/>
                      <a:pt x="193" y="21"/>
                      <a:pt x="208" y="1"/>
                    </a:cubicBezTo>
                    <a:cubicBezTo>
                      <a:pt x="212" y="6"/>
                      <a:pt x="213" y="11"/>
                      <a:pt x="213" y="17"/>
                    </a:cubicBezTo>
                    <a:cubicBezTo>
                      <a:pt x="213" y="46"/>
                      <a:pt x="166" y="70"/>
                      <a:pt x="107" y="70"/>
                    </a:cubicBezTo>
                    <a:cubicBezTo>
                      <a:pt x="48" y="70"/>
                      <a:pt x="0" y="46"/>
                      <a:pt x="0" y="17"/>
                    </a:cubicBezTo>
                    <a:cubicBezTo>
                      <a:pt x="0" y="16"/>
                      <a:pt x="0" y="16"/>
                      <a:pt x="0" y="16"/>
                    </a:cubicBezTo>
                    <a:cubicBezTo>
                      <a:pt x="0" y="16"/>
                      <a:pt x="0" y="16"/>
                      <a:pt x="0" y="16"/>
                    </a:cubicBezTo>
                    <a:cubicBezTo>
                      <a:pt x="0" y="10"/>
                      <a:pt x="2" y="5"/>
                      <a:pt x="6" y="0"/>
                    </a:cubicBezTo>
                    <a:cubicBezTo>
                      <a:pt x="13" y="10"/>
                      <a:pt x="26" y="19"/>
                      <a:pt x="44" y="2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62"/>
              <p:cNvSpPr>
                <a:spLocks/>
              </p:cNvSpPr>
              <p:nvPr/>
            </p:nvSpPr>
            <p:spPr bwMode="auto">
              <a:xfrm>
                <a:off x="4836386" y="5469603"/>
                <a:ext cx="25245" cy="7934"/>
              </a:xfrm>
              <a:custGeom>
                <a:avLst/>
                <a:gdLst>
                  <a:gd name="T0" fmla="*/ 0 w 15"/>
                  <a:gd name="T1" fmla="*/ 0 h 5"/>
                  <a:gd name="T2" fmla="*/ 15 w 15"/>
                  <a:gd name="T3" fmla="*/ 1 h 5"/>
                  <a:gd name="T4" fmla="*/ 13 w 15"/>
                  <a:gd name="T5" fmla="*/ 3 h 5"/>
                  <a:gd name="T6" fmla="*/ 8 w 15"/>
                  <a:gd name="T7" fmla="*/ 5 h 5"/>
                  <a:gd name="T8" fmla="*/ 1 w 15"/>
                  <a:gd name="T9" fmla="*/ 1 h 5"/>
                  <a:gd name="T10" fmla="*/ 0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0" y="0"/>
                    </a:moveTo>
                    <a:cubicBezTo>
                      <a:pt x="5" y="0"/>
                      <a:pt x="10" y="1"/>
                      <a:pt x="15" y="1"/>
                    </a:cubicBezTo>
                    <a:cubicBezTo>
                      <a:pt x="15" y="2"/>
                      <a:pt x="14" y="3"/>
                      <a:pt x="13" y="3"/>
                    </a:cubicBezTo>
                    <a:cubicBezTo>
                      <a:pt x="12" y="4"/>
                      <a:pt x="10" y="5"/>
                      <a:pt x="8" y="5"/>
                    </a:cubicBezTo>
                    <a:cubicBezTo>
                      <a:pt x="4" y="5"/>
                      <a:pt x="2" y="3"/>
                      <a:pt x="1" y="1"/>
                    </a:cubicBezTo>
                    <a:cubicBezTo>
                      <a:pt x="1" y="1"/>
                      <a:pt x="0" y="0"/>
                      <a:pt x="0"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3"/>
              <p:cNvSpPr>
                <a:spLocks/>
              </p:cNvSpPr>
              <p:nvPr/>
            </p:nvSpPr>
            <p:spPr bwMode="auto">
              <a:xfrm>
                <a:off x="4822681" y="5462390"/>
                <a:ext cx="13705" cy="7213"/>
              </a:xfrm>
              <a:custGeom>
                <a:avLst/>
                <a:gdLst>
                  <a:gd name="T0" fmla="*/ 8 w 8"/>
                  <a:gd name="T1" fmla="*/ 4 h 4"/>
                  <a:gd name="T2" fmla="*/ 0 w 8"/>
                  <a:gd name="T3" fmla="*/ 3 h 4"/>
                  <a:gd name="T4" fmla="*/ 0 w 8"/>
                  <a:gd name="T5" fmla="*/ 0 h 4"/>
                  <a:gd name="T6" fmla="*/ 8 w 8"/>
                  <a:gd name="T7" fmla="*/ 4 h 4"/>
                </a:gdLst>
                <a:ahLst/>
                <a:cxnLst>
                  <a:cxn ang="0">
                    <a:pos x="T0" y="T1"/>
                  </a:cxn>
                  <a:cxn ang="0">
                    <a:pos x="T2" y="T3"/>
                  </a:cxn>
                  <a:cxn ang="0">
                    <a:pos x="T4" y="T5"/>
                  </a:cxn>
                  <a:cxn ang="0">
                    <a:pos x="T6" y="T7"/>
                  </a:cxn>
                </a:cxnLst>
                <a:rect l="0" t="0" r="r" b="b"/>
                <a:pathLst>
                  <a:path w="8" h="4">
                    <a:moveTo>
                      <a:pt x="8" y="4"/>
                    </a:moveTo>
                    <a:cubicBezTo>
                      <a:pt x="6" y="4"/>
                      <a:pt x="3" y="3"/>
                      <a:pt x="0" y="3"/>
                    </a:cubicBezTo>
                    <a:cubicBezTo>
                      <a:pt x="0" y="0"/>
                      <a:pt x="0" y="0"/>
                      <a:pt x="0" y="0"/>
                    </a:cubicBezTo>
                    <a:cubicBezTo>
                      <a:pt x="4" y="1"/>
                      <a:pt x="7" y="2"/>
                      <a:pt x="8" y="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64"/>
              <p:cNvSpPr>
                <a:spLocks/>
              </p:cNvSpPr>
              <p:nvPr/>
            </p:nvSpPr>
            <p:spPr bwMode="auto">
              <a:xfrm>
                <a:off x="4822681" y="5498454"/>
                <a:ext cx="20196" cy="21638"/>
              </a:xfrm>
              <a:custGeom>
                <a:avLst/>
                <a:gdLst>
                  <a:gd name="T0" fmla="*/ 0 w 12"/>
                  <a:gd name="T1" fmla="*/ 13 h 13"/>
                  <a:gd name="T2" fmla="*/ 0 w 12"/>
                  <a:gd name="T3" fmla="*/ 0 h 13"/>
                  <a:gd name="T4" fmla="*/ 9 w 12"/>
                  <a:gd name="T5" fmla="*/ 2 h 13"/>
                  <a:gd name="T6" fmla="*/ 12 w 12"/>
                  <a:gd name="T7" fmla="*/ 6 h 13"/>
                  <a:gd name="T8" fmla="*/ 9 w 12"/>
                  <a:gd name="T9" fmla="*/ 11 h 13"/>
                  <a:gd name="T10" fmla="*/ 0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0" y="13"/>
                    </a:moveTo>
                    <a:cubicBezTo>
                      <a:pt x="0" y="0"/>
                      <a:pt x="0" y="0"/>
                      <a:pt x="0" y="0"/>
                    </a:cubicBezTo>
                    <a:cubicBezTo>
                      <a:pt x="4" y="0"/>
                      <a:pt x="7" y="1"/>
                      <a:pt x="9" y="2"/>
                    </a:cubicBezTo>
                    <a:cubicBezTo>
                      <a:pt x="11" y="3"/>
                      <a:pt x="12" y="5"/>
                      <a:pt x="12" y="6"/>
                    </a:cubicBezTo>
                    <a:cubicBezTo>
                      <a:pt x="12" y="8"/>
                      <a:pt x="11" y="9"/>
                      <a:pt x="9" y="11"/>
                    </a:cubicBezTo>
                    <a:cubicBezTo>
                      <a:pt x="7" y="12"/>
                      <a:pt x="4" y="13"/>
                      <a:pt x="0" y="13"/>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65"/>
              <p:cNvSpPr>
                <a:spLocks/>
              </p:cNvSpPr>
              <p:nvPr/>
            </p:nvSpPr>
            <p:spPr bwMode="auto">
              <a:xfrm>
                <a:off x="4796715" y="5462390"/>
                <a:ext cx="13705" cy="5049"/>
              </a:xfrm>
              <a:custGeom>
                <a:avLst/>
                <a:gdLst>
                  <a:gd name="T0" fmla="*/ 8 w 8"/>
                  <a:gd name="T1" fmla="*/ 0 h 3"/>
                  <a:gd name="T2" fmla="*/ 8 w 8"/>
                  <a:gd name="T3" fmla="*/ 3 h 3"/>
                  <a:gd name="T4" fmla="*/ 0 w 8"/>
                  <a:gd name="T5" fmla="*/ 3 h 3"/>
                  <a:gd name="T6" fmla="*/ 1 w 8"/>
                  <a:gd name="T7" fmla="*/ 2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cubicBezTo>
                      <a:pt x="8" y="3"/>
                      <a:pt x="8" y="3"/>
                      <a:pt x="8" y="3"/>
                    </a:cubicBezTo>
                    <a:cubicBezTo>
                      <a:pt x="5" y="3"/>
                      <a:pt x="2" y="3"/>
                      <a:pt x="0" y="3"/>
                    </a:cubicBezTo>
                    <a:cubicBezTo>
                      <a:pt x="0" y="3"/>
                      <a:pt x="0" y="3"/>
                      <a:pt x="1" y="2"/>
                    </a:cubicBezTo>
                    <a:cubicBezTo>
                      <a:pt x="3" y="1"/>
                      <a:pt x="5" y="1"/>
                      <a:pt x="8"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6"/>
              <p:cNvSpPr>
                <a:spLocks/>
              </p:cNvSpPr>
              <p:nvPr/>
            </p:nvSpPr>
            <p:spPr bwMode="auto">
              <a:xfrm>
                <a:off x="4795273" y="5467439"/>
                <a:ext cx="15147" cy="15147"/>
              </a:xfrm>
              <a:custGeom>
                <a:avLst/>
                <a:gdLst>
                  <a:gd name="T0" fmla="*/ 9 w 9"/>
                  <a:gd name="T1" fmla="*/ 9 h 9"/>
                  <a:gd name="T2" fmla="*/ 2 w 9"/>
                  <a:gd name="T3" fmla="*/ 7 h 9"/>
                  <a:gd name="T4" fmla="*/ 0 w 9"/>
                  <a:gd name="T5" fmla="*/ 3 h 9"/>
                  <a:gd name="T6" fmla="*/ 1 w 9"/>
                  <a:gd name="T7" fmla="*/ 0 h 9"/>
                  <a:gd name="T8" fmla="*/ 9 w 9"/>
                  <a:gd name="T9" fmla="*/ 0 h 9"/>
                  <a:gd name="T10" fmla="*/ 9 w 9"/>
                  <a:gd name="T11" fmla="*/ 9 h 9"/>
                </a:gdLst>
                <a:ahLst/>
                <a:cxnLst>
                  <a:cxn ang="0">
                    <a:pos x="T0" y="T1"/>
                  </a:cxn>
                  <a:cxn ang="0">
                    <a:pos x="T2" y="T3"/>
                  </a:cxn>
                  <a:cxn ang="0">
                    <a:pos x="T4" y="T5"/>
                  </a:cxn>
                  <a:cxn ang="0">
                    <a:pos x="T6" y="T7"/>
                  </a:cxn>
                  <a:cxn ang="0">
                    <a:pos x="T8" y="T9"/>
                  </a:cxn>
                  <a:cxn ang="0">
                    <a:pos x="T10" y="T11"/>
                  </a:cxn>
                </a:cxnLst>
                <a:rect l="0" t="0" r="r" b="b"/>
                <a:pathLst>
                  <a:path w="9" h="9">
                    <a:moveTo>
                      <a:pt x="9" y="9"/>
                    </a:moveTo>
                    <a:cubicBezTo>
                      <a:pt x="6" y="8"/>
                      <a:pt x="4" y="7"/>
                      <a:pt x="2" y="7"/>
                    </a:cubicBezTo>
                    <a:cubicBezTo>
                      <a:pt x="0" y="6"/>
                      <a:pt x="0" y="5"/>
                      <a:pt x="0" y="3"/>
                    </a:cubicBezTo>
                    <a:cubicBezTo>
                      <a:pt x="0" y="2"/>
                      <a:pt x="0" y="1"/>
                      <a:pt x="1" y="0"/>
                    </a:cubicBezTo>
                    <a:cubicBezTo>
                      <a:pt x="3" y="0"/>
                      <a:pt x="6" y="0"/>
                      <a:pt x="9" y="0"/>
                    </a:cubicBezTo>
                    <a:lnTo>
                      <a:pt x="9" y="9"/>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67"/>
              <p:cNvSpPr>
                <a:spLocks/>
              </p:cNvSpPr>
              <p:nvPr/>
            </p:nvSpPr>
            <p:spPr bwMode="auto">
              <a:xfrm>
                <a:off x="4771471" y="5442194"/>
                <a:ext cx="90160" cy="28851"/>
              </a:xfrm>
              <a:custGeom>
                <a:avLst/>
                <a:gdLst>
                  <a:gd name="T0" fmla="*/ 0 w 53"/>
                  <a:gd name="T1" fmla="*/ 17 h 17"/>
                  <a:gd name="T2" fmla="*/ 6 w 53"/>
                  <a:gd name="T3" fmla="*/ 10 h 17"/>
                  <a:gd name="T4" fmla="*/ 23 w 53"/>
                  <a:gd name="T5" fmla="*/ 6 h 17"/>
                  <a:gd name="T6" fmla="*/ 23 w 53"/>
                  <a:gd name="T7" fmla="*/ 3 h 17"/>
                  <a:gd name="T8" fmla="*/ 27 w 53"/>
                  <a:gd name="T9" fmla="*/ 0 h 17"/>
                  <a:gd name="T10" fmla="*/ 30 w 53"/>
                  <a:gd name="T11" fmla="*/ 3 h 17"/>
                  <a:gd name="T12" fmla="*/ 30 w 53"/>
                  <a:gd name="T13" fmla="*/ 6 h 17"/>
                  <a:gd name="T14" fmla="*/ 40 w 53"/>
                  <a:gd name="T15" fmla="*/ 8 h 17"/>
                  <a:gd name="T16" fmla="*/ 48 w 53"/>
                  <a:gd name="T17" fmla="*/ 11 h 17"/>
                  <a:gd name="T18" fmla="*/ 52 w 53"/>
                  <a:gd name="T19" fmla="*/ 14 h 17"/>
                  <a:gd name="T20" fmla="*/ 53 w 53"/>
                  <a:gd name="T21" fmla="*/ 17 h 17"/>
                  <a:gd name="T22" fmla="*/ 53 w 53"/>
                  <a:gd name="T23" fmla="*/ 17 h 17"/>
                  <a:gd name="T24" fmla="*/ 38 w 53"/>
                  <a:gd name="T25" fmla="*/ 16 h 17"/>
                  <a:gd name="T26" fmla="*/ 30 w 53"/>
                  <a:gd name="T27" fmla="*/ 12 h 17"/>
                  <a:gd name="T28" fmla="*/ 30 w 53"/>
                  <a:gd name="T29" fmla="*/ 15 h 17"/>
                  <a:gd name="T30" fmla="*/ 24 w 53"/>
                  <a:gd name="T31" fmla="*/ 15 h 17"/>
                  <a:gd name="T32" fmla="*/ 23 w 53"/>
                  <a:gd name="T33" fmla="*/ 15 h 17"/>
                  <a:gd name="T34" fmla="*/ 23 w 53"/>
                  <a:gd name="T35" fmla="*/ 12 h 17"/>
                  <a:gd name="T36" fmla="*/ 16 w 53"/>
                  <a:gd name="T37" fmla="*/ 14 h 17"/>
                  <a:gd name="T38" fmla="*/ 15 w 53"/>
                  <a:gd name="T39" fmla="*/ 15 h 17"/>
                  <a:gd name="T40" fmla="*/ 0 w 53"/>
                  <a:gd name="T4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7">
                    <a:moveTo>
                      <a:pt x="0" y="17"/>
                    </a:moveTo>
                    <a:cubicBezTo>
                      <a:pt x="1" y="14"/>
                      <a:pt x="3" y="12"/>
                      <a:pt x="6" y="10"/>
                    </a:cubicBezTo>
                    <a:cubicBezTo>
                      <a:pt x="10" y="8"/>
                      <a:pt x="16" y="7"/>
                      <a:pt x="23" y="6"/>
                    </a:cubicBezTo>
                    <a:cubicBezTo>
                      <a:pt x="23" y="3"/>
                      <a:pt x="23" y="3"/>
                      <a:pt x="23" y="3"/>
                    </a:cubicBezTo>
                    <a:cubicBezTo>
                      <a:pt x="23" y="1"/>
                      <a:pt x="25" y="0"/>
                      <a:pt x="27" y="0"/>
                    </a:cubicBezTo>
                    <a:cubicBezTo>
                      <a:pt x="29" y="0"/>
                      <a:pt x="30" y="1"/>
                      <a:pt x="30" y="3"/>
                    </a:cubicBezTo>
                    <a:cubicBezTo>
                      <a:pt x="30" y="6"/>
                      <a:pt x="30" y="6"/>
                      <a:pt x="30" y="6"/>
                    </a:cubicBezTo>
                    <a:cubicBezTo>
                      <a:pt x="34" y="6"/>
                      <a:pt x="38" y="7"/>
                      <a:pt x="40" y="8"/>
                    </a:cubicBezTo>
                    <a:cubicBezTo>
                      <a:pt x="43" y="8"/>
                      <a:pt x="46" y="9"/>
                      <a:pt x="48" y="11"/>
                    </a:cubicBezTo>
                    <a:cubicBezTo>
                      <a:pt x="49" y="12"/>
                      <a:pt x="51" y="13"/>
                      <a:pt x="52" y="14"/>
                    </a:cubicBezTo>
                    <a:cubicBezTo>
                      <a:pt x="52" y="15"/>
                      <a:pt x="53" y="16"/>
                      <a:pt x="53" y="17"/>
                    </a:cubicBezTo>
                    <a:cubicBezTo>
                      <a:pt x="53" y="17"/>
                      <a:pt x="53" y="17"/>
                      <a:pt x="53" y="17"/>
                    </a:cubicBezTo>
                    <a:cubicBezTo>
                      <a:pt x="48" y="17"/>
                      <a:pt x="43" y="16"/>
                      <a:pt x="38" y="16"/>
                    </a:cubicBezTo>
                    <a:cubicBezTo>
                      <a:pt x="37" y="14"/>
                      <a:pt x="34" y="13"/>
                      <a:pt x="30" y="12"/>
                    </a:cubicBezTo>
                    <a:cubicBezTo>
                      <a:pt x="30" y="15"/>
                      <a:pt x="30" y="15"/>
                      <a:pt x="30" y="15"/>
                    </a:cubicBezTo>
                    <a:cubicBezTo>
                      <a:pt x="28" y="15"/>
                      <a:pt x="26" y="15"/>
                      <a:pt x="24" y="15"/>
                    </a:cubicBezTo>
                    <a:cubicBezTo>
                      <a:pt x="24" y="15"/>
                      <a:pt x="23" y="15"/>
                      <a:pt x="23" y="15"/>
                    </a:cubicBezTo>
                    <a:cubicBezTo>
                      <a:pt x="23" y="12"/>
                      <a:pt x="23" y="12"/>
                      <a:pt x="23" y="12"/>
                    </a:cubicBezTo>
                    <a:cubicBezTo>
                      <a:pt x="20" y="13"/>
                      <a:pt x="18" y="13"/>
                      <a:pt x="16" y="14"/>
                    </a:cubicBezTo>
                    <a:cubicBezTo>
                      <a:pt x="15" y="15"/>
                      <a:pt x="15" y="15"/>
                      <a:pt x="15" y="15"/>
                    </a:cubicBezTo>
                    <a:cubicBezTo>
                      <a:pt x="10" y="16"/>
                      <a:pt x="5" y="16"/>
                      <a:pt x="0" y="17"/>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68"/>
              <p:cNvSpPr>
                <a:spLocks/>
              </p:cNvSpPr>
              <p:nvPr/>
            </p:nvSpPr>
            <p:spPr bwMode="auto">
              <a:xfrm>
                <a:off x="4675540" y="5467439"/>
                <a:ext cx="273365" cy="100979"/>
              </a:xfrm>
              <a:custGeom>
                <a:avLst/>
                <a:gdLst>
                  <a:gd name="T0" fmla="*/ 61 w 160"/>
                  <a:gd name="T1" fmla="*/ 21 h 59"/>
                  <a:gd name="T2" fmla="*/ 56 w 160"/>
                  <a:gd name="T3" fmla="*/ 22 h 59"/>
                  <a:gd name="T4" fmla="*/ 54 w 160"/>
                  <a:gd name="T5" fmla="*/ 24 h 59"/>
                  <a:gd name="T6" fmla="*/ 55 w 160"/>
                  <a:gd name="T7" fmla="*/ 28 h 59"/>
                  <a:gd name="T8" fmla="*/ 60 w 160"/>
                  <a:gd name="T9" fmla="*/ 32 h 59"/>
                  <a:gd name="T10" fmla="*/ 68 w 160"/>
                  <a:gd name="T11" fmla="*/ 35 h 59"/>
                  <a:gd name="T12" fmla="*/ 79 w 160"/>
                  <a:gd name="T13" fmla="*/ 37 h 59"/>
                  <a:gd name="T14" fmla="*/ 79 w 160"/>
                  <a:gd name="T15" fmla="*/ 45 h 59"/>
                  <a:gd name="T16" fmla="*/ 80 w 160"/>
                  <a:gd name="T17" fmla="*/ 47 h 59"/>
                  <a:gd name="T18" fmla="*/ 83 w 160"/>
                  <a:gd name="T19" fmla="*/ 48 h 59"/>
                  <a:gd name="T20" fmla="*/ 86 w 160"/>
                  <a:gd name="T21" fmla="*/ 47 h 59"/>
                  <a:gd name="T22" fmla="*/ 86 w 160"/>
                  <a:gd name="T23" fmla="*/ 45 h 59"/>
                  <a:gd name="T24" fmla="*/ 86 w 160"/>
                  <a:gd name="T25" fmla="*/ 37 h 59"/>
                  <a:gd name="T26" fmla="*/ 100 w 160"/>
                  <a:gd name="T27" fmla="*/ 35 h 59"/>
                  <a:gd name="T28" fmla="*/ 108 w 160"/>
                  <a:gd name="T29" fmla="*/ 30 h 59"/>
                  <a:gd name="T30" fmla="*/ 111 w 160"/>
                  <a:gd name="T31" fmla="*/ 23 h 59"/>
                  <a:gd name="T32" fmla="*/ 110 w 160"/>
                  <a:gd name="T33" fmla="*/ 18 h 59"/>
                  <a:gd name="T34" fmla="*/ 104 w 160"/>
                  <a:gd name="T35" fmla="*/ 14 h 59"/>
                  <a:gd name="T36" fmla="*/ 97 w 160"/>
                  <a:gd name="T37" fmla="*/ 12 h 59"/>
                  <a:gd name="T38" fmla="*/ 86 w 160"/>
                  <a:gd name="T39" fmla="*/ 10 h 59"/>
                  <a:gd name="T40" fmla="*/ 86 w 160"/>
                  <a:gd name="T41" fmla="*/ 0 h 59"/>
                  <a:gd name="T42" fmla="*/ 94 w 160"/>
                  <a:gd name="T43" fmla="*/ 1 h 59"/>
                  <a:gd name="T44" fmla="*/ 95 w 160"/>
                  <a:gd name="T45" fmla="*/ 2 h 59"/>
                  <a:gd name="T46" fmla="*/ 102 w 160"/>
                  <a:gd name="T47" fmla="*/ 6 h 59"/>
                  <a:gd name="T48" fmla="*/ 107 w 160"/>
                  <a:gd name="T49" fmla="*/ 4 h 59"/>
                  <a:gd name="T50" fmla="*/ 109 w 160"/>
                  <a:gd name="T51" fmla="*/ 2 h 59"/>
                  <a:gd name="T52" fmla="*/ 160 w 160"/>
                  <a:gd name="T53" fmla="*/ 19 h 59"/>
                  <a:gd name="T54" fmla="*/ 160 w 160"/>
                  <a:gd name="T55" fmla="*/ 19 h 59"/>
                  <a:gd name="T56" fmla="*/ 80 w 160"/>
                  <a:gd name="T57" fmla="*/ 59 h 59"/>
                  <a:gd name="T58" fmla="*/ 0 w 160"/>
                  <a:gd name="T59" fmla="*/ 19 h 59"/>
                  <a:gd name="T60" fmla="*/ 0 w 160"/>
                  <a:gd name="T61" fmla="*/ 18 h 59"/>
                  <a:gd name="T62" fmla="*/ 56 w 160"/>
                  <a:gd name="T63" fmla="*/ 2 h 59"/>
                  <a:gd name="T64" fmla="*/ 56 w 160"/>
                  <a:gd name="T65" fmla="*/ 4 h 59"/>
                  <a:gd name="T66" fmla="*/ 59 w 160"/>
                  <a:gd name="T67" fmla="*/ 10 h 59"/>
                  <a:gd name="T68" fmla="*/ 67 w 160"/>
                  <a:gd name="T69" fmla="*/ 14 h 59"/>
                  <a:gd name="T70" fmla="*/ 79 w 160"/>
                  <a:gd name="T71" fmla="*/ 17 h 59"/>
                  <a:gd name="T72" fmla="*/ 79 w 160"/>
                  <a:gd name="T73" fmla="*/ 31 h 59"/>
                  <a:gd name="T74" fmla="*/ 74 w 160"/>
                  <a:gd name="T75" fmla="*/ 29 h 59"/>
                  <a:gd name="T76" fmla="*/ 70 w 160"/>
                  <a:gd name="T77" fmla="*/ 27 h 59"/>
                  <a:gd name="T78" fmla="*/ 68 w 160"/>
                  <a:gd name="T79" fmla="*/ 23 h 59"/>
                  <a:gd name="T80" fmla="*/ 65 w 160"/>
                  <a:gd name="T81" fmla="*/ 21 h 59"/>
                  <a:gd name="T82" fmla="*/ 61 w 160"/>
                  <a:gd name="T83"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59">
                    <a:moveTo>
                      <a:pt x="61" y="21"/>
                    </a:moveTo>
                    <a:cubicBezTo>
                      <a:pt x="59" y="21"/>
                      <a:pt x="57" y="21"/>
                      <a:pt x="56" y="22"/>
                    </a:cubicBezTo>
                    <a:cubicBezTo>
                      <a:pt x="55" y="22"/>
                      <a:pt x="54" y="23"/>
                      <a:pt x="54" y="24"/>
                    </a:cubicBezTo>
                    <a:cubicBezTo>
                      <a:pt x="54" y="26"/>
                      <a:pt x="54" y="27"/>
                      <a:pt x="55" y="28"/>
                    </a:cubicBezTo>
                    <a:cubicBezTo>
                      <a:pt x="57" y="30"/>
                      <a:pt x="58" y="31"/>
                      <a:pt x="60" y="32"/>
                    </a:cubicBezTo>
                    <a:cubicBezTo>
                      <a:pt x="62" y="34"/>
                      <a:pt x="65" y="35"/>
                      <a:pt x="68" y="35"/>
                    </a:cubicBezTo>
                    <a:cubicBezTo>
                      <a:pt x="71" y="36"/>
                      <a:pt x="75" y="37"/>
                      <a:pt x="79" y="37"/>
                    </a:cubicBezTo>
                    <a:cubicBezTo>
                      <a:pt x="79" y="45"/>
                      <a:pt x="79" y="45"/>
                      <a:pt x="79" y="45"/>
                    </a:cubicBezTo>
                    <a:cubicBezTo>
                      <a:pt x="79" y="46"/>
                      <a:pt x="80" y="47"/>
                      <a:pt x="80" y="47"/>
                    </a:cubicBezTo>
                    <a:cubicBezTo>
                      <a:pt x="81" y="48"/>
                      <a:pt x="82" y="48"/>
                      <a:pt x="83" y="48"/>
                    </a:cubicBezTo>
                    <a:cubicBezTo>
                      <a:pt x="84" y="48"/>
                      <a:pt x="85" y="48"/>
                      <a:pt x="86" y="47"/>
                    </a:cubicBezTo>
                    <a:cubicBezTo>
                      <a:pt x="86" y="47"/>
                      <a:pt x="86" y="46"/>
                      <a:pt x="86" y="45"/>
                    </a:cubicBezTo>
                    <a:cubicBezTo>
                      <a:pt x="86" y="37"/>
                      <a:pt x="86" y="37"/>
                      <a:pt x="86" y="37"/>
                    </a:cubicBezTo>
                    <a:cubicBezTo>
                      <a:pt x="92" y="37"/>
                      <a:pt x="96" y="36"/>
                      <a:pt x="100" y="35"/>
                    </a:cubicBezTo>
                    <a:cubicBezTo>
                      <a:pt x="104" y="33"/>
                      <a:pt x="107" y="32"/>
                      <a:pt x="108" y="30"/>
                    </a:cubicBezTo>
                    <a:cubicBezTo>
                      <a:pt x="110" y="28"/>
                      <a:pt x="111" y="26"/>
                      <a:pt x="111" y="23"/>
                    </a:cubicBezTo>
                    <a:cubicBezTo>
                      <a:pt x="111" y="22"/>
                      <a:pt x="111" y="20"/>
                      <a:pt x="110" y="18"/>
                    </a:cubicBezTo>
                    <a:cubicBezTo>
                      <a:pt x="108" y="17"/>
                      <a:pt x="107" y="15"/>
                      <a:pt x="104" y="14"/>
                    </a:cubicBezTo>
                    <a:cubicBezTo>
                      <a:pt x="102" y="13"/>
                      <a:pt x="100" y="12"/>
                      <a:pt x="97" y="12"/>
                    </a:cubicBezTo>
                    <a:cubicBezTo>
                      <a:pt x="94" y="11"/>
                      <a:pt x="91" y="11"/>
                      <a:pt x="86" y="10"/>
                    </a:cubicBezTo>
                    <a:cubicBezTo>
                      <a:pt x="86" y="0"/>
                      <a:pt x="86" y="0"/>
                      <a:pt x="86" y="0"/>
                    </a:cubicBezTo>
                    <a:cubicBezTo>
                      <a:pt x="89" y="0"/>
                      <a:pt x="92" y="1"/>
                      <a:pt x="94" y="1"/>
                    </a:cubicBezTo>
                    <a:cubicBezTo>
                      <a:pt x="94" y="1"/>
                      <a:pt x="95" y="2"/>
                      <a:pt x="95" y="2"/>
                    </a:cubicBezTo>
                    <a:cubicBezTo>
                      <a:pt x="96" y="4"/>
                      <a:pt x="98" y="6"/>
                      <a:pt x="102" y="6"/>
                    </a:cubicBezTo>
                    <a:cubicBezTo>
                      <a:pt x="104" y="6"/>
                      <a:pt x="106" y="5"/>
                      <a:pt x="107" y="4"/>
                    </a:cubicBezTo>
                    <a:cubicBezTo>
                      <a:pt x="108" y="4"/>
                      <a:pt x="109" y="3"/>
                      <a:pt x="109" y="2"/>
                    </a:cubicBezTo>
                    <a:cubicBezTo>
                      <a:pt x="129" y="5"/>
                      <a:pt x="147" y="11"/>
                      <a:pt x="160" y="19"/>
                    </a:cubicBezTo>
                    <a:cubicBezTo>
                      <a:pt x="160" y="19"/>
                      <a:pt x="160" y="19"/>
                      <a:pt x="160" y="19"/>
                    </a:cubicBezTo>
                    <a:cubicBezTo>
                      <a:pt x="160" y="41"/>
                      <a:pt x="124" y="59"/>
                      <a:pt x="80" y="59"/>
                    </a:cubicBezTo>
                    <a:cubicBezTo>
                      <a:pt x="36" y="59"/>
                      <a:pt x="0" y="41"/>
                      <a:pt x="0" y="19"/>
                    </a:cubicBezTo>
                    <a:cubicBezTo>
                      <a:pt x="0" y="19"/>
                      <a:pt x="0" y="18"/>
                      <a:pt x="0" y="18"/>
                    </a:cubicBezTo>
                    <a:cubicBezTo>
                      <a:pt x="15" y="10"/>
                      <a:pt x="34" y="4"/>
                      <a:pt x="56" y="2"/>
                    </a:cubicBezTo>
                    <a:cubicBezTo>
                      <a:pt x="56" y="2"/>
                      <a:pt x="56" y="3"/>
                      <a:pt x="56" y="4"/>
                    </a:cubicBezTo>
                    <a:cubicBezTo>
                      <a:pt x="56" y="6"/>
                      <a:pt x="57" y="9"/>
                      <a:pt x="59" y="10"/>
                    </a:cubicBezTo>
                    <a:cubicBezTo>
                      <a:pt x="61" y="12"/>
                      <a:pt x="64" y="13"/>
                      <a:pt x="67" y="14"/>
                    </a:cubicBezTo>
                    <a:cubicBezTo>
                      <a:pt x="70" y="15"/>
                      <a:pt x="75" y="16"/>
                      <a:pt x="79" y="17"/>
                    </a:cubicBezTo>
                    <a:cubicBezTo>
                      <a:pt x="79" y="31"/>
                      <a:pt x="79" y="31"/>
                      <a:pt x="79" y="31"/>
                    </a:cubicBezTo>
                    <a:cubicBezTo>
                      <a:pt x="77" y="30"/>
                      <a:pt x="75" y="30"/>
                      <a:pt x="74" y="29"/>
                    </a:cubicBezTo>
                    <a:cubicBezTo>
                      <a:pt x="72" y="28"/>
                      <a:pt x="71" y="28"/>
                      <a:pt x="70" y="27"/>
                    </a:cubicBezTo>
                    <a:cubicBezTo>
                      <a:pt x="69" y="26"/>
                      <a:pt x="69" y="25"/>
                      <a:pt x="68" y="23"/>
                    </a:cubicBezTo>
                    <a:cubicBezTo>
                      <a:pt x="67" y="22"/>
                      <a:pt x="66" y="22"/>
                      <a:pt x="65" y="21"/>
                    </a:cubicBezTo>
                    <a:cubicBezTo>
                      <a:pt x="64" y="21"/>
                      <a:pt x="63" y="21"/>
                      <a:pt x="61" y="21"/>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69"/>
              <p:cNvSpPr>
                <a:spLocks noEditPoints="1"/>
              </p:cNvSpPr>
              <p:nvPr/>
            </p:nvSpPr>
            <p:spPr bwMode="auto">
              <a:xfrm>
                <a:off x="4767864" y="5467439"/>
                <a:ext cx="97373" cy="82226"/>
              </a:xfrm>
              <a:custGeom>
                <a:avLst/>
                <a:gdLst>
                  <a:gd name="T0" fmla="*/ 32 w 57"/>
                  <a:gd name="T1" fmla="*/ 18 h 48"/>
                  <a:gd name="T2" fmla="*/ 32 w 57"/>
                  <a:gd name="T3" fmla="*/ 31 h 48"/>
                  <a:gd name="T4" fmla="*/ 41 w 57"/>
                  <a:gd name="T5" fmla="*/ 29 h 48"/>
                  <a:gd name="T6" fmla="*/ 44 w 57"/>
                  <a:gd name="T7" fmla="*/ 24 h 48"/>
                  <a:gd name="T8" fmla="*/ 41 w 57"/>
                  <a:gd name="T9" fmla="*/ 20 h 48"/>
                  <a:gd name="T10" fmla="*/ 32 w 57"/>
                  <a:gd name="T11" fmla="*/ 18 h 48"/>
                  <a:gd name="T12" fmla="*/ 2 w 57"/>
                  <a:gd name="T13" fmla="*/ 2 h 48"/>
                  <a:gd name="T14" fmla="*/ 17 w 57"/>
                  <a:gd name="T15" fmla="*/ 0 h 48"/>
                  <a:gd name="T16" fmla="*/ 16 w 57"/>
                  <a:gd name="T17" fmla="*/ 3 h 48"/>
                  <a:gd name="T18" fmla="*/ 18 w 57"/>
                  <a:gd name="T19" fmla="*/ 7 h 48"/>
                  <a:gd name="T20" fmla="*/ 25 w 57"/>
                  <a:gd name="T21" fmla="*/ 9 h 48"/>
                  <a:gd name="T22" fmla="*/ 25 w 57"/>
                  <a:gd name="T23" fmla="*/ 0 h 48"/>
                  <a:gd name="T24" fmla="*/ 26 w 57"/>
                  <a:gd name="T25" fmla="*/ 0 h 48"/>
                  <a:gd name="T26" fmla="*/ 32 w 57"/>
                  <a:gd name="T27" fmla="*/ 0 h 48"/>
                  <a:gd name="T28" fmla="*/ 32 w 57"/>
                  <a:gd name="T29" fmla="*/ 10 h 48"/>
                  <a:gd name="T30" fmla="*/ 43 w 57"/>
                  <a:gd name="T31" fmla="*/ 12 h 48"/>
                  <a:gd name="T32" fmla="*/ 50 w 57"/>
                  <a:gd name="T33" fmla="*/ 14 h 48"/>
                  <a:gd name="T34" fmla="*/ 56 w 57"/>
                  <a:gd name="T35" fmla="*/ 18 h 48"/>
                  <a:gd name="T36" fmla="*/ 57 w 57"/>
                  <a:gd name="T37" fmla="*/ 23 h 48"/>
                  <a:gd name="T38" fmla="*/ 54 w 57"/>
                  <a:gd name="T39" fmla="*/ 30 h 48"/>
                  <a:gd name="T40" fmla="*/ 46 w 57"/>
                  <a:gd name="T41" fmla="*/ 35 h 48"/>
                  <a:gd name="T42" fmla="*/ 32 w 57"/>
                  <a:gd name="T43" fmla="*/ 37 h 48"/>
                  <a:gd name="T44" fmla="*/ 32 w 57"/>
                  <a:gd name="T45" fmla="*/ 45 h 48"/>
                  <a:gd name="T46" fmla="*/ 32 w 57"/>
                  <a:gd name="T47" fmla="*/ 47 h 48"/>
                  <a:gd name="T48" fmla="*/ 29 w 57"/>
                  <a:gd name="T49" fmla="*/ 48 h 48"/>
                  <a:gd name="T50" fmla="*/ 26 w 57"/>
                  <a:gd name="T51" fmla="*/ 47 h 48"/>
                  <a:gd name="T52" fmla="*/ 25 w 57"/>
                  <a:gd name="T53" fmla="*/ 45 h 48"/>
                  <a:gd name="T54" fmla="*/ 25 w 57"/>
                  <a:gd name="T55" fmla="*/ 37 h 48"/>
                  <a:gd name="T56" fmla="*/ 14 w 57"/>
                  <a:gd name="T57" fmla="*/ 35 h 48"/>
                  <a:gd name="T58" fmla="*/ 6 w 57"/>
                  <a:gd name="T59" fmla="*/ 32 h 48"/>
                  <a:gd name="T60" fmla="*/ 1 w 57"/>
                  <a:gd name="T61" fmla="*/ 28 h 48"/>
                  <a:gd name="T62" fmla="*/ 0 w 57"/>
                  <a:gd name="T63" fmla="*/ 24 h 48"/>
                  <a:gd name="T64" fmla="*/ 2 w 57"/>
                  <a:gd name="T65" fmla="*/ 22 h 48"/>
                  <a:gd name="T66" fmla="*/ 7 w 57"/>
                  <a:gd name="T67" fmla="*/ 21 h 48"/>
                  <a:gd name="T68" fmla="*/ 11 w 57"/>
                  <a:gd name="T69" fmla="*/ 21 h 48"/>
                  <a:gd name="T70" fmla="*/ 14 w 57"/>
                  <a:gd name="T71" fmla="*/ 23 h 48"/>
                  <a:gd name="T72" fmla="*/ 16 w 57"/>
                  <a:gd name="T73" fmla="*/ 27 h 48"/>
                  <a:gd name="T74" fmla="*/ 20 w 57"/>
                  <a:gd name="T75" fmla="*/ 29 h 48"/>
                  <a:gd name="T76" fmla="*/ 25 w 57"/>
                  <a:gd name="T77" fmla="*/ 31 h 48"/>
                  <a:gd name="T78" fmla="*/ 25 w 57"/>
                  <a:gd name="T79" fmla="*/ 17 h 48"/>
                  <a:gd name="T80" fmla="*/ 13 w 57"/>
                  <a:gd name="T81" fmla="*/ 14 h 48"/>
                  <a:gd name="T82" fmla="*/ 5 w 57"/>
                  <a:gd name="T83" fmla="*/ 10 h 48"/>
                  <a:gd name="T84" fmla="*/ 2 w 57"/>
                  <a:gd name="T85" fmla="*/ 4 h 48"/>
                  <a:gd name="T86" fmla="*/ 2 w 57"/>
                  <a:gd name="T8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 h="48">
                    <a:moveTo>
                      <a:pt x="32" y="18"/>
                    </a:moveTo>
                    <a:cubicBezTo>
                      <a:pt x="32" y="31"/>
                      <a:pt x="32" y="31"/>
                      <a:pt x="32" y="31"/>
                    </a:cubicBezTo>
                    <a:cubicBezTo>
                      <a:pt x="36" y="31"/>
                      <a:pt x="39" y="30"/>
                      <a:pt x="41" y="29"/>
                    </a:cubicBezTo>
                    <a:cubicBezTo>
                      <a:pt x="43" y="27"/>
                      <a:pt x="44" y="26"/>
                      <a:pt x="44" y="24"/>
                    </a:cubicBezTo>
                    <a:cubicBezTo>
                      <a:pt x="44" y="23"/>
                      <a:pt x="43" y="21"/>
                      <a:pt x="41" y="20"/>
                    </a:cubicBezTo>
                    <a:cubicBezTo>
                      <a:pt x="39" y="19"/>
                      <a:pt x="36" y="18"/>
                      <a:pt x="32" y="18"/>
                    </a:cubicBezTo>
                    <a:close/>
                    <a:moveTo>
                      <a:pt x="2" y="2"/>
                    </a:moveTo>
                    <a:cubicBezTo>
                      <a:pt x="7" y="1"/>
                      <a:pt x="12" y="1"/>
                      <a:pt x="17" y="0"/>
                    </a:cubicBezTo>
                    <a:cubicBezTo>
                      <a:pt x="16" y="1"/>
                      <a:pt x="16" y="2"/>
                      <a:pt x="16" y="3"/>
                    </a:cubicBezTo>
                    <a:cubicBezTo>
                      <a:pt x="16" y="5"/>
                      <a:pt x="16" y="6"/>
                      <a:pt x="18" y="7"/>
                    </a:cubicBezTo>
                    <a:cubicBezTo>
                      <a:pt x="20" y="7"/>
                      <a:pt x="22" y="8"/>
                      <a:pt x="25" y="9"/>
                    </a:cubicBezTo>
                    <a:cubicBezTo>
                      <a:pt x="25" y="0"/>
                      <a:pt x="25" y="0"/>
                      <a:pt x="25" y="0"/>
                    </a:cubicBezTo>
                    <a:cubicBezTo>
                      <a:pt x="25" y="0"/>
                      <a:pt x="26" y="0"/>
                      <a:pt x="26" y="0"/>
                    </a:cubicBezTo>
                    <a:cubicBezTo>
                      <a:pt x="28" y="0"/>
                      <a:pt x="30" y="0"/>
                      <a:pt x="32" y="0"/>
                    </a:cubicBezTo>
                    <a:cubicBezTo>
                      <a:pt x="32" y="10"/>
                      <a:pt x="32" y="10"/>
                      <a:pt x="32" y="10"/>
                    </a:cubicBezTo>
                    <a:cubicBezTo>
                      <a:pt x="37" y="11"/>
                      <a:pt x="40" y="11"/>
                      <a:pt x="43" y="12"/>
                    </a:cubicBezTo>
                    <a:cubicBezTo>
                      <a:pt x="46" y="12"/>
                      <a:pt x="48" y="13"/>
                      <a:pt x="50" y="14"/>
                    </a:cubicBezTo>
                    <a:cubicBezTo>
                      <a:pt x="53" y="15"/>
                      <a:pt x="54" y="17"/>
                      <a:pt x="56" y="18"/>
                    </a:cubicBezTo>
                    <a:cubicBezTo>
                      <a:pt x="57" y="20"/>
                      <a:pt x="57" y="22"/>
                      <a:pt x="57" y="23"/>
                    </a:cubicBezTo>
                    <a:cubicBezTo>
                      <a:pt x="57" y="26"/>
                      <a:pt x="56" y="28"/>
                      <a:pt x="54" y="30"/>
                    </a:cubicBezTo>
                    <a:cubicBezTo>
                      <a:pt x="53" y="32"/>
                      <a:pt x="50" y="33"/>
                      <a:pt x="46" y="35"/>
                    </a:cubicBezTo>
                    <a:cubicBezTo>
                      <a:pt x="42" y="36"/>
                      <a:pt x="38" y="37"/>
                      <a:pt x="32" y="37"/>
                    </a:cubicBezTo>
                    <a:cubicBezTo>
                      <a:pt x="32" y="45"/>
                      <a:pt x="32" y="45"/>
                      <a:pt x="32" y="45"/>
                    </a:cubicBezTo>
                    <a:cubicBezTo>
                      <a:pt x="32" y="46"/>
                      <a:pt x="32" y="47"/>
                      <a:pt x="32" y="47"/>
                    </a:cubicBezTo>
                    <a:cubicBezTo>
                      <a:pt x="31" y="48"/>
                      <a:pt x="30" y="48"/>
                      <a:pt x="29" y="48"/>
                    </a:cubicBezTo>
                    <a:cubicBezTo>
                      <a:pt x="28" y="48"/>
                      <a:pt x="27" y="48"/>
                      <a:pt x="26" y="47"/>
                    </a:cubicBezTo>
                    <a:cubicBezTo>
                      <a:pt x="26" y="47"/>
                      <a:pt x="25" y="46"/>
                      <a:pt x="25" y="45"/>
                    </a:cubicBezTo>
                    <a:cubicBezTo>
                      <a:pt x="25" y="37"/>
                      <a:pt x="25" y="37"/>
                      <a:pt x="25" y="37"/>
                    </a:cubicBezTo>
                    <a:cubicBezTo>
                      <a:pt x="21" y="37"/>
                      <a:pt x="17" y="36"/>
                      <a:pt x="14" y="35"/>
                    </a:cubicBezTo>
                    <a:cubicBezTo>
                      <a:pt x="11" y="35"/>
                      <a:pt x="8" y="34"/>
                      <a:pt x="6" y="32"/>
                    </a:cubicBezTo>
                    <a:cubicBezTo>
                      <a:pt x="4" y="31"/>
                      <a:pt x="3" y="30"/>
                      <a:pt x="1" y="28"/>
                    </a:cubicBezTo>
                    <a:cubicBezTo>
                      <a:pt x="0" y="27"/>
                      <a:pt x="0" y="26"/>
                      <a:pt x="0" y="24"/>
                    </a:cubicBezTo>
                    <a:cubicBezTo>
                      <a:pt x="0" y="23"/>
                      <a:pt x="1" y="22"/>
                      <a:pt x="2" y="22"/>
                    </a:cubicBezTo>
                    <a:cubicBezTo>
                      <a:pt x="3" y="21"/>
                      <a:pt x="5" y="21"/>
                      <a:pt x="7" y="21"/>
                    </a:cubicBezTo>
                    <a:cubicBezTo>
                      <a:pt x="9" y="21"/>
                      <a:pt x="10" y="21"/>
                      <a:pt x="11" y="21"/>
                    </a:cubicBezTo>
                    <a:cubicBezTo>
                      <a:pt x="12" y="22"/>
                      <a:pt x="13" y="22"/>
                      <a:pt x="14" y="23"/>
                    </a:cubicBezTo>
                    <a:cubicBezTo>
                      <a:pt x="15" y="25"/>
                      <a:pt x="15" y="26"/>
                      <a:pt x="16" y="27"/>
                    </a:cubicBezTo>
                    <a:cubicBezTo>
                      <a:pt x="17" y="28"/>
                      <a:pt x="18" y="28"/>
                      <a:pt x="20" y="29"/>
                    </a:cubicBezTo>
                    <a:cubicBezTo>
                      <a:pt x="21" y="30"/>
                      <a:pt x="23" y="30"/>
                      <a:pt x="25" y="31"/>
                    </a:cubicBezTo>
                    <a:cubicBezTo>
                      <a:pt x="25" y="17"/>
                      <a:pt x="25" y="17"/>
                      <a:pt x="25" y="17"/>
                    </a:cubicBezTo>
                    <a:cubicBezTo>
                      <a:pt x="21" y="16"/>
                      <a:pt x="16" y="15"/>
                      <a:pt x="13" y="14"/>
                    </a:cubicBezTo>
                    <a:cubicBezTo>
                      <a:pt x="10" y="13"/>
                      <a:pt x="7" y="12"/>
                      <a:pt x="5" y="10"/>
                    </a:cubicBezTo>
                    <a:cubicBezTo>
                      <a:pt x="3" y="9"/>
                      <a:pt x="2" y="6"/>
                      <a:pt x="2" y="4"/>
                    </a:cubicBezTo>
                    <a:cubicBezTo>
                      <a:pt x="2" y="3"/>
                      <a:pt x="2" y="2"/>
                      <a:pt x="2" y="2"/>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70"/>
              <p:cNvSpPr>
                <a:spLocks/>
              </p:cNvSpPr>
              <p:nvPr/>
            </p:nvSpPr>
            <p:spPr bwMode="auto">
              <a:xfrm>
                <a:off x="4675540" y="5433539"/>
                <a:ext cx="273365" cy="66358"/>
              </a:xfrm>
              <a:custGeom>
                <a:avLst/>
                <a:gdLst>
                  <a:gd name="T0" fmla="*/ 0 w 160"/>
                  <a:gd name="T1" fmla="*/ 38 h 39"/>
                  <a:gd name="T2" fmla="*/ 80 w 160"/>
                  <a:gd name="T3" fmla="*/ 0 h 39"/>
                  <a:gd name="T4" fmla="*/ 136 w 160"/>
                  <a:gd name="T5" fmla="*/ 11 h 39"/>
                  <a:gd name="T6" fmla="*/ 160 w 160"/>
                  <a:gd name="T7" fmla="*/ 39 h 39"/>
                  <a:gd name="T8" fmla="*/ 109 w 160"/>
                  <a:gd name="T9" fmla="*/ 22 h 39"/>
                  <a:gd name="T10" fmla="*/ 109 w 160"/>
                  <a:gd name="T11" fmla="*/ 22 h 39"/>
                  <a:gd name="T12" fmla="*/ 108 w 160"/>
                  <a:gd name="T13" fmla="*/ 19 h 39"/>
                  <a:gd name="T14" fmla="*/ 104 w 160"/>
                  <a:gd name="T15" fmla="*/ 16 h 39"/>
                  <a:gd name="T16" fmla="*/ 96 w 160"/>
                  <a:gd name="T17" fmla="*/ 13 h 39"/>
                  <a:gd name="T18" fmla="*/ 86 w 160"/>
                  <a:gd name="T19" fmla="*/ 11 h 39"/>
                  <a:gd name="T20" fmla="*/ 86 w 160"/>
                  <a:gd name="T21" fmla="*/ 8 h 39"/>
                  <a:gd name="T22" fmla="*/ 83 w 160"/>
                  <a:gd name="T23" fmla="*/ 5 h 39"/>
                  <a:gd name="T24" fmla="*/ 79 w 160"/>
                  <a:gd name="T25" fmla="*/ 8 h 39"/>
                  <a:gd name="T26" fmla="*/ 79 w 160"/>
                  <a:gd name="T27" fmla="*/ 11 h 39"/>
                  <a:gd name="T28" fmla="*/ 62 w 160"/>
                  <a:gd name="T29" fmla="*/ 15 h 39"/>
                  <a:gd name="T30" fmla="*/ 56 w 160"/>
                  <a:gd name="T31" fmla="*/ 22 h 39"/>
                  <a:gd name="T32" fmla="*/ 0 w 160"/>
                  <a:gd name="T33"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9">
                    <a:moveTo>
                      <a:pt x="0" y="38"/>
                    </a:moveTo>
                    <a:cubicBezTo>
                      <a:pt x="2" y="17"/>
                      <a:pt x="37" y="0"/>
                      <a:pt x="80" y="0"/>
                    </a:cubicBezTo>
                    <a:cubicBezTo>
                      <a:pt x="102" y="0"/>
                      <a:pt x="122" y="4"/>
                      <a:pt x="136" y="11"/>
                    </a:cubicBezTo>
                    <a:cubicBezTo>
                      <a:pt x="151" y="18"/>
                      <a:pt x="160" y="28"/>
                      <a:pt x="160" y="39"/>
                    </a:cubicBezTo>
                    <a:cubicBezTo>
                      <a:pt x="147" y="31"/>
                      <a:pt x="129" y="25"/>
                      <a:pt x="109" y="22"/>
                    </a:cubicBezTo>
                    <a:cubicBezTo>
                      <a:pt x="109" y="22"/>
                      <a:pt x="109" y="22"/>
                      <a:pt x="109" y="22"/>
                    </a:cubicBezTo>
                    <a:cubicBezTo>
                      <a:pt x="109" y="21"/>
                      <a:pt x="108" y="20"/>
                      <a:pt x="108" y="19"/>
                    </a:cubicBezTo>
                    <a:cubicBezTo>
                      <a:pt x="107" y="18"/>
                      <a:pt x="105" y="17"/>
                      <a:pt x="104" y="16"/>
                    </a:cubicBezTo>
                    <a:cubicBezTo>
                      <a:pt x="102" y="14"/>
                      <a:pt x="99" y="13"/>
                      <a:pt x="96" y="13"/>
                    </a:cubicBezTo>
                    <a:cubicBezTo>
                      <a:pt x="94" y="12"/>
                      <a:pt x="90" y="11"/>
                      <a:pt x="86" y="11"/>
                    </a:cubicBezTo>
                    <a:cubicBezTo>
                      <a:pt x="86" y="8"/>
                      <a:pt x="86" y="8"/>
                      <a:pt x="86" y="8"/>
                    </a:cubicBezTo>
                    <a:cubicBezTo>
                      <a:pt x="86" y="6"/>
                      <a:pt x="85" y="5"/>
                      <a:pt x="83" y="5"/>
                    </a:cubicBezTo>
                    <a:cubicBezTo>
                      <a:pt x="81" y="5"/>
                      <a:pt x="79" y="6"/>
                      <a:pt x="79" y="8"/>
                    </a:cubicBezTo>
                    <a:cubicBezTo>
                      <a:pt x="79" y="11"/>
                      <a:pt x="79" y="11"/>
                      <a:pt x="79" y="11"/>
                    </a:cubicBezTo>
                    <a:cubicBezTo>
                      <a:pt x="72" y="12"/>
                      <a:pt x="66" y="13"/>
                      <a:pt x="62" y="15"/>
                    </a:cubicBezTo>
                    <a:cubicBezTo>
                      <a:pt x="59" y="17"/>
                      <a:pt x="57" y="19"/>
                      <a:pt x="56" y="22"/>
                    </a:cubicBezTo>
                    <a:cubicBezTo>
                      <a:pt x="34" y="24"/>
                      <a:pt x="15" y="30"/>
                      <a:pt x="0" y="38"/>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71"/>
              <p:cNvSpPr>
                <a:spLocks/>
              </p:cNvSpPr>
              <p:nvPr/>
            </p:nvSpPr>
            <p:spPr bwMode="auto">
              <a:xfrm>
                <a:off x="4658951" y="5498454"/>
                <a:ext cx="306544" cy="77898"/>
              </a:xfrm>
              <a:custGeom>
                <a:avLst/>
                <a:gdLst>
                  <a:gd name="T0" fmla="*/ 90 w 180"/>
                  <a:gd name="T1" fmla="*/ 46 h 46"/>
                  <a:gd name="T2" fmla="*/ 0 w 180"/>
                  <a:gd name="T3" fmla="*/ 6 h 46"/>
                  <a:gd name="T4" fmla="*/ 10 w 180"/>
                  <a:gd name="T5" fmla="*/ 0 h 46"/>
                  <a:gd name="T6" fmla="*/ 10 w 180"/>
                  <a:gd name="T7" fmla="*/ 1 h 46"/>
                  <a:gd name="T8" fmla="*/ 90 w 180"/>
                  <a:gd name="T9" fmla="*/ 41 h 46"/>
                  <a:gd name="T10" fmla="*/ 170 w 180"/>
                  <a:gd name="T11" fmla="*/ 1 h 46"/>
                  <a:gd name="T12" fmla="*/ 170 w 180"/>
                  <a:gd name="T13" fmla="*/ 1 h 46"/>
                  <a:gd name="T14" fmla="*/ 180 w 180"/>
                  <a:gd name="T15" fmla="*/ 7 h 46"/>
                  <a:gd name="T16" fmla="*/ 90 w 180"/>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6">
                    <a:moveTo>
                      <a:pt x="90" y="46"/>
                    </a:moveTo>
                    <a:cubicBezTo>
                      <a:pt x="44" y="46"/>
                      <a:pt x="5" y="29"/>
                      <a:pt x="0" y="6"/>
                    </a:cubicBezTo>
                    <a:cubicBezTo>
                      <a:pt x="3" y="4"/>
                      <a:pt x="7" y="2"/>
                      <a:pt x="10" y="0"/>
                    </a:cubicBezTo>
                    <a:cubicBezTo>
                      <a:pt x="10" y="0"/>
                      <a:pt x="10" y="1"/>
                      <a:pt x="10" y="1"/>
                    </a:cubicBezTo>
                    <a:cubicBezTo>
                      <a:pt x="10" y="23"/>
                      <a:pt x="46" y="41"/>
                      <a:pt x="90" y="41"/>
                    </a:cubicBezTo>
                    <a:cubicBezTo>
                      <a:pt x="134" y="41"/>
                      <a:pt x="170" y="23"/>
                      <a:pt x="170" y="1"/>
                    </a:cubicBezTo>
                    <a:cubicBezTo>
                      <a:pt x="170" y="1"/>
                      <a:pt x="170" y="1"/>
                      <a:pt x="170" y="1"/>
                    </a:cubicBezTo>
                    <a:cubicBezTo>
                      <a:pt x="174" y="3"/>
                      <a:pt x="177" y="5"/>
                      <a:pt x="180" y="7"/>
                    </a:cubicBezTo>
                    <a:cubicBezTo>
                      <a:pt x="174" y="29"/>
                      <a:pt x="136" y="46"/>
                      <a:pt x="90"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72"/>
              <p:cNvSpPr>
                <a:spLocks/>
              </p:cNvSpPr>
              <p:nvPr/>
            </p:nvSpPr>
            <p:spPr bwMode="auto">
              <a:xfrm>
                <a:off x="4658951" y="5423441"/>
                <a:ext cx="308708" cy="86554"/>
              </a:xfrm>
              <a:custGeom>
                <a:avLst/>
                <a:gdLst>
                  <a:gd name="T0" fmla="*/ 10 w 181"/>
                  <a:gd name="T1" fmla="*/ 44 h 51"/>
                  <a:gd name="T2" fmla="*/ 0 w 181"/>
                  <a:gd name="T3" fmla="*/ 50 h 51"/>
                  <a:gd name="T4" fmla="*/ 0 w 181"/>
                  <a:gd name="T5" fmla="*/ 45 h 51"/>
                  <a:gd name="T6" fmla="*/ 90 w 181"/>
                  <a:gd name="T7" fmla="*/ 0 h 51"/>
                  <a:gd name="T8" fmla="*/ 181 w 181"/>
                  <a:gd name="T9" fmla="*/ 45 h 51"/>
                  <a:gd name="T10" fmla="*/ 180 w 181"/>
                  <a:gd name="T11" fmla="*/ 51 h 51"/>
                  <a:gd name="T12" fmla="*/ 170 w 181"/>
                  <a:gd name="T13" fmla="*/ 45 h 51"/>
                  <a:gd name="T14" fmla="*/ 146 w 181"/>
                  <a:gd name="T15" fmla="*/ 17 h 51"/>
                  <a:gd name="T16" fmla="*/ 90 w 181"/>
                  <a:gd name="T17" fmla="*/ 6 h 51"/>
                  <a:gd name="T18" fmla="*/ 10 w 181"/>
                  <a:gd name="T19"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51">
                    <a:moveTo>
                      <a:pt x="10" y="44"/>
                    </a:moveTo>
                    <a:cubicBezTo>
                      <a:pt x="7" y="46"/>
                      <a:pt x="3" y="48"/>
                      <a:pt x="0" y="50"/>
                    </a:cubicBezTo>
                    <a:cubicBezTo>
                      <a:pt x="0" y="49"/>
                      <a:pt x="0" y="47"/>
                      <a:pt x="0" y="45"/>
                    </a:cubicBezTo>
                    <a:cubicBezTo>
                      <a:pt x="0" y="20"/>
                      <a:pt x="40" y="0"/>
                      <a:pt x="90" y="0"/>
                    </a:cubicBezTo>
                    <a:cubicBezTo>
                      <a:pt x="140" y="0"/>
                      <a:pt x="181" y="20"/>
                      <a:pt x="181" y="45"/>
                    </a:cubicBezTo>
                    <a:cubicBezTo>
                      <a:pt x="181" y="47"/>
                      <a:pt x="181" y="49"/>
                      <a:pt x="180" y="51"/>
                    </a:cubicBezTo>
                    <a:cubicBezTo>
                      <a:pt x="177" y="49"/>
                      <a:pt x="174" y="47"/>
                      <a:pt x="170" y="45"/>
                    </a:cubicBezTo>
                    <a:cubicBezTo>
                      <a:pt x="170" y="34"/>
                      <a:pt x="161" y="24"/>
                      <a:pt x="146" y="17"/>
                    </a:cubicBezTo>
                    <a:cubicBezTo>
                      <a:pt x="132" y="10"/>
                      <a:pt x="112" y="6"/>
                      <a:pt x="90" y="6"/>
                    </a:cubicBezTo>
                    <a:cubicBezTo>
                      <a:pt x="47" y="6"/>
                      <a:pt x="12" y="23"/>
                      <a:pt x="1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73"/>
              <p:cNvSpPr>
                <a:spLocks/>
              </p:cNvSpPr>
              <p:nvPr/>
            </p:nvSpPr>
            <p:spPr bwMode="auto">
              <a:xfrm>
                <a:off x="4640198" y="5508552"/>
                <a:ext cx="344051" cy="81505"/>
              </a:xfrm>
              <a:custGeom>
                <a:avLst/>
                <a:gdLst>
                  <a:gd name="T0" fmla="*/ 11 w 202"/>
                  <a:gd name="T1" fmla="*/ 0 h 48"/>
                  <a:gd name="T2" fmla="*/ 101 w 202"/>
                  <a:gd name="T3" fmla="*/ 40 h 48"/>
                  <a:gd name="T4" fmla="*/ 191 w 202"/>
                  <a:gd name="T5" fmla="*/ 1 h 48"/>
                  <a:gd name="T6" fmla="*/ 202 w 202"/>
                  <a:gd name="T7" fmla="*/ 13 h 48"/>
                  <a:gd name="T8" fmla="*/ 101 w 202"/>
                  <a:gd name="T9" fmla="*/ 48 h 48"/>
                  <a:gd name="T10" fmla="*/ 38 w 202"/>
                  <a:gd name="T11" fmla="*/ 38 h 48"/>
                  <a:gd name="T12" fmla="*/ 0 w 202"/>
                  <a:gd name="T13" fmla="*/ 12 h 48"/>
                  <a:gd name="T14" fmla="*/ 11 w 20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48">
                    <a:moveTo>
                      <a:pt x="11" y="0"/>
                    </a:moveTo>
                    <a:cubicBezTo>
                      <a:pt x="16" y="23"/>
                      <a:pt x="55" y="40"/>
                      <a:pt x="101" y="40"/>
                    </a:cubicBezTo>
                    <a:cubicBezTo>
                      <a:pt x="147" y="40"/>
                      <a:pt x="185" y="23"/>
                      <a:pt x="191" y="1"/>
                    </a:cubicBezTo>
                    <a:cubicBezTo>
                      <a:pt x="196" y="5"/>
                      <a:pt x="199" y="9"/>
                      <a:pt x="202" y="13"/>
                    </a:cubicBezTo>
                    <a:cubicBezTo>
                      <a:pt x="187" y="33"/>
                      <a:pt x="148" y="48"/>
                      <a:pt x="101" y="48"/>
                    </a:cubicBezTo>
                    <a:cubicBezTo>
                      <a:pt x="78" y="48"/>
                      <a:pt x="56" y="44"/>
                      <a:pt x="38" y="38"/>
                    </a:cubicBezTo>
                    <a:cubicBezTo>
                      <a:pt x="20" y="31"/>
                      <a:pt x="7" y="22"/>
                      <a:pt x="0" y="12"/>
                    </a:cubicBezTo>
                    <a:cubicBezTo>
                      <a:pt x="3" y="8"/>
                      <a:pt x="7" y="4"/>
                      <a:pt x="11"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74"/>
              <p:cNvSpPr>
                <a:spLocks/>
              </p:cNvSpPr>
              <p:nvPr/>
            </p:nvSpPr>
            <p:spPr bwMode="auto">
              <a:xfrm>
                <a:off x="4631543" y="5409736"/>
                <a:ext cx="362804" cy="121175"/>
              </a:xfrm>
              <a:custGeom>
                <a:avLst/>
                <a:gdLst>
                  <a:gd name="T0" fmla="*/ 106 w 213"/>
                  <a:gd name="T1" fmla="*/ 8 h 71"/>
                  <a:gd name="T2" fmla="*/ 16 w 213"/>
                  <a:gd name="T3" fmla="*/ 53 h 71"/>
                  <a:gd name="T4" fmla="*/ 16 w 213"/>
                  <a:gd name="T5" fmla="*/ 58 h 71"/>
                  <a:gd name="T6" fmla="*/ 5 w 213"/>
                  <a:gd name="T7" fmla="*/ 70 h 71"/>
                  <a:gd name="T8" fmla="*/ 0 w 213"/>
                  <a:gd name="T9" fmla="*/ 54 h 71"/>
                  <a:gd name="T10" fmla="*/ 0 w 213"/>
                  <a:gd name="T11" fmla="*/ 53 h 71"/>
                  <a:gd name="T12" fmla="*/ 106 w 213"/>
                  <a:gd name="T13" fmla="*/ 0 h 71"/>
                  <a:gd name="T14" fmla="*/ 213 w 213"/>
                  <a:gd name="T15" fmla="*/ 53 h 71"/>
                  <a:gd name="T16" fmla="*/ 213 w 213"/>
                  <a:gd name="T17" fmla="*/ 53 h 71"/>
                  <a:gd name="T18" fmla="*/ 213 w 213"/>
                  <a:gd name="T19" fmla="*/ 54 h 71"/>
                  <a:gd name="T20" fmla="*/ 213 w 213"/>
                  <a:gd name="T21" fmla="*/ 55 h 71"/>
                  <a:gd name="T22" fmla="*/ 207 w 213"/>
                  <a:gd name="T23" fmla="*/ 71 h 71"/>
                  <a:gd name="T24" fmla="*/ 196 w 213"/>
                  <a:gd name="T25" fmla="*/ 59 h 71"/>
                  <a:gd name="T26" fmla="*/ 197 w 213"/>
                  <a:gd name="T27" fmla="*/ 53 h 71"/>
                  <a:gd name="T28" fmla="*/ 106 w 213"/>
                  <a:gd name="T29"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71">
                    <a:moveTo>
                      <a:pt x="106" y="8"/>
                    </a:moveTo>
                    <a:cubicBezTo>
                      <a:pt x="56" y="8"/>
                      <a:pt x="16" y="28"/>
                      <a:pt x="16" y="53"/>
                    </a:cubicBezTo>
                    <a:cubicBezTo>
                      <a:pt x="16" y="55"/>
                      <a:pt x="16" y="57"/>
                      <a:pt x="16" y="58"/>
                    </a:cubicBezTo>
                    <a:cubicBezTo>
                      <a:pt x="12" y="62"/>
                      <a:pt x="8" y="66"/>
                      <a:pt x="5" y="70"/>
                    </a:cubicBezTo>
                    <a:cubicBezTo>
                      <a:pt x="2" y="65"/>
                      <a:pt x="0" y="59"/>
                      <a:pt x="0" y="54"/>
                    </a:cubicBezTo>
                    <a:cubicBezTo>
                      <a:pt x="0" y="53"/>
                      <a:pt x="0" y="53"/>
                      <a:pt x="0" y="53"/>
                    </a:cubicBezTo>
                    <a:cubicBezTo>
                      <a:pt x="0" y="24"/>
                      <a:pt x="47" y="0"/>
                      <a:pt x="106" y="0"/>
                    </a:cubicBezTo>
                    <a:cubicBezTo>
                      <a:pt x="165" y="0"/>
                      <a:pt x="213" y="24"/>
                      <a:pt x="213" y="53"/>
                    </a:cubicBezTo>
                    <a:cubicBezTo>
                      <a:pt x="213" y="53"/>
                      <a:pt x="213" y="53"/>
                      <a:pt x="213" y="53"/>
                    </a:cubicBezTo>
                    <a:cubicBezTo>
                      <a:pt x="213" y="54"/>
                      <a:pt x="213" y="54"/>
                      <a:pt x="213" y="54"/>
                    </a:cubicBezTo>
                    <a:cubicBezTo>
                      <a:pt x="213" y="55"/>
                      <a:pt x="213" y="55"/>
                      <a:pt x="213" y="55"/>
                    </a:cubicBezTo>
                    <a:cubicBezTo>
                      <a:pt x="213" y="60"/>
                      <a:pt x="211" y="66"/>
                      <a:pt x="207" y="71"/>
                    </a:cubicBezTo>
                    <a:cubicBezTo>
                      <a:pt x="204" y="67"/>
                      <a:pt x="201" y="63"/>
                      <a:pt x="196" y="59"/>
                    </a:cubicBezTo>
                    <a:cubicBezTo>
                      <a:pt x="197" y="57"/>
                      <a:pt x="197" y="55"/>
                      <a:pt x="197" y="53"/>
                    </a:cubicBezTo>
                    <a:cubicBezTo>
                      <a:pt x="197" y="28"/>
                      <a:pt x="156" y="8"/>
                      <a:pt x="106" y="8"/>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75"/>
              <p:cNvSpPr>
                <a:spLocks/>
              </p:cNvSpPr>
              <p:nvPr/>
            </p:nvSpPr>
            <p:spPr bwMode="auto">
              <a:xfrm>
                <a:off x="4630100" y="5501339"/>
                <a:ext cx="10098" cy="54817"/>
              </a:xfrm>
              <a:custGeom>
                <a:avLst/>
                <a:gdLst>
                  <a:gd name="T0" fmla="*/ 0 w 6"/>
                  <a:gd name="T1" fmla="*/ 32 h 32"/>
                  <a:gd name="T2" fmla="*/ 1 w 6"/>
                  <a:gd name="T3" fmla="*/ 0 h 32"/>
                  <a:gd name="T4" fmla="*/ 6 w 6"/>
                  <a:gd name="T5" fmla="*/ 16 h 32"/>
                  <a:gd name="T6" fmla="*/ 0 w 6"/>
                  <a:gd name="T7" fmla="*/ 32 h 32"/>
                </a:gdLst>
                <a:ahLst/>
                <a:cxnLst>
                  <a:cxn ang="0">
                    <a:pos x="T0" y="T1"/>
                  </a:cxn>
                  <a:cxn ang="0">
                    <a:pos x="T2" y="T3"/>
                  </a:cxn>
                  <a:cxn ang="0">
                    <a:pos x="T4" y="T5"/>
                  </a:cxn>
                  <a:cxn ang="0">
                    <a:pos x="T6" y="T7"/>
                  </a:cxn>
                </a:cxnLst>
                <a:rect l="0" t="0" r="r" b="b"/>
                <a:pathLst>
                  <a:path w="6" h="32">
                    <a:moveTo>
                      <a:pt x="0" y="32"/>
                    </a:moveTo>
                    <a:cubicBezTo>
                      <a:pt x="1" y="0"/>
                      <a:pt x="1" y="0"/>
                      <a:pt x="1" y="0"/>
                    </a:cubicBezTo>
                    <a:cubicBezTo>
                      <a:pt x="1" y="5"/>
                      <a:pt x="3" y="11"/>
                      <a:pt x="6" y="16"/>
                    </a:cubicBezTo>
                    <a:cubicBezTo>
                      <a:pt x="2" y="21"/>
                      <a:pt x="0" y="26"/>
                      <a:pt x="0" y="32"/>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76"/>
              <p:cNvSpPr>
                <a:spLocks/>
              </p:cNvSpPr>
              <p:nvPr/>
            </p:nvSpPr>
            <p:spPr bwMode="auto">
              <a:xfrm>
                <a:off x="4984248" y="5409736"/>
                <a:ext cx="10098" cy="56260"/>
              </a:xfrm>
              <a:custGeom>
                <a:avLst/>
                <a:gdLst>
                  <a:gd name="T0" fmla="*/ 6 w 6"/>
                  <a:gd name="T1" fmla="*/ 0 h 33"/>
                  <a:gd name="T2" fmla="*/ 6 w 6"/>
                  <a:gd name="T3" fmla="*/ 33 h 33"/>
                  <a:gd name="T4" fmla="*/ 0 w 6"/>
                  <a:gd name="T5" fmla="*/ 16 h 33"/>
                  <a:gd name="T6" fmla="*/ 6 w 6"/>
                  <a:gd name="T7" fmla="*/ 0 h 33"/>
                </a:gdLst>
                <a:ahLst/>
                <a:cxnLst>
                  <a:cxn ang="0">
                    <a:pos x="T0" y="T1"/>
                  </a:cxn>
                  <a:cxn ang="0">
                    <a:pos x="T2" y="T3"/>
                  </a:cxn>
                  <a:cxn ang="0">
                    <a:pos x="T4" y="T5"/>
                  </a:cxn>
                  <a:cxn ang="0">
                    <a:pos x="T6" y="T7"/>
                  </a:cxn>
                </a:cxnLst>
                <a:rect l="0" t="0" r="r" b="b"/>
                <a:pathLst>
                  <a:path w="6" h="33">
                    <a:moveTo>
                      <a:pt x="6" y="0"/>
                    </a:moveTo>
                    <a:cubicBezTo>
                      <a:pt x="6" y="33"/>
                      <a:pt x="6" y="33"/>
                      <a:pt x="6" y="33"/>
                    </a:cubicBezTo>
                    <a:cubicBezTo>
                      <a:pt x="6" y="27"/>
                      <a:pt x="4" y="21"/>
                      <a:pt x="0" y="16"/>
                    </a:cubicBezTo>
                    <a:cubicBezTo>
                      <a:pt x="4" y="11"/>
                      <a:pt x="6" y="6"/>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77"/>
              <p:cNvSpPr>
                <a:spLocks/>
              </p:cNvSpPr>
              <p:nvPr/>
            </p:nvSpPr>
            <p:spPr bwMode="auto">
              <a:xfrm>
                <a:off x="4630100" y="5434981"/>
                <a:ext cx="364246" cy="119732"/>
              </a:xfrm>
              <a:custGeom>
                <a:avLst/>
                <a:gdLst>
                  <a:gd name="T0" fmla="*/ 6 w 214"/>
                  <a:gd name="T1" fmla="*/ 0 h 70"/>
                  <a:gd name="T2" fmla="*/ 44 w 214"/>
                  <a:gd name="T3" fmla="*/ 26 h 70"/>
                  <a:gd name="T4" fmla="*/ 108 w 214"/>
                  <a:gd name="T5" fmla="*/ 36 h 70"/>
                  <a:gd name="T6" fmla="*/ 208 w 214"/>
                  <a:gd name="T7" fmla="*/ 1 h 70"/>
                  <a:gd name="T8" fmla="*/ 214 w 214"/>
                  <a:gd name="T9" fmla="*/ 18 h 70"/>
                  <a:gd name="T10" fmla="*/ 107 w 214"/>
                  <a:gd name="T11" fmla="*/ 70 h 70"/>
                  <a:gd name="T12" fmla="*/ 0 w 214"/>
                  <a:gd name="T13" fmla="*/ 18 h 70"/>
                  <a:gd name="T14" fmla="*/ 0 w 214"/>
                  <a:gd name="T15" fmla="*/ 16 h 70"/>
                  <a:gd name="T16" fmla="*/ 0 w 214"/>
                  <a:gd name="T17" fmla="*/ 16 h 70"/>
                  <a:gd name="T18" fmla="*/ 6 w 214"/>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70">
                    <a:moveTo>
                      <a:pt x="6" y="0"/>
                    </a:moveTo>
                    <a:cubicBezTo>
                      <a:pt x="13" y="11"/>
                      <a:pt x="27" y="20"/>
                      <a:pt x="44" y="26"/>
                    </a:cubicBezTo>
                    <a:cubicBezTo>
                      <a:pt x="62" y="33"/>
                      <a:pt x="84" y="36"/>
                      <a:pt x="108" y="36"/>
                    </a:cubicBezTo>
                    <a:cubicBezTo>
                      <a:pt x="154" y="36"/>
                      <a:pt x="194" y="22"/>
                      <a:pt x="208" y="1"/>
                    </a:cubicBezTo>
                    <a:cubicBezTo>
                      <a:pt x="212" y="6"/>
                      <a:pt x="214" y="12"/>
                      <a:pt x="214" y="18"/>
                    </a:cubicBezTo>
                    <a:cubicBezTo>
                      <a:pt x="214" y="47"/>
                      <a:pt x="166" y="70"/>
                      <a:pt x="107" y="70"/>
                    </a:cubicBezTo>
                    <a:cubicBezTo>
                      <a:pt x="48" y="70"/>
                      <a:pt x="0" y="47"/>
                      <a:pt x="0" y="18"/>
                    </a:cubicBezTo>
                    <a:cubicBezTo>
                      <a:pt x="0" y="16"/>
                      <a:pt x="0" y="16"/>
                      <a:pt x="0" y="16"/>
                    </a:cubicBezTo>
                    <a:cubicBezTo>
                      <a:pt x="0" y="16"/>
                      <a:pt x="0" y="16"/>
                      <a:pt x="0" y="16"/>
                    </a:cubicBezTo>
                    <a:cubicBezTo>
                      <a:pt x="0" y="11"/>
                      <a:pt x="2" y="5"/>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78"/>
              <p:cNvSpPr>
                <a:spLocks/>
              </p:cNvSpPr>
              <p:nvPr/>
            </p:nvSpPr>
            <p:spPr bwMode="auto">
              <a:xfrm>
                <a:off x="4836386" y="5375836"/>
                <a:ext cx="25245" cy="7934"/>
              </a:xfrm>
              <a:custGeom>
                <a:avLst/>
                <a:gdLst>
                  <a:gd name="T0" fmla="*/ 0 w 15"/>
                  <a:gd name="T1" fmla="*/ 0 h 5"/>
                  <a:gd name="T2" fmla="*/ 15 w 15"/>
                  <a:gd name="T3" fmla="*/ 2 h 5"/>
                  <a:gd name="T4" fmla="*/ 13 w 15"/>
                  <a:gd name="T5" fmla="*/ 4 h 5"/>
                  <a:gd name="T6" fmla="*/ 8 w 15"/>
                  <a:gd name="T7" fmla="*/ 5 h 5"/>
                  <a:gd name="T8" fmla="*/ 1 w 15"/>
                  <a:gd name="T9" fmla="*/ 2 h 5"/>
                  <a:gd name="T10" fmla="*/ 0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0" y="0"/>
                    </a:moveTo>
                    <a:cubicBezTo>
                      <a:pt x="5" y="1"/>
                      <a:pt x="10" y="1"/>
                      <a:pt x="15" y="2"/>
                    </a:cubicBezTo>
                    <a:cubicBezTo>
                      <a:pt x="15" y="3"/>
                      <a:pt x="14" y="3"/>
                      <a:pt x="13" y="4"/>
                    </a:cubicBezTo>
                    <a:cubicBezTo>
                      <a:pt x="12" y="5"/>
                      <a:pt x="10" y="5"/>
                      <a:pt x="8" y="5"/>
                    </a:cubicBezTo>
                    <a:cubicBezTo>
                      <a:pt x="5" y="5"/>
                      <a:pt x="2" y="4"/>
                      <a:pt x="1" y="2"/>
                    </a:cubicBezTo>
                    <a:cubicBezTo>
                      <a:pt x="1" y="1"/>
                      <a:pt x="1" y="1"/>
                      <a:pt x="0"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79"/>
              <p:cNvSpPr>
                <a:spLocks/>
              </p:cNvSpPr>
              <p:nvPr/>
            </p:nvSpPr>
            <p:spPr bwMode="auto">
              <a:xfrm>
                <a:off x="4824124" y="5370066"/>
                <a:ext cx="12262" cy="5770"/>
              </a:xfrm>
              <a:custGeom>
                <a:avLst/>
                <a:gdLst>
                  <a:gd name="T0" fmla="*/ 0 w 7"/>
                  <a:gd name="T1" fmla="*/ 0 h 3"/>
                  <a:gd name="T2" fmla="*/ 7 w 7"/>
                  <a:gd name="T3" fmla="*/ 3 h 3"/>
                  <a:gd name="T4" fmla="*/ 0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3" y="0"/>
                      <a:pt x="6" y="1"/>
                      <a:pt x="7" y="3"/>
                    </a:cubicBezTo>
                    <a:cubicBezTo>
                      <a:pt x="5" y="3"/>
                      <a:pt x="2" y="3"/>
                      <a:pt x="0" y="3"/>
                    </a:cubicBezTo>
                    <a:lnTo>
                      <a:pt x="0" y="0"/>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80"/>
              <p:cNvSpPr>
                <a:spLocks/>
              </p:cNvSpPr>
              <p:nvPr/>
            </p:nvSpPr>
            <p:spPr bwMode="auto">
              <a:xfrm>
                <a:off x="4824124" y="5404688"/>
                <a:ext cx="18753" cy="23802"/>
              </a:xfrm>
              <a:custGeom>
                <a:avLst/>
                <a:gdLst>
                  <a:gd name="T0" fmla="*/ 0 w 11"/>
                  <a:gd name="T1" fmla="*/ 14 h 14"/>
                  <a:gd name="T2" fmla="*/ 0 w 11"/>
                  <a:gd name="T3" fmla="*/ 0 h 14"/>
                  <a:gd name="T4" fmla="*/ 8 w 11"/>
                  <a:gd name="T5" fmla="*/ 3 h 14"/>
                  <a:gd name="T6" fmla="*/ 11 w 11"/>
                  <a:gd name="T7" fmla="*/ 7 h 14"/>
                  <a:gd name="T8" fmla="*/ 8 w 11"/>
                  <a:gd name="T9" fmla="*/ 11 h 14"/>
                  <a:gd name="T10" fmla="*/ 0 w 11"/>
                  <a:gd name="T11" fmla="*/ 14 h 14"/>
                </a:gdLst>
                <a:ahLst/>
                <a:cxnLst>
                  <a:cxn ang="0">
                    <a:pos x="T0" y="T1"/>
                  </a:cxn>
                  <a:cxn ang="0">
                    <a:pos x="T2" y="T3"/>
                  </a:cxn>
                  <a:cxn ang="0">
                    <a:pos x="T4" y="T5"/>
                  </a:cxn>
                  <a:cxn ang="0">
                    <a:pos x="T6" y="T7"/>
                  </a:cxn>
                  <a:cxn ang="0">
                    <a:pos x="T8" y="T9"/>
                  </a:cxn>
                  <a:cxn ang="0">
                    <a:pos x="T10" y="T11"/>
                  </a:cxn>
                </a:cxnLst>
                <a:rect l="0" t="0" r="r" b="b"/>
                <a:pathLst>
                  <a:path w="11" h="14">
                    <a:moveTo>
                      <a:pt x="0" y="14"/>
                    </a:moveTo>
                    <a:cubicBezTo>
                      <a:pt x="0" y="0"/>
                      <a:pt x="0" y="0"/>
                      <a:pt x="0" y="0"/>
                    </a:cubicBezTo>
                    <a:cubicBezTo>
                      <a:pt x="3" y="1"/>
                      <a:pt x="6" y="2"/>
                      <a:pt x="8" y="3"/>
                    </a:cubicBezTo>
                    <a:cubicBezTo>
                      <a:pt x="10" y="4"/>
                      <a:pt x="11" y="5"/>
                      <a:pt x="11" y="7"/>
                    </a:cubicBezTo>
                    <a:cubicBezTo>
                      <a:pt x="11" y="8"/>
                      <a:pt x="10" y="10"/>
                      <a:pt x="8" y="11"/>
                    </a:cubicBezTo>
                    <a:cubicBezTo>
                      <a:pt x="6" y="12"/>
                      <a:pt x="3" y="13"/>
                      <a:pt x="0" y="1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81"/>
              <p:cNvSpPr>
                <a:spLocks/>
              </p:cNvSpPr>
              <p:nvPr/>
            </p:nvSpPr>
            <p:spPr bwMode="auto">
              <a:xfrm>
                <a:off x="4796715" y="5370066"/>
                <a:ext cx="15868" cy="5770"/>
              </a:xfrm>
              <a:custGeom>
                <a:avLst/>
                <a:gdLst>
                  <a:gd name="T0" fmla="*/ 9 w 9"/>
                  <a:gd name="T1" fmla="*/ 0 h 3"/>
                  <a:gd name="T2" fmla="*/ 9 w 9"/>
                  <a:gd name="T3" fmla="*/ 3 h 3"/>
                  <a:gd name="T4" fmla="*/ 0 w 9"/>
                  <a:gd name="T5" fmla="*/ 3 h 3"/>
                  <a:gd name="T6" fmla="*/ 1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6" y="3"/>
                      <a:pt x="3" y="3"/>
                      <a:pt x="0" y="3"/>
                    </a:cubicBezTo>
                    <a:cubicBezTo>
                      <a:pt x="0" y="2"/>
                      <a:pt x="1" y="2"/>
                      <a:pt x="1" y="2"/>
                    </a:cubicBezTo>
                    <a:cubicBezTo>
                      <a:pt x="3" y="1"/>
                      <a:pt x="5" y="0"/>
                      <a:pt x="9"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82"/>
              <p:cNvSpPr>
                <a:spLocks/>
              </p:cNvSpPr>
              <p:nvPr/>
            </p:nvSpPr>
            <p:spPr bwMode="auto">
              <a:xfrm>
                <a:off x="4795273" y="5375836"/>
                <a:ext cx="17311" cy="12983"/>
              </a:xfrm>
              <a:custGeom>
                <a:avLst/>
                <a:gdLst>
                  <a:gd name="T0" fmla="*/ 2 w 10"/>
                  <a:gd name="T1" fmla="*/ 6 h 8"/>
                  <a:gd name="T2" fmla="*/ 0 w 10"/>
                  <a:gd name="T3" fmla="*/ 2 h 8"/>
                  <a:gd name="T4" fmla="*/ 1 w 10"/>
                  <a:gd name="T5" fmla="*/ 0 h 8"/>
                  <a:gd name="T6" fmla="*/ 10 w 10"/>
                  <a:gd name="T7" fmla="*/ 0 h 8"/>
                  <a:gd name="T8" fmla="*/ 10 w 10"/>
                  <a:gd name="T9" fmla="*/ 8 h 8"/>
                  <a:gd name="T10" fmla="*/ 2 w 10"/>
                  <a:gd name="T11" fmla="*/ 6 h 8"/>
                </a:gdLst>
                <a:ahLst/>
                <a:cxnLst>
                  <a:cxn ang="0">
                    <a:pos x="T0" y="T1"/>
                  </a:cxn>
                  <a:cxn ang="0">
                    <a:pos x="T2" y="T3"/>
                  </a:cxn>
                  <a:cxn ang="0">
                    <a:pos x="T4" y="T5"/>
                  </a:cxn>
                  <a:cxn ang="0">
                    <a:pos x="T6" y="T7"/>
                  </a:cxn>
                  <a:cxn ang="0">
                    <a:pos x="T8" y="T9"/>
                  </a:cxn>
                  <a:cxn ang="0">
                    <a:pos x="T10" y="T11"/>
                  </a:cxn>
                </a:cxnLst>
                <a:rect l="0" t="0" r="r" b="b"/>
                <a:pathLst>
                  <a:path w="10" h="8">
                    <a:moveTo>
                      <a:pt x="2" y="6"/>
                    </a:moveTo>
                    <a:cubicBezTo>
                      <a:pt x="1" y="5"/>
                      <a:pt x="0" y="4"/>
                      <a:pt x="0" y="2"/>
                    </a:cubicBezTo>
                    <a:cubicBezTo>
                      <a:pt x="0" y="1"/>
                      <a:pt x="0" y="1"/>
                      <a:pt x="1" y="0"/>
                    </a:cubicBezTo>
                    <a:cubicBezTo>
                      <a:pt x="4" y="0"/>
                      <a:pt x="7" y="0"/>
                      <a:pt x="10" y="0"/>
                    </a:cubicBezTo>
                    <a:cubicBezTo>
                      <a:pt x="10" y="8"/>
                      <a:pt x="10" y="8"/>
                      <a:pt x="10" y="8"/>
                    </a:cubicBezTo>
                    <a:cubicBezTo>
                      <a:pt x="6" y="8"/>
                      <a:pt x="4" y="7"/>
                      <a:pt x="2" y="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83"/>
              <p:cNvSpPr>
                <a:spLocks/>
              </p:cNvSpPr>
              <p:nvPr/>
            </p:nvSpPr>
            <p:spPr bwMode="auto">
              <a:xfrm>
                <a:off x="4772913" y="5349870"/>
                <a:ext cx="88718" cy="28851"/>
              </a:xfrm>
              <a:custGeom>
                <a:avLst/>
                <a:gdLst>
                  <a:gd name="T0" fmla="*/ 15 w 52"/>
                  <a:gd name="T1" fmla="*/ 14 h 17"/>
                  <a:gd name="T2" fmla="*/ 14 w 52"/>
                  <a:gd name="T3" fmla="*/ 15 h 17"/>
                  <a:gd name="T4" fmla="*/ 0 w 52"/>
                  <a:gd name="T5" fmla="*/ 16 h 17"/>
                  <a:gd name="T6" fmla="*/ 5 w 52"/>
                  <a:gd name="T7" fmla="*/ 10 h 17"/>
                  <a:gd name="T8" fmla="*/ 23 w 52"/>
                  <a:gd name="T9" fmla="*/ 6 h 17"/>
                  <a:gd name="T10" fmla="*/ 23 w 52"/>
                  <a:gd name="T11" fmla="*/ 2 h 17"/>
                  <a:gd name="T12" fmla="*/ 26 w 52"/>
                  <a:gd name="T13" fmla="*/ 0 h 17"/>
                  <a:gd name="T14" fmla="*/ 30 w 52"/>
                  <a:gd name="T15" fmla="*/ 2 h 17"/>
                  <a:gd name="T16" fmla="*/ 30 w 52"/>
                  <a:gd name="T17" fmla="*/ 6 h 17"/>
                  <a:gd name="T18" fmla="*/ 40 w 52"/>
                  <a:gd name="T19" fmla="*/ 7 h 17"/>
                  <a:gd name="T20" fmla="*/ 47 w 52"/>
                  <a:gd name="T21" fmla="*/ 10 h 17"/>
                  <a:gd name="T22" fmla="*/ 51 w 52"/>
                  <a:gd name="T23" fmla="*/ 13 h 17"/>
                  <a:gd name="T24" fmla="*/ 52 w 52"/>
                  <a:gd name="T25" fmla="*/ 16 h 17"/>
                  <a:gd name="T26" fmla="*/ 52 w 52"/>
                  <a:gd name="T27" fmla="*/ 17 h 17"/>
                  <a:gd name="T28" fmla="*/ 37 w 52"/>
                  <a:gd name="T29" fmla="*/ 15 h 17"/>
                  <a:gd name="T30" fmla="*/ 30 w 52"/>
                  <a:gd name="T31" fmla="*/ 12 h 17"/>
                  <a:gd name="T32" fmla="*/ 30 w 52"/>
                  <a:gd name="T33" fmla="*/ 15 h 17"/>
                  <a:gd name="T34" fmla="*/ 23 w 52"/>
                  <a:gd name="T35" fmla="*/ 15 h 17"/>
                  <a:gd name="T36" fmla="*/ 23 w 52"/>
                  <a:gd name="T37" fmla="*/ 15 h 17"/>
                  <a:gd name="T38" fmla="*/ 23 w 52"/>
                  <a:gd name="T39" fmla="*/ 12 h 17"/>
                  <a:gd name="T40" fmla="*/ 15 w 52"/>
                  <a:gd name="T4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17">
                    <a:moveTo>
                      <a:pt x="15" y="14"/>
                    </a:moveTo>
                    <a:cubicBezTo>
                      <a:pt x="15" y="14"/>
                      <a:pt x="14" y="14"/>
                      <a:pt x="14" y="15"/>
                    </a:cubicBezTo>
                    <a:cubicBezTo>
                      <a:pt x="9" y="15"/>
                      <a:pt x="4" y="15"/>
                      <a:pt x="0" y="16"/>
                    </a:cubicBezTo>
                    <a:cubicBezTo>
                      <a:pt x="0" y="13"/>
                      <a:pt x="2" y="11"/>
                      <a:pt x="5" y="10"/>
                    </a:cubicBezTo>
                    <a:cubicBezTo>
                      <a:pt x="9" y="7"/>
                      <a:pt x="15" y="6"/>
                      <a:pt x="23" y="6"/>
                    </a:cubicBezTo>
                    <a:cubicBezTo>
                      <a:pt x="23" y="2"/>
                      <a:pt x="23" y="2"/>
                      <a:pt x="23" y="2"/>
                    </a:cubicBezTo>
                    <a:cubicBezTo>
                      <a:pt x="23" y="1"/>
                      <a:pt x="24" y="0"/>
                      <a:pt x="26" y="0"/>
                    </a:cubicBezTo>
                    <a:cubicBezTo>
                      <a:pt x="28" y="0"/>
                      <a:pt x="30" y="1"/>
                      <a:pt x="30" y="2"/>
                    </a:cubicBezTo>
                    <a:cubicBezTo>
                      <a:pt x="30" y="6"/>
                      <a:pt x="30" y="6"/>
                      <a:pt x="30" y="6"/>
                    </a:cubicBezTo>
                    <a:cubicBezTo>
                      <a:pt x="33" y="6"/>
                      <a:pt x="37" y="6"/>
                      <a:pt x="40" y="7"/>
                    </a:cubicBezTo>
                    <a:cubicBezTo>
                      <a:pt x="42" y="8"/>
                      <a:pt x="45" y="9"/>
                      <a:pt x="47" y="10"/>
                    </a:cubicBezTo>
                    <a:cubicBezTo>
                      <a:pt x="49" y="11"/>
                      <a:pt x="50" y="12"/>
                      <a:pt x="51" y="13"/>
                    </a:cubicBezTo>
                    <a:cubicBezTo>
                      <a:pt x="52" y="14"/>
                      <a:pt x="52" y="15"/>
                      <a:pt x="52" y="16"/>
                    </a:cubicBezTo>
                    <a:cubicBezTo>
                      <a:pt x="52" y="16"/>
                      <a:pt x="52" y="17"/>
                      <a:pt x="52" y="17"/>
                    </a:cubicBezTo>
                    <a:cubicBezTo>
                      <a:pt x="47" y="16"/>
                      <a:pt x="42" y="16"/>
                      <a:pt x="37" y="15"/>
                    </a:cubicBezTo>
                    <a:cubicBezTo>
                      <a:pt x="36" y="13"/>
                      <a:pt x="33" y="12"/>
                      <a:pt x="30" y="12"/>
                    </a:cubicBezTo>
                    <a:cubicBezTo>
                      <a:pt x="30" y="15"/>
                      <a:pt x="30" y="15"/>
                      <a:pt x="30" y="15"/>
                    </a:cubicBezTo>
                    <a:cubicBezTo>
                      <a:pt x="27" y="15"/>
                      <a:pt x="25" y="15"/>
                      <a:pt x="23" y="15"/>
                    </a:cubicBezTo>
                    <a:cubicBezTo>
                      <a:pt x="23" y="15"/>
                      <a:pt x="23" y="15"/>
                      <a:pt x="23" y="15"/>
                    </a:cubicBezTo>
                    <a:cubicBezTo>
                      <a:pt x="23" y="12"/>
                      <a:pt x="23" y="12"/>
                      <a:pt x="23" y="12"/>
                    </a:cubicBezTo>
                    <a:cubicBezTo>
                      <a:pt x="19" y="12"/>
                      <a:pt x="17" y="13"/>
                      <a:pt x="15" y="14"/>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84"/>
              <p:cNvSpPr>
                <a:spLocks/>
              </p:cNvSpPr>
              <p:nvPr/>
            </p:nvSpPr>
            <p:spPr bwMode="auto">
              <a:xfrm>
                <a:off x="4677704" y="5375836"/>
                <a:ext cx="271201" cy="98816"/>
              </a:xfrm>
              <a:custGeom>
                <a:avLst/>
                <a:gdLst>
                  <a:gd name="T0" fmla="*/ 66 w 159"/>
                  <a:gd name="T1" fmla="*/ 14 h 58"/>
                  <a:gd name="T2" fmla="*/ 79 w 159"/>
                  <a:gd name="T3" fmla="*/ 16 h 58"/>
                  <a:gd name="T4" fmla="*/ 79 w 159"/>
                  <a:gd name="T5" fmla="*/ 30 h 58"/>
                  <a:gd name="T6" fmla="*/ 73 w 159"/>
                  <a:gd name="T7" fmla="*/ 29 h 58"/>
                  <a:gd name="T8" fmla="*/ 69 w 159"/>
                  <a:gd name="T9" fmla="*/ 26 h 58"/>
                  <a:gd name="T10" fmla="*/ 67 w 159"/>
                  <a:gd name="T11" fmla="*/ 22 h 58"/>
                  <a:gd name="T12" fmla="*/ 64 w 159"/>
                  <a:gd name="T13" fmla="*/ 21 h 58"/>
                  <a:gd name="T14" fmla="*/ 60 w 159"/>
                  <a:gd name="T15" fmla="*/ 20 h 58"/>
                  <a:gd name="T16" fmla="*/ 55 w 159"/>
                  <a:gd name="T17" fmla="*/ 21 h 58"/>
                  <a:gd name="T18" fmla="*/ 53 w 159"/>
                  <a:gd name="T19" fmla="*/ 24 h 58"/>
                  <a:gd name="T20" fmla="*/ 55 w 159"/>
                  <a:gd name="T21" fmla="*/ 28 h 58"/>
                  <a:gd name="T22" fmla="*/ 59 w 159"/>
                  <a:gd name="T23" fmla="*/ 32 h 58"/>
                  <a:gd name="T24" fmla="*/ 67 w 159"/>
                  <a:gd name="T25" fmla="*/ 35 h 58"/>
                  <a:gd name="T26" fmla="*/ 79 w 159"/>
                  <a:gd name="T27" fmla="*/ 37 h 58"/>
                  <a:gd name="T28" fmla="*/ 79 w 159"/>
                  <a:gd name="T29" fmla="*/ 45 h 58"/>
                  <a:gd name="T30" fmla="*/ 79 w 159"/>
                  <a:gd name="T31" fmla="*/ 47 h 58"/>
                  <a:gd name="T32" fmla="*/ 82 w 159"/>
                  <a:gd name="T33" fmla="*/ 47 h 58"/>
                  <a:gd name="T34" fmla="*/ 85 w 159"/>
                  <a:gd name="T35" fmla="*/ 47 h 58"/>
                  <a:gd name="T36" fmla="*/ 86 w 159"/>
                  <a:gd name="T37" fmla="*/ 44 h 58"/>
                  <a:gd name="T38" fmla="*/ 86 w 159"/>
                  <a:gd name="T39" fmla="*/ 36 h 58"/>
                  <a:gd name="T40" fmla="*/ 99 w 159"/>
                  <a:gd name="T41" fmla="*/ 34 h 58"/>
                  <a:gd name="T42" fmla="*/ 108 w 159"/>
                  <a:gd name="T43" fmla="*/ 29 h 58"/>
                  <a:gd name="T44" fmla="*/ 111 w 159"/>
                  <a:gd name="T45" fmla="*/ 23 h 58"/>
                  <a:gd name="T46" fmla="*/ 109 w 159"/>
                  <a:gd name="T47" fmla="*/ 18 h 58"/>
                  <a:gd name="T48" fmla="*/ 104 w 159"/>
                  <a:gd name="T49" fmla="*/ 14 h 58"/>
                  <a:gd name="T50" fmla="*/ 96 w 159"/>
                  <a:gd name="T51" fmla="*/ 11 h 58"/>
                  <a:gd name="T52" fmla="*/ 86 w 159"/>
                  <a:gd name="T53" fmla="*/ 9 h 58"/>
                  <a:gd name="T54" fmla="*/ 86 w 159"/>
                  <a:gd name="T55" fmla="*/ 0 h 58"/>
                  <a:gd name="T56" fmla="*/ 93 w 159"/>
                  <a:gd name="T57" fmla="*/ 0 h 58"/>
                  <a:gd name="T58" fmla="*/ 94 w 159"/>
                  <a:gd name="T59" fmla="*/ 2 h 58"/>
                  <a:gd name="T60" fmla="*/ 101 w 159"/>
                  <a:gd name="T61" fmla="*/ 5 h 58"/>
                  <a:gd name="T62" fmla="*/ 106 w 159"/>
                  <a:gd name="T63" fmla="*/ 4 h 58"/>
                  <a:gd name="T64" fmla="*/ 108 w 159"/>
                  <a:gd name="T65" fmla="*/ 2 h 58"/>
                  <a:gd name="T66" fmla="*/ 159 w 159"/>
                  <a:gd name="T67" fmla="*/ 18 h 58"/>
                  <a:gd name="T68" fmla="*/ 159 w 159"/>
                  <a:gd name="T69" fmla="*/ 19 h 58"/>
                  <a:gd name="T70" fmla="*/ 79 w 159"/>
                  <a:gd name="T71" fmla="*/ 58 h 58"/>
                  <a:gd name="T72" fmla="*/ 0 w 159"/>
                  <a:gd name="T73" fmla="*/ 19 h 58"/>
                  <a:gd name="T74" fmla="*/ 0 w 159"/>
                  <a:gd name="T75" fmla="*/ 17 h 58"/>
                  <a:gd name="T76" fmla="*/ 56 w 159"/>
                  <a:gd name="T77" fmla="*/ 1 h 58"/>
                  <a:gd name="T78" fmla="*/ 55 w 159"/>
                  <a:gd name="T79" fmla="*/ 3 h 58"/>
                  <a:gd name="T80" fmla="*/ 58 w 159"/>
                  <a:gd name="T81" fmla="*/ 10 h 58"/>
                  <a:gd name="T82" fmla="*/ 66 w 159"/>
                  <a:gd name="T83"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58">
                    <a:moveTo>
                      <a:pt x="66" y="14"/>
                    </a:moveTo>
                    <a:cubicBezTo>
                      <a:pt x="70" y="15"/>
                      <a:pt x="74" y="15"/>
                      <a:pt x="79" y="16"/>
                    </a:cubicBezTo>
                    <a:cubicBezTo>
                      <a:pt x="79" y="30"/>
                      <a:pt x="79" y="30"/>
                      <a:pt x="79" y="30"/>
                    </a:cubicBezTo>
                    <a:cubicBezTo>
                      <a:pt x="76" y="30"/>
                      <a:pt x="74" y="29"/>
                      <a:pt x="73" y="29"/>
                    </a:cubicBezTo>
                    <a:cubicBezTo>
                      <a:pt x="71" y="28"/>
                      <a:pt x="70" y="27"/>
                      <a:pt x="69" y="26"/>
                    </a:cubicBezTo>
                    <a:cubicBezTo>
                      <a:pt x="69" y="25"/>
                      <a:pt x="68" y="24"/>
                      <a:pt x="67" y="22"/>
                    </a:cubicBezTo>
                    <a:cubicBezTo>
                      <a:pt x="66" y="22"/>
                      <a:pt x="66" y="21"/>
                      <a:pt x="64" y="21"/>
                    </a:cubicBezTo>
                    <a:cubicBezTo>
                      <a:pt x="63" y="20"/>
                      <a:pt x="62" y="20"/>
                      <a:pt x="60" y="20"/>
                    </a:cubicBezTo>
                    <a:cubicBezTo>
                      <a:pt x="58" y="20"/>
                      <a:pt x="57" y="20"/>
                      <a:pt x="55" y="21"/>
                    </a:cubicBezTo>
                    <a:cubicBezTo>
                      <a:pt x="54" y="22"/>
                      <a:pt x="53" y="23"/>
                      <a:pt x="53" y="24"/>
                    </a:cubicBezTo>
                    <a:cubicBezTo>
                      <a:pt x="53" y="25"/>
                      <a:pt x="54" y="26"/>
                      <a:pt x="55" y="28"/>
                    </a:cubicBezTo>
                    <a:cubicBezTo>
                      <a:pt x="56" y="29"/>
                      <a:pt x="57" y="30"/>
                      <a:pt x="59" y="32"/>
                    </a:cubicBezTo>
                    <a:cubicBezTo>
                      <a:pt x="62" y="33"/>
                      <a:pt x="64" y="34"/>
                      <a:pt x="67" y="35"/>
                    </a:cubicBezTo>
                    <a:cubicBezTo>
                      <a:pt x="71" y="36"/>
                      <a:pt x="74" y="36"/>
                      <a:pt x="79" y="37"/>
                    </a:cubicBezTo>
                    <a:cubicBezTo>
                      <a:pt x="79" y="45"/>
                      <a:pt x="79" y="45"/>
                      <a:pt x="79" y="45"/>
                    </a:cubicBezTo>
                    <a:cubicBezTo>
                      <a:pt x="79" y="46"/>
                      <a:pt x="79" y="46"/>
                      <a:pt x="79" y="47"/>
                    </a:cubicBezTo>
                    <a:cubicBezTo>
                      <a:pt x="80" y="47"/>
                      <a:pt x="81" y="47"/>
                      <a:pt x="82" y="47"/>
                    </a:cubicBezTo>
                    <a:cubicBezTo>
                      <a:pt x="84" y="47"/>
                      <a:pt x="84" y="47"/>
                      <a:pt x="85" y="47"/>
                    </a:cubicBezTo>
                    <a:cubicBezTo>
                      <a:pt x="85" y="46"/>
                      <a:pt x="86" y="45"/>
                      <a:pt x="86" y="44"/>
                    </a:cubicBezTo>
                    <a:cubicBezTo>
                      <a:pt x="86" y="36"/>
                      <a:pt x="86" y="36"/>
                      <a:pt x="86" y="36"/>
                    </a:cubicBezTo>
                    <a:cubicBezTo>
                      <a:pt x="91" y="36"/>
                      <a:pt x="95" y="35"/>
                      <a:pt x="99" y="34"/>
                    </a:cubicBezTo>
                    <a:cubicBezTo>
                      <a:pt x="103" y="33"/>
                      <a:pt x="106" y="31"/>
                      <a:pt x="108" y="29"/>
                    </a:cubicBezTo>
                    <a:cubicBezTo>
                      <a:pt x="110" y="27"/>
                      <a:pt x="111" y="25"/>
                      <a:pt x="111" y="23"/>
                    </a:cubicBezTo>
                    <a:cubicBezTo>
                      <a:pt x="111" y="21"/>
                      <a:pt x="110" y="19"/>
                      <a:pt x="109" y="18"/>
                    </a:cubicBezTo>
                    <a:cubicBezTo>
                      <a:pt x="108" y="16"/>
                      <a:pt x="106" y="15"/>
                      <a:pt x="104" y="14"/>
                    </a:cubicBezTo>
                    <a:cubicBezTo>
                      <a:pt x="101" y="13"/>
                      <a:pt x="99" y="12"/>
                      <a:pt x="96" y="11"/>
                    </a:cubicBezTo>
                    <a:cubicBezTo>
                      <a:pt x="94" y="11"/>
                      <a:pt x="90" y="10"/>
                      <a:pt x="86" y="9"/>
                    </a:cubicBezTo>
                    <a:cubicBezTo>
                      <a:pt x="86" y="0"/>
                      <a:pt x="86" y="0"/>
                      <a:pt x="86" y="0"/>
                    </a:cubicBezTo>
                    <a:cubicBezTo>
                      <a:pt x="88" y="0"/>
                      <a:pt x="91" y="0"/>
                      <a:pt x="93" y="0"/>
                    </a:cubicBezTo>
                    <a:cubicBezTo>
                      <a:pt x="94" y="1"/>
                      <a:pt x="94" y="1"/>
                      <a:pt x="94" y="2"/>
                    </a:cubicBezTo>
                    <a:cubicBezTo>
                      <a:pt x="95" y="4"/>
                      <a:pt x="98" y="5"/>
                      <a:pt x="101" y="5"/>
                    </a:cubicBezTo>
                    <a:cubicBezTo>
                      <a:pt x="103" y="5"/>
                      <a:pt x="105" y="5"/>
                      <a:pt x="106" y="4"/>
                    </a:cubicBezTo>
                    <a:cubicBezTo>
                      <a:pt x="107" y="3"/>
                      <a:pt x="108" y="3"/>
                      <a:pt x="108" y="2"/>
                    </a:cubicBezTo>
                    <a:cubicBezTo>
                      <a:pt x="128" y="5"/>
                      <a:pt x="146" y="10"/>
                      <a:pt x="159" y="18"/>
                    </a:cubicBezTo>
                    <a:cubicBezTo>
                      <a:pt x="159" y="18"/>
                      <a:pt x="159" y="18"/>
                      <a:pt x="159" y="19"/>
                    </a:cubicBezTo>
                    <a:cubicBezTo>
                      <a:pt x="159" y="40"/>
                      <a:pt x="124" y="58"/>
                      <a:pt x="79" y="58"/>
                    </a:cubicBezTo>
                    <a:cubicBezTo>
                      <a:pt x="35" y="58"/>
                      <a:pt x="0" y="40"/>
                      <a:pt x="0" y="19"/>
                    </a:cubicBezTo>
                    <a:cubicBezTo>
                      <a:pt x="0" y="18"/>
                      <a:pt x="0" y="18"/>
                      <a:pt x="0" y="17"/>
                    </a:cubicBezTo>
                    <a:cubicBezTo>
                      <a:pt x="14" y="9"/>
                      <a:pt x="34" y="3"/>
                      <a:pt x="56" y="1"/>
                    </a:cubicBezTo>
                    <a:cubicBezTo>
                      <a:pt x="55" y="2"/>
                      <a:pt x="55" y="2"/>
                      <a:pt x="55" y="3"/>
                    </a:cubicBezTo>
                    <a:cubicBezTo>
                      <a:pt x="55" y="6"/>
                      <a:pt x="56" y="8"/>
                      <a:pt x="58" y="10"/>
                    </a:cubicBezTo>
                    <a:cubicBezTo>
                      <a:pt x="60" y="11"/>
                      <a:pt x="63" y="13"/>
                      <a:pt x="66" y="1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85"/>
              <p:cNvSpPr>
                <a:spLocks noEditPoints="1"/>
              </p:cNvSpPr>
              <p:nvPr/>
            </p:nvSpPr>
            <p:spPr bwMode="auto">
              <a:xfrm>
                <a:off x="4767864" y="5375836"/>
                <a:ext cx="98816" cy="80062"/>
              </a:xfrm>
              <a:custGeom>
                <a:avLst/>
                <a:gdLst>
                  <a:gd name="T0" fmla="*/ 44 w 58"/>
                  <a:gd name="T1" fmla="*/ 24 h 47"/>
                  <a:gd name="T2" fmla="*/ 41 w 58"/>
                  <a:gd name="T3" fmla="*/ 20 h 47"/>
                  <a:gd name="T4" fmla="*/ 33 w 58"/>
                  <a:gd name="T5" fmla="*/ 17 h 47"/>
                  <a:gd name="T6" fmla="*/ 33 w 58"/>
                  <a:gd name="T7" fmla="*/ 31 h 47"/>
                  <a:gd name="T8" fmla="*/ 41 w 58"/>
                  <a:gd name="T9" fmla="*/ 28 h 47"/>
                  <a:gd name="T10" fmla="*/ 44 w 58"/>
                  <a:gd name="T11" fmla="*/ 24 h 47"/>
                  <a:gd name="T12" fmla="*/ 16 w 58"/>
                  <a:gd name="T13" fmla="*/ 26 h 47"/>
                  <a:gd name="T14" fmla="*/ 20 w 58"/>
                  <a:gd name="T15" fmla="*/ 29 h 47"/>
                  <a:gd name="T16" fmla="*/ 26 w 58"/>
                  <a:gd name="T17" fmla="*/ 30 h 47"/>
                  <a:gd name="T18" fmla="*/ 26 w 58"/>
                  <a:gd name="T19" fmla="*/ 16 h 47"/>
                  <a:gd name="T20" fmla="*/ 13 w 58"/>
                  <a:gd name="T21" fmla="*/ 14 h 47"/>
                  <a:gd name="T22" fmla="*/ 5 w 58"/>
                  <a:gd name="T23" fmla="*/ 10 h 47"/>
                  <a:gd name="T24" fmla="*/ 2 w 58"/>
                  <a:gd name="T25" fmla="*/ 3 h 47"/>
                  <a:gd name="T26" fmla="*/ 3 w 58"/>
                  <a:gd name="T27" fmla="*/ 1 h 47"/>
                  <a:gd name="T28" fmla="*/ 17 w 58"/>
                  <a:gd name="T29" fmla="*/ 0 h 47"/>
                  <a:gd name="T30" fmla="*/ 16 w 58"/>
                  <a:gd name="T31" fmla="*/ 2 h 47"/>
                  <a:gd name="T32" fmla="*/ 18 w 58"/>
                  <a:gd name="T33" fmla="*/ 6 h 47"/>
                  <a:gd name="T34" fmla="*/ 26 w 58"/>
                  <a:gd name="T35" fmla="*/ 8 h 47"/>
                  <a:gd name="T36" fmla="*/ 26 w 58"/>
                  <a:gd name="T37" fmla="*/ 0 h 47"/>
                  <a:gd name="T38" fmla="*/ 26 w 58"/>
                  <a:gd name="T39" fmla="*/ 0 h 47"/>
                  <a:gd name="T40" fmla="*/ 33 w 58"/>
                  <a:gd name="T41" fmla="*/ 0 h 47"/>
                  <a:gd name="T42" fmla="*/ 33 w 58"/>
                  <a:gd name="T43" fmla="*/ 9 h 47"/>
                  <a:gd name="T44" fmla="*/ 43 w 58"/>
                  <a:gd name="T45" fmla="*/ 11 h 47"/>
                  <a:gd name="T46" fmla="*/ 51 w 58"/>
                  <a:gd name="T47" fmla="*/ 14 h 47"/>
                  <a:gd name="T48" fmla="*/ 56 w 58"/>
                  <a:gd name="T49" fmla="*/ 18 h 47"/>
                  <a:gd name="T50" fmla="*/ 58 w 58"/>
                  <a:gd name="T51" fmla="*/ 23 h 47"/>
                  <a:gd name="T52" fmla="*/ 55 w 58"/>
                  <a:gd name="T53" fmla="*/ 29 h 47"/>
                  <a:gd name="T54" fmla="*/ 46 w 58"/>
                  <a:gd name="T55" fmla="*/ 34 h 47"/>
                  <a:gd name="T56" fmla="*/ 33 w 58"/>
                  <a:gd name="T57" fmla="*/ 36 h 47"/>
                  <a:gd name="T58" fmla="*/ 33 w 58"/>
                  <a:gd name="T59" fmla="*/ 44 h 47"/>
                  <a:gd name="T60" fmla="*/ 32 w 58"/>
                  <a:gd name="T61" fmla="*/ 47 h 47"/>
                  <a:gd name="T62" fmla="*/ 29 w 58"/>
                  <a:gd name="T63" fmla="*/ 47 h 47"/>
                  <a:gd name="T64" fmla="*/ 26 w 58"/>
                  <a:gd name="T65" fmla="*/ 47 h 47"/>
                  <a:gd name="T66" fmla="*/ 26 w 58"/>
                  <a:gd name="T67" fmla="*/ 45 h 47"/>
                  <a:gd name="T68" fmla="*/ 26 w 58"/>
                  <a:gd name="T69" fmla="*/ 37 h 47"/>
                  <a:gd name="T70" fmla="*/ 14 w 58"/>
                  <a:gd name="T71" fmla="*/ 35 h 47"/>
                  <a:gd name="T72" fmla="*/ 6 w 58"/>
                  <a:gd name="T73" fmla="*/ 32 h 47"/>
                  <a:gd name="T74" fmla="*/ 2 w 58"/>
                  <a:gd name="T75" fmla="*/ 28 h 47"/>
                  <a:gd name="T76" fmla="*/ 0 w 58"/>
                  <a:gd name="T77" fmla="*/ 24 h 47"/>
                  <a:gd name="T78" fmla="*/ 2 w 58"/>
                  <a:gd name="T79" fmla="*/ 21 h 47"/>
                  <a:gd name="T80" fmla="*/ 7 w 58"/>
                  <a:gd name="T81" fmla="*/ 20 h 47"/>
                  <a:gd name="T82" fmla="*/ 11 w 58"/>
                  <a:gd name="T83" fmla="*/ 21 h 47"/>
                  <a:gd name="T84" fmla="*/ 14 w 58"/>
                  <a:gd name="T85" fmla="*/ 22 h 47"/>
                  <a:gd name="T86" fmla="*/ 16 w 58"/>
                  <a:gd name="T87"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47">
                    <a:moveTo>
                      <a:pt x="44" y="24"/>
                    </a:moveTo>
                    <a:cubicBezTo>
                      <a:pt x="44" y="22"/>
                      <a:pt x="43" y="21"/>
                      <a:pt x="41" y="20"/>
                    </a:cubicBezTo>
                    <a:cubicBezTo>
                      <a:pt x="39" y="19"/>
                      <a:pt x="36" y="18"/>
                      <a:pt x="33" y="17"/>
                    </a:cubicBezTo>
                    <a:cubicBezTo>
                      <a:pt x="33" y="31"/>
                      <a:pt x="33" y="31"/>
                      <a:pt x="33" y="31"/>
                    </a:cubicBezTo>
                    <a:cubicBezTo>
                      <a:pt x="36" y="30"/>
                      <a:pt x="39" y="29"/>
                      <a:pt x="41" y="28"/>
                    </a:cubicBezTo>
                    <a:cubicBezTo>
                      <a:pt x="43" y="27"/>
                      <a:pt x="44" y="25"/>
                      <a:pt x="44" y="24"/>
                    </a:cubicBezTo>
                    <a:close/>
                    <a:moveTo>
                      <a:pt x="16" y="26"/>
                    </a:moveTo>
                    <a:cubicBezTo>
                      <a:pt x="17" y="27"/>
                      <a:pt x="18" y="28"/>
                      <a:pt x="20" y="29"/>
                    </a:cubicBezTo>
                    <a:cubicBezTo>
                      <a:pt x="21" y="29"/>
                      <a:pt x="23" y="30"/>
                      <a:pt x="26" y="30"/>
                    </a:cubicBezTo>
                    <a:cubicBezTo>
                      <a:pt x="26" y="16"/>
                      <a:pt x="26" y="16"/>
                      <a:pt x="26" y="16"/>
                    </a:cubicBezTo>
                    <a:cubicBezTo>
                      <a:pt x="21" y="15"/>
                      <a:pt x="17" y="15"/>
                      <a:pt x="13" y="14"/>
                    </a:cubicBezTo>
                    <a:cubicBezTo>
                      <a:pt x="10" y="13"/>
                      <a:pt x="7" y="11"/>
                      <a:pt x="5" y="10"/>
                    </a:cubicBezTo>
                    <a:cubicBezTo>
                      <a:pt x="3" y="8"/>
                      <a:pt x="2" y="6"/>
                      <a:pt x="2" y="3"/>
                    </a:cubicBezTo>
                    <a:cubicBezTo>
                      <a:pt x="2" y="2"/>
                      <a:pt x="2" y="2"/>
                      <a:pt x="3" y="1"/>
                    </a:cubicBezTo>
                    <a:cubicBezTo>
                      <a:pt x="7" y="0"/>
                      <a:pt x="12" y="0"/>
                      <a:pt x="17" y="0"/>
                    </a:cubicBezTo>
                    <a:cubicBezTo>
                      <a:pt x="16" y="1"/>
                      <a:pt x="16" y="1"/>
                      <a:pt x="16" y="2"/>
                    </a:cubicBezTo>
                    <a:cubicBezTo>
                      <a:pt x="16" y="4"/>
                      <a:pt x="17" y="5"/>
                      <a:pt x="18" y="6"/>
                    </a:cubicBezTo>
                    <a:cubicBezTo>
                      <a:pt x="20" y="7"/>
                      <a:pt x="22" y="8"/>
                      <a:pt x="26" y="8"/>
                    </a:cubicBezTo>
                    <a:cubicBezTo>
                      <a:pt x="26" y="0"/>
                      <a:pt x="26" y="0"/>
                      <a:pt x="26" y="0"/>
                    </a:cubicBezTo>
                    <a:cubicBezTo>
                      <a:pt x="26" y="0"/>
                      <a:pt x="26" y="0"/>
                      <a:pt x="26" y="0"/>
                    </a:cubicBezTo>
                    <a:cubicBezTo>
                      <a:pt x="28" y="0"/>
                      <a:pt x="30" y="0"/>
                      <a:pt x="33" y="0"/>
                    </a:cubicBezTo>
                    <a:cubicBezTo>
                      <a:pt x="33" y="9"/>
                      <a:pt x="33" y="9"/>
                      <a:pt x="33" y="9"/>
                    </a:cubicBezTo>
                    <a:cubicBezTo>
                      <a:pt x="37" y="10"/>
                      <a:pt x="41" y="11"/>
                      <a:pt x="43" y="11"/>
                    </a:cubicBezTo>
                    <a:cubicBezTo>
                      <a:pt x="46" y="12"/>
                      <a:pt x="48" y="13"/>
                      <a:pt x="51" y="14"/>
                    </a:cubicBezTo>
                    <a:cubicBezTo>
                      <a:pt x="53" y="15"/>
                      <a:pt x="55" y="16"/>
                      <a:pt x="56" y="18"/>
                    </a:cubicBezTo>
                    <a:cubicBezTo>
                      <a:pt x="57" y="19"/>
                      <a:pt x="58" y="21"/>
                      <a:pt x="58" y="23"/>
                    </a:cubicBezTo>
                    <a:cubicBezTo>
                      <a:pt x="58" y="25"/>
                      <a:pt x="57" y="27"/>
                      <a:pt x="55" y="29"/>
                    </a:cubicBezTo>
                    <a:cubicBezTo>
                      <a:pt x="53" y="31"/>
                      <a:pt x="50" y="33"/>
                      <a:pt x="46" y="34"/>
                    </a:cubicBezTo>
                    <a:cubicBezTo>
                      <a:pt x="42" y="35"/>
                      <a:pt x="38" y="36"/>
                      <a:pt x="33" y="36"/>
                    </a:cubicBezTo>
                    <a:cubicBezTo>
                      <a:pt x="33" y="44"/>
                      <a:pt x="33" y="44"/>
                      <a:pt x="33" y="44"/>
                    </a:cubicBezTo>
                    <a:cubicBezTo>
                      <a:pt x="33" y="45"/>
                      <a:pt x="32" y="46"/>
                      <a:pt x="32" y="47"/>
                    </a:cubicBezTo>
                    <a:cubicBezTo>
                      <a:pt x="31" y="47"/>
                      <a:pt x="31" y="47"/>
                      <a:pt x="29" y="47"/>
                    </a:cubicBezTo>
                    <a:cubicBezTo>
                      <a:pt x="28" y="47"/>
                      <a:pt x="27" y="47"/>
                      <a:pt x="26" y="47"/>
                    </a:cubicBezTo>
                    <a:cubicBezTo>
                      <a:pt x="26" y="46"/>
                      <a:pt x="26" y="46"/>
                      <a:pt x="26" y="45"/>
                    </a:cubicBezTo>
                    <a:cubicBezTo>
                      <a:pt x="26" y="37"/>
                      <a:pt x="26" y="37"/>
                      <a:pt x="26" y="37"/>
                    </a:cubicBezTo>
                    <a:cubicBezTo>
                      <a:pt x="21" y="36"/>
                      <a:pt x="18" y="36"/>
                      <a:pt x="14" y="35"/>
                    </a:cubicBezTo>
                    <a:cubicBezTo>
                      <a:pt x="11" y="34"/>
                      <a:pt x="9" y="33"/>
                      <a:pt x="6" y="32"/>
                    </a:cubicBezTo>
                    <a:cubicBezTo>
                      <a:pt x="4" y="30"/>
                      <a:pt x="3" y="29"/>
                      <a:pt x="2" y="28"/>
                    </a:cubicBezTo>
                    <a:cubicBezTo>
                      <a:pt x="1" y="26"/>
                      <a:pt x="0" y="25"/>
                      <a:pt x="0" y="24"/>
                    </a:cubicBezTo>
                    <a:cubicBezTo>
                      <a:pt x="0" y="23"/>
                      <a:pt x="1" y="22"/>
                      <a:pt x="2" y="21"/>
                    </a:cubicBezTo>
                    <a:cubicBezTo>
                      <a:pt x="4" y="20"/>
                      <a:pt x="5" y="20"/>
                      <a:pt x="7" y="20"/>
                    </a:cubicBezTo>
                    <a:cubicBezTo>
                      <a:pt x="9" y="20"/>
                      <a:pt x="10" y="20"/>
                      <a:pt x="11" y="21"/>
                    </a:cubicBezTo>
                    <a:cubicBezTo>
                      <a:pt x="13" y="21"/>
                      <a:pt x="13" y="22"/>
                      <a:pt x="14" y="22"/>
                    </a:cubicBezTo>
                    <a:cubicBezTo>
                      <a:pt x="15" y="24"/>
                      <a:pt x="16" y="25"/>
                      <a:pt x="16" y="26"/>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86"/>
              <p:cNvSpPr>
                <a:spLocks/>
              </p:cNvSpPr>
              <p:nvPr/>
            </p:nvSpPr>
            <p:spPr bwMode="auto">
              <a:xfrm>
                <a:off x="4677704" y="5339772"/>
                <a:ext cx="271201" cy="66358"/>
              </a:xfrm>
              <a:custGeom>
                <a:avLst/>
                <a:gdLst>
                  <a:gd name="T0" fmla="*/ 0 w 159"/>
                  <a:gd name="T1" fmla="*/ 38 h 39"/>
                  <a:gd name="T2" fmla="*/ 79 w 159"/>
                  <a:gd name="T3" fmla="*/ 0 h 39"/>
                  <a:gd name="T4" fmla="*/ 136 w 159"/>
                  <a:gd name="T5" fmla="*/ 11 h 39"/>
                  <a:gd name="T6" fmla="*/ 159 w 159"/>
                  <a:gd name="T7" fmla="*/ 39 h 39"/>
                  <a:gd name="T8" fmla="*/ 108 w 159"/>
                  <a:gd name="T9" fmla="*/ 23 h 39"/>
                  <a:gd name="T10" fmla="*/ 108 w 159"/>
                  <a:gd name="T11" fmla="*/ 22 h 39"/>
                  <a:gd name="T12" fmla="*/ 107 w 159"/>
                  <a:gd name="T13" fmla="*/ 19 h 39"/>
                  <a:gd name="T14" fmla="*/ 103 w 159"/>
                  <a:gd name="T15" fmla="*/ 16 h 39"/>
                  <a:gd name="T16" fmla="*/ 96 w 159"/>
                  <a:gd name="T17" fmla="*/ 13 h 39"/>
                  <a:gd name="T18" fmla="*/ 86 w 159"/>
                  <a:gd name="T19" fmla="*/ 12 h 39"/>
                  <a:gd name="T20" fmla="*/ 86 w 159"/>
                  <a:gd name="T21" fmla="*/ 8 h 39"/>
                  <a:gd name="T22" fmla="*/ 82 w 159"/>
                  <a:gd name="T23" fmla="*/ 6 h 39"/>
                  <a:gd name="T24" fmla="*/ 79 w 159"/>
                  <a:gd name="T25" fmla="*/ 8 h 39"/>
                  <a:gd name="T26" fmla="*/ 79 w 159"/>
                  <a:gd name="T27" fmla="*/ 12 h 39"/>
                  <a:gd name="T28" fmla="*/ 61 w 159"/>
                  <a:gd name="T29" fmla="*/ 16 h 39"/>
                  <a:gd name="T30" fmla="*/ 56 w 159"/>
                  <a:gd name="T31" fmla="*/ 22 h 39"/>
                  <a:gd name="T32" fmla="*/ 0 w 159"/>
                  <a:gd name="T33"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39">
                    <a:moveTo>
                      <a:pt x="0" y="38"/>
                    </a:moveTo>
                    <a:cubicBezTo>
                      <a:pt x="1" y="17"/>
                      <a:pt x="36" y="0"/>
                      <a:pt x="79" y="0"/>
                    </a:cubicBezTo>
                    <a:cubicBezTo>
                      <a:pt x="101" y="0"/>
                      <a:pt x="121" y="4"/>
                      <a:pt x="136" y="11"/>
                    </a:cubicBezTo>
                    <a:cubicBezTo>
                      <a:pt x="150" y="18"/>
                      <a:pt x="159" y="28"/>
                      <a:pt x="159" y="39"/>
                    </a:cubicBezTo>
                    <a:cubicBezTo>
                      <a:pt x="146" y="31"/>
                      <a:pt x="128" y="26"/>
                      <a:pt x="108" y="23"/>
                    </a:cubicBezTo>
                    <a:cubicBezTo>
                      <a:pt x="108" y="23"/>
                      <a:pt x="108" y="22"/>
                      <a:pt x="108" y="22"/>
                    </a:cubicBezTo>
                    <a:cubicBezTo>
                      <a:pt x="108" y="21"/>
                      <a:pt x="108" y="20"/>
                      <a:pt x="107" y="19"/>
                    </a:cubicBezTo>
                    <a:cubicBezTo>
                      <a:pt x="106" y="18"/>
                      <a:pt x="105" y="17"/>
                      <a:pt x="103" y="16"/>
                    </a:cubicBezTo>
                    <a:cubicBezTo>
                      <a:pt x="101" y="15"/>
                      <a:pt x="98" y="14"/>
                      <a:pt x="96" y="13"/>
                    </a:cubicBezTo>
                    <a:cubicBezTo>
                      <a:pt x="93" y="12"/>
                      <a:pt x="89" y="12"/>
                      <a:pt x="86" y="12"/>
                    </a:cubicBezTo>
                    <a:cubicBezTo>
                      <a:pt x="86" y="8"/>
                      <a:pt x="86" y="8"/>
                      <a:pt x="86" y="8"/>
                    </a:cubicBezTo>
                    <a:cubicBezTo>
                      <a:pt x="86" y="7"/>
                      <a:pt x="84" y="6"/>
                      <a:pt x="82" y="6"/>
                    </a:cubicBezTo>
                    <a:cubicBezTo>
                      <a:pt x="80" y="6"/>
                      <a:pt x="79" y="7"/>
                      <a:pt x="79" y="8"/>
                    </a:cubicBezTo>
                    <a:cubicBezTo>
                      <a:pt x="79" y="12"/>
                      <a:pt x="79" y="12"/>
                      <a:pt x="79" y="12"/>
                    </a:cubicBezTo>
                    <a:cubicBezTo>
                      <a:pt x="71" y="12"/>
                      <a:pt x="65" y="13"/>
                      <a:pt x="61" y="16"/>
                    </a:cubicBezTo>
                    <a:cubicBezTo>
                      <a:pt x="58" y="17"/>
                      <a:pt x="56" y="19"/>
                      <a:pt x="56" y="22"/>
                    </a:cubicBezTo>
                    <a:cubicBezTo>
                      <a:pt x="34" y="24"/>
                      <a:pt x="14" y="30"/>
                      <a:pt x="0" y="38"/>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87"/>
              <p:cNvSpPr>
                <a:spLocks/>
              </p:cNvSpPr>
              <p:nvPr/>
            </p:nvSpPr>
            <p:spPr bwMode="auto">
              <a:xfrm>
                <a:off x="4658951" y="5404688"/>
                <a:ext cx="306544" cy="77898"/>
              </a:xfrm>
              <a:custGeom>
                <a:avLst/>
                <a:gdLst>
                  <a:gd name="T0" fmla="*/ 11 w 180"/>
                  <a:gd name="T1" fmla="*/ 2 h 46"/>
                  <a:gd name="T2" fmla="*/ 90 w 180"/>
                  <a:gd name="T3" fmla="*/ 41 h 46"/>
                  <a:gd name="T4" fmla="*/ 170 w 180"/>
                  <a:gd name="T5" fmla="*/ 2 h 46"/>
                  <a:gd name="T6" fmla="*/ 170 w 180"/>
                  <a:gd name="T7" fmla="*/ 1 h 46"/>
                  <a:gd name="T8" fmla="*/ 180 w 180"/>
                  <a:gd name="T9" fmla="*/ 8 h 46"/>
                  <a:gd name="T10" fmla="*/ 90 w 180"/>
                  <a:gd name="T11" fmla="*/ 46 h 46"/>
                  <a:gd name="T12" fmla="*/ 0 w 180"/>
                  <a:gd name="T13" fmla="*/ 7 h 46"/>
                  <a:gd name="T14" fmla="*/ 11 w 180"/>
                  <a:gd name="T15" fmla="*/ 0 h 46"/>
                  <a:gd name="T16" fmla="*/ 11 w 180"/>
                  <a:gd name="T1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6">
                    <a:moveTo>
                      <a:pt x="11" y="2"/>
                    </a:moveTo>
                    <a:cubicBezTo>
                      <a:pt x="11" y="23"/>
                      <a:pt x="46" y="41"/>
                      <a:pt x="90" y="41"/>
                    </a:cubicBezTo>
                    <a:cubicBezTo>
                      <a:pt x="135" y="41"/>
                      <a:pt x="170" y="23"/>
                      <a:pt x="170" y="2"/>
                    </a:cubicBezTo>
                    <a:cubicBezTo>
                      <a:pt x="170" y="1"/>
                      <a:pt x="170" y="1"/>
                      <a:pt x="170" y="1"/>
                    </a:cubicBezTo>
                    <a:cubicBezTo>
                      <a:pt x="174" y="3"/>
                      <a:pt x="177" y="5"/>
                      <a:pt x="180" y="8"/>
                    </a:cubicBezTo>
                    <a:cubicBezTo>
                      <a:pt x="174" y="30"/>
                      <a:pt x="136" y="46"/>
                      <a:pt x="90" y="46"/>
                    </a:cubicBezTo>
                    <a:cubicBezTo>
                      <a:pt x="44" y="46"/>
                      <a:pt x="6" y="29"/>
                      <a:pt x="0" y="7"/>
                    </a:cubicBezTo>
                    <a:cubicBezTo>
                      <a:pt x="3" y="4"/>
                      <a:pt x="7" y="2"/>
                      <a:pt x="11" y="0"/>
                    </a:cubicBezTo>
                    <a:cubicBezTo>
                      <a:pt x="11" y="1"/>
                      <a:pt x="11" y="1"/>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88"/>
              <p:cNvSpPr>
                <a:spLocks/>
              </p:cNvSpPr>
              <p:nvPr/>
            </p:nvSpPr>
            <p:spPr bwMode="auto">
              <a:xfrm>
                <a:off x="4658951" y="5331117"/>
                <a:ext cx="308708" cy="87275"/>
              </a:xfrm>
              <a:custGeom>
                <a:avLst/>
                <a:gdLst>
                  <a:gd name="T0" fmla="*/ 90 w 181"/>
                  <a:gd name="T1" fmla="*/ 5 h 51"/>
                  <a:gd name="T2" fmla="*/ 11 w 181"/>
                  <a:gd name="T3" fmla="*/ 43 h 51"/>
                  <a:gd name="T4" fmla="*/ 0 w 181"/>
                  <a:gd name="T5" fmla="*/ 50 h 51"/>
                  <a:gd name="T6" fmla="*/ 0 w 181"/>
                  <a:gd name="T7" fmla="*/ 45 h 51"/>
                  <a:gd name="T8" fmla="*/ 90 w 181"/>
                  <a:gd name="T9" fmla="*/ 0 h 51"/>
                  <a:gd name="T10" fmla="*/ 181 w 181"/>
                  <a:gd name="T11" fmla="*/ 45 h 51"/>
                  <a:gd name="T12" fmla="*/ 180 w 181"/>
                  <a:gd name="T13" fmla="*/ 51 h 51"/>
                  <a:gd name="T14" fmla="*/ 170 w 181"/>
                  <a:gd name="T15" fmla="*/ 44 h 51"/>
                  <a:gd name="T16" fmla="*/ 147 w 181"/>
                  <a:gd name="T17" fmla="*/ 16 h 51"/>
                  <a:gd name="T18" fmla="*/ 90 w 181"/>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51">
                    <a:moveTo>
                      <a:pt x="90" y="5"/>
                    </a:moveTo>
                    <a:cubicBezTo>
                      <a:pt x="47" y="5"/>
                      <a:pt x="12" y="22"/>
                      <a:pt x="11" y="43"/>
                    </a:cubicBezTo>
                    <a:cubicBezTo>
                      <a:pt x="7" y="45"/>
                      <a:pt x="3" y="47"/>
                      <a:pt x="0" y="50"/>
                    </a:cubicBezTo>
                    <a:cubicBezTo>
                      <a:pt x="0" y="48"/>
                      <a:pt x="0" y="46"/>
                      <a:pt x="0" y="45"/>
                    </a:cubicBezTo>
                    <a:cubicBezTo>
                      <a:pt x="0" y="20"/>
                      <a:pt x="40" y="0"/>
                      <a:pt x="90" y="0"/>
                    </a:cubicBezTo>
                    <a:cubicBezTo>
                      <a:pt x="141" y="0"/>
                      <a:pt x="181" y="20"/>
                      <a:pt x="181" y="45"/>
                    </a:cubicBezTo>
                    <a:cubicBezTo>
                      <a:pt x="181" y="47"/>
                      <a:pt x="181" y="49"/>
                      <a:pt x="180" y="51"/>
                    </a:cubicBezTo>
                    <a:cubicBezTo>
                      <a:pt x="177" y="48"/>
                      <a:pt x="174" y="46"/>
                      <a:pt x="170" y="44"/>
                    </a:cubicBezTo>
                    <a:cubicBezTo>
                      <a:pt x="170" y="33"/>
                      <a:pt x="161" y="23"/>
                      <a:pt x="147" y="16"/>
                    </a:cubicBezTo>
                    <a:cubicBezTo>
                      <a:pt x="132" y="9"/>
                      <a:pt x="112" y="5"/>
                      <a:pt x="9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89"/>
              <p:cNvSpPr>
                <a:spLocks/>
              </p:cNvSpPr>
              <p:nvPr/>
            </p:nvSpPr>
            <p:spPr bwMode="auto">
              <a:xfrm>
                <a:off x="4640198" y="5416228"/>
                <a:ext cx="344051" cy="80062"/>
              </a:xfrm>
              <a:custGeom>
                <a:avLst/>
                <a:gdLst>
                  <a:gd name="T0" fmla="*/ 38 w 202"/>
                  <a:gd name="T1" fmla="*/ 37 h 47"/>
                  <a:gd name="T2" fmla="*/ 0 w 202"/>
                  <a:gd name="T3" fmla="*/ 11 h 47"/>
                  <a:gd name="T4" fmla="*/ 11 w 202"/>
                  <a:gd name="T5" fmla="*/ 0 h 47"/>
                  <a:gd name="T6" fmla="*/ 101 w 202"/>
                  <a:gd name="T7" fmla="*/ 39 h 47"/>
                  <a:gd name="T8" fmla="*/ 191 w 202"/>
                  <a:gd name="T9" fmla="*/ 1 h 47"/>
                  <a:gd name="T10" fmla="*/ 202 w 202"/>
                  <a:gd name="T11" fmla="*/ 12 h 47"/>
                  <a:gd name="T12" fmla="*/ 102 w 202"/>
                  <a:gd name="T13" fmla="*/ 47 h 47"/>
                  <a:gd name="T14" fmla="*/ 38 w 202"/>
                  <a:gd name="T15" fmla="*/ 3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47">
                    <a:moveTo>
                      <a:pt x="38" y="37"/>
                    </a:moveTo>
                    <a:cubicBezTo>
                      <a:pt x="21" y="31"/>
                      <a:pt x="7" y="22"/>
                      <a:pt x="0" y="11"/>
                    </a:cubicBezTo>
                    <a:cubicBezTo>
                      <a:pt x="3" y="7"/>
                      <a:pt x="7" y="3"/>
                      <a:pt x="11" y="0"/>
                    </a:cubicBezTo>
                    <a:cubicBezTo>
                      <a:pt x="17" y="22"/>
                      <a:pt x="55" y="39"/>
                      <a:pt x="101" y="39"/>
                    </a:cubicBezTo>
                    <a:cubicBezTo>
                      <a:pt x="147" y="39"/>
                      <a:pt x="185" y="23"/>
                      <a:pt x="191" y="1"/>
                    </a:cubicBezTo>
                    <a:cubicBezTo>
                      <a:pt x="196" y="4"/>
                      <a:pt x="200" y="8"/>
                      <a:pt x="202" y="12"/>
                    </a:cubicBezTo>
                    <a:cubicBezTo>
                      <a:pt x="188" y="33"/>
                      <a:pt x="148" y="47"/>
                      <a:pt x="102" y="47"/>
                    </a:cubicBezTo>
                    <a:cubicBezTo>
                      <a:pt x="78" y="47"/>
                      <a:pt x="56" y="44"/>
                      <a:pt x="38" y="37"/>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90"/>
              <p:cNvSpPr>
                <a:spLocks/>
              </p:cNvSpPr>
              <p:nvPr/>
            </p:nvSpPr>
            <p:spPr bwMode="auto">
              <a:xfrm>
                <a:off x="4631543" y="5317413"/>
                <a:ext cx="362804" cy="119732"/>
              </a:xfrm>
              <a:custGeom>
                <a:avLst/>
                <a:gdLst>
                  <a:gd name="T0" fmla="*/ 16 w 213"/>
                  <a:gd name="T1" fmla="*/ 58 h 70"/>
                  <a:gd name="T2" fmla="*/ 5 w 213"/>
                  <a:gd name="T3" fmla="*/ 69 h 70"/>
                  <a:gd name="T4" fmla="*/ 0 w 213"/>
                  <a:gd name="T5" fmla="*/ 53 h 70"/>
                  <a:gd name="T6" fmla="*/ 0 w 213"/>
                  <a:gd name="T7" fmla="*/ 53 h 70"/>
                  <a:gd name="T8" fmla="*/ 107 w 213"/>
                  <a:gd name="T9" fmla="*/ 0 h 70"/>
                  <a:gd name="T10" fmla="*/ 213 w 213"/>
                  <a:gd name="T11" fmla="*/ 53 h 70"/>
                  <a:gd name="T12" fmla="*/ 213 w 213"/>
                  <a:gd name="T13" fmla="*/ 53 h 70"/>
                  <a:gd name="T14" fmla="*/ 213 w 213"/>
                  <a:gd name="T15" fmla="*/ 54 h 70"/>
                  <a:gd name="T16" fmla="*/ 213 w 213"/>
                  <a:gd name="T17" fmla="*/ 54 h 70"/>
                  <a:gd name="T18" fmla="*/ 207 w 213"/>
                  <a:gd name="T19" fmla="*/ 70 h 70"/>
                  <a:gd name="T20" fmla="*/ 196 w 213"/>
                  <a:gd name="T21" fmla="*/ 59 h 70"/>
                  <a:gd name="T22" fmla="*/ 197 w 213"/>
                  <a:gd name="T23" fmla="*/ 53 h 70"/>
                  <a:gd name="T24" fmla="*/ 106 w 213"/>
                  <a:gd name="T25" fmla="*/ 8 h 70"/>
                  <a:gd name="T26" fmla="*/ 16 w 213"/>
                  <a:gd name="T27" fmla="*/ 53 h 70"/>
                  <a:gd name="T28" fmla="*/ 16 w 213"/>
                  <a:gd name="T2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70">
                    <a:moveTo>
                      <a:pt x="16" y="58"/>
                    </a:moveTo>
                    <a:cubicBezTo>
                      <a:pt x="12" y="61"/>
                      <a:pt x="8" y="65"/>
                      <a:pt x="5" y="69"/>
                    </a:cubicBezTo>
                    <a:cubicBezTo>
                      <a:pt x="2" y="64"/>
                      <a:pt x="0" y="59"/>
                      <a:pt x="0" y="53"/>
                    </a:cubicBezTo>
                    <a:cubicBezTo>
                      <a:pt x="0" y="53"/>
                      <a:pt x="0" y="53"/>
                      <a:pt x="0" y="53"/>
                    </a:cubicBezTo>
                    <a:cubicBezTo>
                      <a:pt x="0" y="23"/>
                      <a:pt x="48" y="0"/>
                      <a:pt x="107" y="0"/>
                    </a:cubicBezTo>
                    <a:cubicBezTo>
                      <a:pt x="166" y="0"/>
                      <a:pt x="213" y="23"/>
                      <a:pt x="213" y="53"/>
                    </a:cubicBezTo>
                    <a:cubicBezTo>
                      <a:pt x="213" y="53"/>
                      <a:pt x="213" y="53"/>
                      <a:pt x="213" y="53"/>
                    </a:cubicBezTo>
                    <a:cubicBezTo>
                      <a:pt x="213" y="54"/>
                      <a:pt x="213" y="54"/>
                      <a:pt x="213" y="54"/>
                    </a:cubicBezTo>
                    <a:cubicBezTo>
                      <a:pt x="213" y="54"/>
                      <a:pt x="213" y="54"/>
                      <a:pt x="213" y="54"/>
                    </a:cubicBezTo>
                    <a:cubicBezTo>
                      <a:pt x="213" y="60"/>
                      <a:pt x="211" y="65"/>
                      <a:pt x="207" y="70"/>
                    </a:cubicBezTo>
                    <a:cubicBezTo>
                      <a:pt x="205" y="66"/>
                      <a:pt x="201" y="62"/>
                      <a:pt x="196" y="59"/>
                    </a:cubicBezTo>
                    <a:cubicBezTo>
                      <a:pt x="197" y="57"/>
                      <a:pt x="197" y="55"/>
                      <a:pt x="197" y="53"/>
                    </a:cubicBezTo>
                    <a:cubicBezTo>
                      <a:pt x="197" y="28"/>
                      <a:pt x="157" y="8"/>
                      <a:pt x="106" y="8"/>
                    </a:cubicBezTo>
                    <a:cubicBezTo>
                      <a:pt x="56" y="8"/>
                      <a:pt x="16" y="28"/>
                      <a:pt x="16" y="53"/>
                    </a:cubicBezTo>
                    <a:cubicBezTo>
                      <a:pt x="16" y="54"/>
                      <a:pt x="16" y="56"/>
                      <a:pt x="16" y="58"/>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91"/>
              <p:cNvSpPr>
                <a:spLocks/>
              </p:cNvSpPr>
              <p:nvPr/>
            </p:nvSpPr>
            <p:spPr bwMode="auto">
              <a:xfrm>
                <a:off x="4630100" y="5407573"/>
                <a:ext cx="10098" cy="54817"/>
              </a:xfrm>
              <a:custGeom>
                <a:avLst/>
                <a:gdLst>
                  <a:gd name="T0" fmla="*/ 6 w 6"/>
                  <a:gd name="T1" fmla="*/ 16 h 32"/>
                  <a:gd name="T2" fmla="*/ 0 w 6"/>
                  <a:gd name="T3" fmla="*/ 32 h 32"/>
                  <a:gd name="T4" fmla="*/ 1 w 6"/>
                  <a:gd name="T5" fmla="*/ 0 h 32"/>
                  <a:gd name="T6" fmla="*/ 6 w 6"/>
                  <a:gd name="T7" fmla="*/ 16 h 32"/>
                </a:gdLst>
                <a:ahLst/>
                <a:cxnLst>
                  <a:cxn ang="0">
                    <a:pos x="T0" y="T1"/>
                  </a:cxn>
                  <a:cxn ang="0">
                    <a:pos x="T2" y="T3"/>
                  </a:cxn>
                  <a:cxn ang="0">
                    <a:pos x="T4" y="T5"/>
                  </a:cxn>
                  <a:cxn ang="0">
                    <a:pos x="T6" y="T7"/>
                  </a:cxn>
                </a:cxnLst>
                <a:rect l="0" t="0" r="r" b="b"/>
                <a:pathLst>
                  <a:path w="6" h="32">
                    <a:moveTo>
                      <a:pt x="6" y="16"/>
                    </a:moveTo>
                    <a:cubicBezTo>
                      <a:pt x="2" y="21"/>
                      <a:pt x="0" y="27"/>
                      <a:pt x="0" y="32"/>
                    </a:cubicBezTo>
                    <a:cubicBezTo>
                      <a:pt x="1" y="0"/>
                      <a:pt x="1" y="0"/>
                      <a:pt x="1" y="0"/>
                    </a:cubicBezTo>
                    <a:cubicBezTo>
                      <a:pt x="1" y="6"/>
                      <a:pt x="3" y="11"/>
                      <a:pt x="6" y="1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92"/>
              <p:cNvSpPr>
                <a:spLocks/>
              </p:cNvSpPr>
              <p:nvPr/>
            </p:nvSpPr>
            <p:spPr bwMode="auto">
              <a:xfrm>
                <a:off x="4986412" y="5303709"/>
                <a:ext cx="10098" cy="56260"/>
              </a:xfrm>
              <a:custGeom>
                <a:avLst/>
                <a:gdLst>
                  <a:gd name="T0" fmla="*/ 0 w 6"/>
                  <a:gd name="T1" fmla="*/ 16 h 33"/>
                  <a:gd name="T2" fmla="*/ 6 w 6"/>
                  <a:gd name="T3" fmla="*/ 0 h 33"/>
                  <a:gd name="T4" fmla="*/ 5 w 6"/>
                  <a:gd name="T5" fmla="*/ 33 h 33"/>
                  <a:gd name="T6" fmla="*/ 0 w 6"/>
                  <a:gd name="T7" fmla="*/ 16 h 33"/>
                </a:gdLst>
                <a:ahLst/>
                <a:cxnLst>
                  <a:cxn ang="0">
                    <a:pos x="T0" y="T1"/>
                  </a:cxn>
                  <a:cxn ang="0">
                    <a:pos x="T2" y="T3"/>
                  </a:cxn>
                  <a:cxn ang="0">
                    <a:pos x="T4" y="T5"/>
                  </a:cxn>
                  <a:cxn ang="0">
                    <a:pos x="T6" y="T7"/>
                  </a:cxn>
                </a:cxnLst>
                <a:rect l="0" t="0" r="r" b="b"/>
                <a:pathLst>
                  <a:path w="6" h="33">
                    <a:moveTo>
                      <a:pt x="0" y="16"/>
                    </a:moveTo>
                    <a:cubicBezTo>
                      <a:pt x="3" y="11"/>
                      <a:pt x="6" y="6"/>
                      <a:pt x="6" y="0"/>
                    </a:cubicBezTo>
                    <a:cubicBezTo>
                      <a:pt x="5" y="33"/>
                      <a:pt x="5" y="33"/>
                      <a:pt x="5" y="33"/>
                    </a:cubicBezTo>
                    <a:cubicBezTo>
                      <a:pt x="5" y="27"/>
                      <a:pt x="3" y="21"/>
                      <a:pt x="0" y="1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93"/>
              <p:cNvSpPr>
                <a:spLocks/>
              </p:cNvSpPr>
              <p:nvPr/>
            </p:nvSpPr>
            <p:spPr bwMode="auto">
              <a:xfrm>
                <a:off x="4631543" y="5329675"/>
                <a:ext cx="362804" cy="119011"/>
              </a:xfrm>
              <a:custGeom>
                <a:avLst/>
                <a:gdLst>
                  <a:gd name="T0" fmla="*/ 6 w 213"/>
                  <a:gd name="T1" fmla="*/ 0 h 70"/>
                  <a:gd name="T2" fmla="*/ 44 w 213"/>
                  <a:gd name="T3" fmla="*/ 26 h 70"/>
                  <a:gd name="T4" fmla="*/ 107 w 213"/>
                  <a:gd name="T5" fmla="*/ 36 h 70"/>
                  <a:gd name="T6" fmla="*/ 208 w 213"/>
                  <a:gd name="T7" fmla="*/ 1 h 70"/>
                  <a:gd name="T8" fmla="*/ 213 w 213"/>
                  <a:gd name="T9" fmla="*/ 18 h 70"/>
                  <a:gd name="T10" fmla="*/ 106 w 213"/>
                  <a:gd name="T11" fmla="*/ 70 h 70"/>
                  <a:gd name="T12" fmla="*/ 0 w 213"/>
                  <a:gd name="T13" fmla="*/ 18 h 70"/>
                  <a:gd name="T14" fmla="*/ 0 w 213"/>
                  <a:gd name="T15" fmla="*/ 16 h 70"/>
                  <a:gd name="T16" fmla="*/ 0 w 213"/>
                  <a:gd name="T17" fmla="*/ 16 h 70"/>
                  <a:gd name="T18" fmla="*/ 6 w 21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0">
                    <a:moveTo>
                      <a:pt x="6" y="0"/>
                    </a:moveTo>
                    <a:cubicBezTo>
                      <a:pt x="13" y="11"/>
                      <a:pt x="26" y="20"/>
                      <a:pt x="44" y="26"/>
                    </a:cubicBezTo>
                    <a:cubicBezTo>
                      <a:pt x="62" y="33"/>
                      <a:pt x="83" y="36"/>
                      <a:pt x="107" y="36"/>
                    </a:cubicBezTo>
                    <a:cubicBezTo>
                      <a:pt x="154" y="36"/>
                      <a:pt x="193" y="22"/>
                      <a:pt x="208" y="1"/>
                    </a:cubicBezTo>
                    <a:cubicBezTo>
                      <a:pt x="211" y="6"/>
                      <a:pt x="213" y="12"/>
                      <a:pt x="213" y="18"/>
                    </a:cubicBezTo>
                    <a:cubicBezTo>
                      <a:pt x="213" y="47"/>
                      <a:pt x="165" y="70"/>
                      <a:pt x="106" y="70"/>
                    </a:cubicBezTo>
                    <a:cubicBezTo>
                      <a:pt x="47" y="70"/>
                      <a:pt x="0" y="47"/>
                      <a:pt x="0" y="18"/>
                    </a:cubicBezTo>
                    <a:cubicBezTo>
                      <a:pt x="0" y="16"/>
                      <a:pt x="0" y="16"/>
                      <a:pt x="0" y="16"/>
                    </a:cubicBezTo>
                    <a:cubicBezTo>
                      <a:pt x="0" y="16"/>
                      <a:pt x="0" y="16"/>
                      <a:pt x="0" y="16"/>
                    </a:cubicBezTo>
                    <a:cubicBezTo>
                      <a:pt x="0" y="11"/>
                      <a:pt x="2" y="5"/>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94"/>
              <p:cNvSpPr>
                <a:spLocks/>
              </p:cNvSpPr>
              <p:nvPr/>
            </p:nvSpPr>
            <p:spPr bwMode="auto">
              <a:xfrm>
                <a:off x="4837828" y="5269808"/>
                <a:ext cx="25245" cy="8655"/>
              </a:xfrm>
              <a:custGeom>
                <a:avLst/>
                <a:gdLst>
                  <a:gd name="T0" fmla="*/ 1 w 15"/>
                  <a:gd name="T1" fmla="*/ 2 h 5"/>
                  <a:gd name="T2" fmla="*/ 0 w 15"/>
                  <a:gd name="T3" fmla="*/ 0 h 5"/>
                  <a:gd name="T4" fmla="*/ 15 w 15"/>
                  <a:gd name="T5" fmla="*/ 2 h 5"/>
                  <a:gd name="T6" fmla="*/ 13 w 15"/>
                  <a:gd name="T7" fmla="*/ 4 h 5"/>
                  <a:gd name="T8" fmla="*/ 8 w 15"/>
                  <a:gd name="T9" fmla="*/ 5 h 5"/>
                  <a:gd name="T10" fmla="*/ 1 w 15"/>
                  <a:gd name="T11" fmla="*/ 2 h 5"/>
                </a:gdLst>
                <a:ahLst/>
                <a:cxnLst>
                  <a:cxn ang="0">
                    <a:pos x="T0" y="T1"/>
                  </a:cxn>
                  <a:cxn ang="0">
                    <a:pos x="T2" y="T3"/>
                  </a:cxn>
                  <a:cxn ang="0">
                    <a:pos x="T4" y="T5"/>
                  </a:cxn>
                  <a:cxn ang="0">
                    <a:pos x="T6" y="T7"/>
                  </a:cxn>
                  <a:cxn ang="0">
                    <a:pos x="T8" y="T9"/>
                  </a:cxn>
                  <a:cxn ang="0">
                    <a:pos x="T10" y="T11"/>
                  </a:cxn>
                </a:cxnLst>
                <a:rect l="0" t="0" r="r" b="b"/>
                <a:pathLst>
                  <a:path w="15" h="5">
                    <a:moveTo>
                      <a:pt x="1" y="2"/>
                    </a:moveTo>
                    <a:cubicBezTo>
                      <a:pt x="1" y="1"/>
                      <a:pt x="0" y="1"/>
                      <a:pt x="0" y="0"/>
                    </a:cubicBezTo>
                    <a:cubicBezTo>
                      <a:pt x="5" y="1"/>
                      <a:pt x="10" y="1"/>
                      <a:pt x="15" y="2"/>
                    </a:cubicBezTo>
                    <a:cubicBezTo>
                      <a:pt x="14" y="3"/>
                      <a:pt x="14" y="3"/>
                      <a:pt x="13" y="4"/>
                    </a:cubicBezTo>
                    <a:cubicBezTo>
                      <a:pt x="11" y="5"/>
                      <a:pt x="10" y="5"/>
                      <a:pt x="8" y="5"/>
                    </a:cubicBezTo>
                    <a:cubicBezTo>
                      <a:pt x="4" y="5"/>
                      <a:pt x="2" y="4"/>
                      <a:pt x="1" y="2"/>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95"/>
              <p:cNvSpPr>
                <a:spLocks/>
              </p:cNvSpPr>
              <p:nvPr/>
            </p:nvSpPr>
            <p:spPr bwMode="auto">
              <a:xfrm>
                <a:off x="4824124" y="5264759"/>
                <a:ext cx="13705" cy="5049"/>
              </a:xfrm>
              <a:custGeom>
                <a:avLst/>
                <a:gdLst>
                  <a:gd name="T0" fmla="*/ 0 w 8"/>
                  <a:gd name="T1" fmla="*/ 0 h 3"/>
                  <a:gd name="T2" fmla="*/ 8 w 8"/>
                  <a:gd name="T3" fmla="*/ 3 h 3"/>
                  <a:gd name="T4" fmla="*/ 0 w 8"/>
                  <a:gd name="T5" fmla="*/ 3 h 3"/>
                  <a:gd name="T6" fmla="*/ 0 w 8"/>
                  <a:gd name="T7" fmla="*/ 0 h 3"/>
                </a:gdLst>
                <a:ahLst/>
                <a:cxnLst>
                  <a:cxn ang="0">
                    <a:pos x="T0" y="T1"/>
                  </a:cxn>
                  <a:cxn ang="0">
                    <a:pos x="T2" y="T3"/>
                  </a:cxn>
                  <a:cxn ang="0">
                    <a:pos x="T4" y="T5"/>
                  </a:cxn>
                  <a:cxn ang="0">
                    <a:pos x="T6" y="T7"/>
                  </a:cxn>
                </a:cxnLst>
                <a:rect l="0" t="0" r="r" b="b"/>
                <a:pathLst>
                  <a:path w="8" h="3">
                    <a:moveTo>
                      <a:pt x="0" y="0"/>
                    </a:moveTo>
                    <a:cubicBezTo>
                      <a:pt x="4" y="0"/>
                      <a:pt x="6" y="1"/>
                      <a:pt x="8" y="3"/>
                    </a:cubicBezTo>
                    <a:cubicBezTo>
                      <a:pt x="5" y="3"/>
                      <a:pt x="3" y="3"/>
                      <a:pt x="0" y="3"/>
                    </a:cubicBezTo>
                    <a:lnTo>
                      <a:pt x="0" y="0"/>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96"/>
              <p:cNvSpPr>
                <a:spLocks/>
              </p:cNvSpPr>
              <p:nvPr/>
            </p:nvSpPr>
            <p:spPr bwMode="auto">
              <a:xfrm>
                <a:off x="4824124" y="5298659"/>
                <a:ext cx="20196" cy="23802"/>
              </a:xfrm>
              <a:custGeom>
                <a:avLst/>
                <a:gdLst>
                  <a:gd name="T0" fmla="*/ 0 w 12"/>
                  <a:gd name="T1" fmla="*/ 14 h 14"/>
                  <a:gd name="T2" fmla="*/ 0 w 12"/>
                  <a:gd name="T3" fmla="*/ 0 h 14"/>
                  <a:gd name="T4" fmla="*/ 9 w 12"/>
                  <a:gd name="T5" fmla="*/ 3 h 14"/>
                  <a:gd name="T6" fmla="*/ 12 w 12"/>
                  <a:gd name="T7" fmla="*/ 7 h 14"/>
                  <a:gd name="T8" fmla="*/ 9 w 12"/>
                  <a:gd name="T9" fmla="*/ 11 h 14"/>
                  <a:gd name="T10" fmla="*/ 0 w 12"/>
                  <a:gd name="T11" fmla="*/ 14 h 14"/>
                </a:gdLst>
                <a:ahLst/>
                <a:cxnLst>
                  <a:cxn ang="0">
                    <a:pos x="T0" y="T1"/>
                  </a:cxn>
                  <a:cxn ang="0">
                    <a:pos x="T2" y="T3"/>
                  </a:cxn>
                  <a:cxn ang="0">
                    <a:pos x="T4" y="T5"/>
                  </a:cxn>
                  <a:cxn ang="0">
                    <a:pos x="T6" y="T7"/>
                  </a:cxn>
                  <a:cxn ang="0">
                    <a:pos x="T8" y="T9"/>
                  </a:cxn>
                  <a:cxn ang="0">
                    <a:pos x="T10" y="T11"/>
                  </a:cxn>
                </a:cxnLst>
                <a:rect l="0" t="0" r="r" b="b"/>
                <a:pathLst>
                  <a:path w="12" h="14">
                    <a:moveTo>
                      <a:pt x="0" y="14"/>
                    </a:moveTo>
                    <a:cubicBezTo>
                      <a:pt x="0" y="0"/>
                      <a:pt x="0" y="0"/>
                      <a:pt x="0" y="0"/>
                    </a:cubicBezTo>
                    <a:cubicBezTo>
                      <a:pt x="4" y="1"/>
                      <a:pt x="7" y="2"/>
                      <a:pt x="9" y="3"/>
                    </a:cubicBezTo>
                    <a:cubicBezTo>
                      <a:pt x="11" y="4"/>
                      <a:pt x="12" y="5"/>
                      <a:pt x="12" y="7"/>
                    </a:cubicBezTo>
                    <a:cubicBezTo>
                      <a:pt x="12" y="8"/>
                      <a:pt x="11" y="10"/>
                      <a:pt x="9" y="11"/>
                    </a:cubicBezTo>
                    <a:cubicBezTo>
                      <a:pt x="7" y="12"/>
                      <a:pt x="4" y="13"/>
                      <a:pt x="0" y="1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97"/>
              <p:cNvSpPr>
                <a:spLocks/>
              </p:cNvSpPr>
              <p:nvPr/>
            </p:nvSpPr>
            <p:spPr bwMode="auto">
              <a:xfrm>
                <a:off x="4796715" y="5264759"/>
                <a:ext cx="15868" cy="5049"/>
              </a:xfrm>
              <a:custGeom>
                <a:avLst/>
                <a:gdLst>
                  <a:gd name="T0" fmla="*/ 9 w 9"/>
                  <a:gd name="T1" fmla="*/ 0 h 3"/>
                  <a:gd name="T2" fmla="*/ 9 w 9"/>
                  <a:gd name="T3" fmla="*/ 3 h 3"/>
                  <a:gd name="T4" fmla="*/ 0 w 9"/>
                  <a:gd name="T5" fmla="*/ 3 h 3"/>
                  <a:gd name="T6" fmla="*/ 2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6" y="3"/>
                      <a:pt x="3" y="3"/>
                      <a:pt x="0" y="3"/>
                    </a:cubicBezTo>
                    <a:cubicBezTo>
                      <a:pt x="1" y="2"/>
                      <a:pt x="1" y="2"/>
                      <a:pt x="2" y="2"/>
                    </a:cubicBezTo>
                    <a:cubicBezTo>
                      <a:pt x="4" y="1"/>
                      <a:pt x="6" y="0"/>
                      <a:pt x="9"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98"/>
              <p:cNvSpPr>
                <a:spLocks/>
              </p:cNvSpPr>
              <p:nvPr/>
            </p:nvSpPr>
            <p:spPr bwMode="auto">
              <a:xfrm>
                <a:off x="4795273" y="5269808"/>
                <a:ext cx="17311" cy="13705"/>
              </a:xfrm>
              <a:custGeom>
                <a:avLst/>
                <a:gdLst>
                  <a:gd name="T0" fmla="*/ 10 w 10"/>
                  <a:gd name="T1" fmla="*/ 0 h 8"/>
                  <a:gd name="T2" fmla="*/ 10 w 10"/>
                  <a:gd name="T3" fmla="*/ 8 h 8"/>
                  <a:gd name="T4" fmla="*/ 3 w 10"/>
                  <a:gd name="T5" fmla="*/ 6 h 8"/>
                  <a:gd name="T6" fmla="*/ 0 w 10"/>
                  <a:gd name="T7" fmla="*/ 2 h 8"/>
                  <a:gd name="T8" fmla="*/ 1 w 10"/>
                  <a:gd name="T9" fmla="*/ 0 h 8"/>
                  <a:gd name="T10" fmla="*/ 1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10" y="0"/>
                    </a:moveTo>
                    <a:cubicBezTo>
                      <a:pt x="10" y="8"/>
                      <a:pt x="10" y="8"/>
                      <a:pt x="10" y="8"/>
                    </a:cubicBezTo>
                    <a:cubicBezTo>
                      <a:pt x="7" y="8"/>
                      <a:pt x="4" y="7"/>
                      <a:pt x="3" y="6"/>
                    </a:cubicBezTo>
                    <a:cubicBezTo>
                      <a:pt x="1" y="5"/>
                      <a:pt x="0" y="4"/>
                      <a:pt x="0" y="2"/>
                    </a:cubicBezTo>
                    <a:cubicBezTo>
                      <a:pt x="0" y="1"/>
                      <a:pt x="1" y="1"/>
                      <a:pt x="1" y="0"/>
                    </a:cubicBezTo>
                    <a:cubicBezTo>
                      <a:pt x="4" y="0"/>
                      <a:pt x="7" y="0"/>
                      <a:pt x="10"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99"/>
              <p:cNvSpPr>
                <a:spLocks/>
              </p:cNvSpPr>
              <p:nvPr/>
            </p:nvSpPr>
            <p:spPr bwMode="auto">
              <a:xfrm>
                <a:off x="4772913" y="5244564"/>
                <a:ext cx="90160" cy="28851"/>
              </a:xfrm>
              <a:custGeom>
                <a:avLst/>
                <a:gdLst>
                  <a:gd name="T0" fmla="*/ 0 w 53"/>
                  <a:gd name="T1" fmla="*/ 16 h 17"/>
                  <a:gd name="T2" fmla="*/ 6 w 53"/>
                  <a:gd name="T3" fmla="*/ 10 h 17"/>
                  <a:gd name="T4" fmla="*/ 23 w 53"/>
                  <a:gd name="T5" fmla="*/ 6 h 17"/>
                  <a:gd name="T6" fmla="*/ 23 w 53"/>
                  <a:gd name="T7" fmla="*/ 2 h 17"/>
                  <a:gd name="T8" fmla="*/ 27 w 53"/>
                  <a:gd name="T9" fmla="*/ 0 h 17"/>
                  <a:gd name="T10" fmla="*/ 30 w 53"/>
                  <a:gd name="T11" fmla="*/ 2 h 17"/>
                  <a:gd name="T12" fmla="*/ 30 w 53"/>
                  <a:gd name="T13" fmla="*/ 6 h 17"/>
                  <a:gd name="T14" fmla="*/ 40 w 53"/>
                  <a:gd name="T15" fmla="*/ 7 h 17"/>
                  <a:gd name="T16" fmla="*/ 48 w 53"/>
                  <a:gd name="T17" fmla="*/ 10 h 17"/>
                  <a:gd name="T18" fmla="*/ 51 w 53"/>
                  <a:gd name="T19" fmla="*/ 13 h 17"/>
                  <a:gd name="T20" fmla="*/ 53 w 53"/>
                  <a:gd name="T21" fmla="*/ 16 h 17"/>
                  <a:gd name="T22" fmla="*/ 53 w 53"/>
                  <a:gd name="T23" fmla="*/ 17 h 17"/>
                  <a:gd name="T24" fmla="*/ 38 w 53"/>
                  <a:gd name="T25" fmla="*/ 15 h 17"/>
                  <a:gd name="T26" fmla="*/ 30 w 53"/>
                  <a:gd name="T27" fmla="*/ 12 h 17"/>
                  <a:gd name="T28" fmla="*/ 30 w 53"/>
                  <a:gd name="T29" fmla="*/ 15 h 17"/>
                  <a:gd name="T30" fmla="*/ 23 w 53"/>
                  <a:gd name="T31" fmla="*/ 15 h 17"/>
                  <a:gd name="T32" fmla="*/ 23 w 53"/>
                  <a:gd name="T33" fmla="*/ 15 h 17"/>
                  <a:gd name="T34" fmla="*/ 23 w 53"/>
                  <a:gd name="T35" fmla="*/ 12 h 17"/>
                  <a:gd name="T36" fmla="*/ 16 w 53"/>
                  <a:gd name="T37" fmla="*/ 14 h 17"/>
                  <a:gd name="T38" fmla="*/ 14 w 53"/>
                  <a:gd name="T39" fmla="*/ 15 h 17"/>
                  <a:gd name="T40" fmla="*/ 0 w 53"/>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7">
                    <a:moveTo>
                      <a:pt x="0" y="16"/>
                    </a:moveTo>
                    <a:cubicBezTo>
                      <a:pt x="1" y="13"/>
                      <a:pt x="3" y="11"/>
                      <a:pt x="6" y="10"/>
                    </a:cubicBezTo>
                    <a:cubicBezTo>
                      <a:pt x="10" y="7"/>
                      <a:pt x="16" y="6"/>
                      <a:pt x="23" y="6"/>
                    </a:cubicBezTo>
                    <a:cubicBezTo>
                      <a:pt x="23" y="2"/>
                      <a:pt x="23" y="2"/>
                      <a:pt x="23" y="2"/>
                    </a:cubicBezTo>
                    <a:cubicBezTo>
                      <a:pt x="23" y="1"/>
                      <a:pt x="24" y="0"/>
                      <a:pt x="27" y="0"/>
                    </a:cubicBezTo>
                    <a:cubicBezTo>
                      <a:pt x="29" y="0"/>
                      <a:pt x="30" y="1"/>
                      <a:pt x="30" y="2"/>
                    </a:cubicBezTo>
                    <a:cubicBezTo>
                      <a:pt x="30" y="6"/>
                      <a:pt x="30" y="6"/>
                      <a:pt x="30" y="6"/>
                    </a:cubicBezTo>
                    <a:cubicBezTo>
                      <a:pt x="34" y="6"/>
                      <a:pt x="37" y="6"/>
                      <a:pt x="40" y="7"/>
                    </a:cubicBezTo>
                    <a:cubicBezTo>
                      <a:pt x="43" y="8"/>
                      <a:pt x="45" y="9"/>
                      <a:pt x="48" y="10"/>
                    </a:cubicBezTo>
                    <a:cubicBezTo>
                      <a:pt x="49" y="11"/>
                      <a:pt x="50" y="12"/>
                      <a:pt x="51" y="13"/>
                    </a:cubicBezTo>
                    <a:cubicBezTo>
                      <a:pt x="52" y="14"/>
                      <a:pt x="53" y="15"/>
                      <a:pt x="53" y="16"/>
                    </a:cubicBezTo>
                    <a:cubicBezTo>
                      <a:pt x="53" y="16"/>
                      <a:pt x="53" y="17"/>
                      <a:pt x="53" y="17"/>
                    </a:cubicBezTo>
                    <a:cubicBezTo>
                      <a:pt x="48" y="16"/>
                      <a:pt x="43" y="16"/>
                      <a:pt x="38" y="15"/>
                    </a:cubicBezTo>
                    <a:cubicBezTo>
                      <a:pt x="36" y="13"/>
                      <a:pt x="34" y="12"/>
                      <a:pt x="30" y="12"/>
                    </a:cubicBezTo>
                    <a:cubicBezTo>
                      <a:pt x="30" y="15"/>
                      <a:pt x="30" y="15"/>
                      <a:pt x="30" y="15"/>
                    </a:cubicBezTo>
                    <a:cubicBezTo>
                      <a:pt x="28" y="15"/>
                      <a:pt x="26" y="15"/>
                      <a:pt x="23" y="15"/>
                    </a:cubicBezTo>
                    <a:cubicBezTo>
                      <a:pt x="23" y="15"/>
                      <a:pt x="23" y="15"/>
                      <a:pt x="23" y="15"/>
                    </a:cubicBezTo>
                    <a:cubicBezTo>
                      <a:pt x="23" y="12"/>
                      <a:pt x="23" y="12"/>
                      <a:pt x="23" y="12"/>
                    </a:cubicBezTo>
                    <a:cubicBezTo>
                      <a:pt x="20" y="12"/>
                      <a:pt x="18" y="13"/>
                      <a:pt x="16" y="14"/>
                    </a:cubicBezTo>
                    <a:cubicBezTo>
                      <a:pt x="15" y="14"/>
                      <a:pt x="15" y="14"/>
                      <a:pt x="14" y="15"/>
                    </a:cubicBezTo>
                    <a:cubicBezTo>
                      <a:pt x="9" y="15"/>
                      <a:pt x="5" y="15"/>
                      <a:pt x="0" y="16"/>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00"/>
              <p:cNvSpPr>
                <a:spLocks/>
              </p:cNvSpPr>
              <p:nvPr/>
            </p:nvSpPr>
            <p:spPr bwMode="auto">
              <a:xfrm>
                <a:off x="4677704" y="5269808"/>
                <a:ext cx="272644" cy="98816"/>
              </a:xfrm>
              <a:custGeom>
                <a:avLst/>
                <a:gdLst>
                  <a:gd name="T0" fmla="*/ 61 w 160"/>
                  <a:gd name="T1" fmla="*/ 20 h 58"/>
                  <a:gd name="T2" fmla="*/ 56 w 160"/>
                  <a:gd name="T3" fmla="*/ 21 h 58"/>
                  <a:gd name="T4" fmla="*/ 54 w 160"/>
                  <a:gd name="T5" fmla="*/ 24 h 58"/>
                  <a:gd name="T6" fmla="*/ 55 w 160"/>
                  <a:gd name="T7" fmla="*/ 28 h 58"/>
                  <a:gd name="T8" fmla="*/ 60 w 160"/>
                  <a:gd name="T9" fmla="*/ 32 h 58"/>
                  <a:gd name="T10" fmla="*/ 68 w 160"/>
                  <a:gd name="T11" fmla="*/ 35 h 58"/>
                  <a:gd name="T12" fmla="*/ 79 w 160"/>
                  <a:gd name="T13" fmla="*/ 37 h 58"/>
                  <a:gd name="T14" fmla="*/ 79 w 160"/>
                  <a:gd name="T15" fmla="*/ 45 h 58"/>
                  <a:gd name="T16" fmla="*/ 80 w 160"/>
                  <a:gd name="T17" fmla="*/ 47 h 58"/>
                  <a:gd name="T18" fmla="*/ 83 w 160"/>
                  <a:gd name="T19" fmla="*/ 47 h 58"/>
                  <a:gd name="T20" fmla="*/ 86 w 160"/>
                  <a:gd name="T21" fmla="*/ 47 h 58"/>
                  <a:gd name="T22" fmla="*/ 86 w 160"/>
                  <a:gd name="T23" fmla="*/ 44 h 58"/>
                  <a:gd name="T24" fmla="*/ 86 w 160"/>
                  <a:gd name="T25" fmla="*/ 36 h 58"/>
                  <a:gd name="T26" fmla="*/ 100 w 160"/>
                  <a:gd name="T27" fmla="*/ 34 h 58"/>
                  <a:gd name="T28" fmla="*/ 108 w 160"/>
                  <a:gd name="T29" fmla="*/ 29 h 58"/>
                  <a:gd name="T30" fmla="*/ 111 w 160"/>
                  <a:gd name="T31" fmla="*/ 23 h 58"/>
                  <a:gd name="T32" fmla="*/ 109 w 160"/>
                  <a:gd name="T33" fmla="*/ 18 h 58"/>
                  <a:gd name="T34" fmla="*/ 104 w 160"/>
                  <a:gd name="T35" fmla="*/ 14 h 58"/>
                  <a:gd name="T36" fmla="*/ 97 w 160"/>
                  <a:gd name="T37" fmla="*/ 11 h 58"/>
                  <a:gd name="T38" fmla="*/ 86 w 160"/>
                  <a:gd name="T39" fmla="*/ 9 h 58"/>
                  <a:gd name="T40" fmla="*/ 86 w 160"/>
                  <a:gd name="T41" fmla="*/ 0 h 58"/>
                  <a:gd name="T42" fmla="*/ 94 w 160"/>
                  <a:gd name="T43" fmla="*/ 0 h 58"/>
                  <a:gd name="T44" fmla="*/ 95 w 160"/>
                  <a:gd name="T45" fmla="*/ 2 h 58"/>
                  <a:gd name="T46" fmla="*/ 102 w 160"/>
                  <a:gd name="T47" fmla="*/ 5 h 58"/>
                  <a:gd name="T48" fmla="*/ 107 w 160"/>
                  <a:gd name="T49" fmla="*/ 4 h 58"/>
                  <a:gd name="T50" fmla="*/ 109 w 160"/>
                  <a:gd name="T51" fmla="*/ 2 h 58"/>
                  <a:gd name="T52" fmla="*/ 160 w 160"/>
                  <a:gd name="T53" fmla="*/ 18 h 58"/>
                  <a:gd name="T54" fmla="*/ 160 w 160"/>
                  <a:gd name="T55" fmla="*/ 19 h 58"/>
                  <a:gd name="T56" fmla="*/ 80 w 160"/>
                  <a:gd name="T57" fmla="*/ 58 h 58"/>
                  <a:gd name="T58" fmla="*/ 0 w 160"/>
                  <a:gd name="T59" fmla="*/ 19 h 58"/>
                  <a:gd name="T60" fmla="*/ 0 w 160"/>
                  <a:gd name="T61" fmla="*/ 17 h 58"/>
                  <a:gd name="T62" fmla="*/ 56 w 160"/>
                  <a:gd name="T63" fmla="*/ 1 h 58"/>
                  <a:gd name="T64" fmla="*/ 56 w 160"/>
                  <a:gd name="T65" fmla="*/ 3 h 58"/>
                  <a:gd name="T66" fmla="*/ 59 w 160"/>
                  <a:gd name="T67" fmla="*/ 10 h 58"/>
                  <a:gd name="T68" fmla="*/ 67 w 160"/>
                  <a:gd name="T69" fmla="*/ 14 h 58"/>
                  <a:gd name="T70" fmla="*/ 79 w 160"/>
                  <a:gd name="T71" fmla="*/ 16 h 58"/>
                  <a:gd name="T72" fmla="*/ 79 w 160"/>
                  <a:gd name="T73" fmla="*/ 30 h 58"/>
                  <a:gd name="T74" fmla="*/ 73 w 160"/>
                  <a:gd name="T75" fmla="*/ 29 h 58"/>
                  <a:gd name="T76" fmla="*/ 70 w 160"/>
                  <a:gd name="T77" fmla="*/ 26 h 58"/>
                  <a:gd name="T78" fmla="*/ 67 w 160"/>
                  <a:gd name="T79" fmla="*/ 22 h 58"/>
                  <a:gd name="T80" fmla="*/ 65 w 160"/>
                  <a:gd name="T81" fmla="*/ 21 h 58"/>
                  <a:gd name="T82" fmla="*/ 61 w 160"/>
                  <a:gd name="T8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58">
                    <a:moveTo>
                      <a:pt x="61" y="20"/>
                    </a:moveTo>
                    <a:cubicBezTo>
                      <a:pt x="59" y="20"/>
                      <a:pt x="57" y="20"/>
                      <a:pt x="56" y="21"/>
                    </a:cubicBezTo>
                    <a:cubicBezTo>
                      <a:pt x="54" y="22"/>
                      <a:pt x="54" y="23"/>
                      <a:pt x="54" y="24"/>
                    </a:cubicBezTo>
                    <a:cubicBezTo>
                      <a:pt x="54" y="25"/>
                      <a:pt x="54" y="26"/>
                      <a:pt x="55" y="28"/>
                    </a:cubicBezTo>
                    <a:cubicBezTo>
                      <a:pt x="56" y="29"/>
                      <a:pt x="58" y="30"/>
                      <a:pt x="60" y="32"/>
                    </a:cubicBezTo>
                    <a:cubicBezTo>
                      <a:pt x="62" y="33"/>
                      <a:pt x="65" y="34"/>
                      <a:pt x="68" y="35"/>
                    </a:cubicBezTo>
                    <a:cubicBezTo>
                      <a:pt x="71" y="36"/>
                      <a:pt x="75" y="36"/>
                      <a:pt x="79" y="37"/>
                    </a:cubicBezTo>
                    <a:cubicBezTo>
                      <a:pt x="79" y="45"/>
                      <a:pt x="79" y="45"/>
                      <a:pt x="79" y="45"/>
                    </a:cubicBezTo>
                    <a:cubicBezTo>
                      <a:pt x="79" y="46"/>
                      <a:pt x="79" y="46"/>
                      <a:pt x="80" y="47"/>
                    </a:cubicBezTo>
                    <a:cubicBezTo>
                      <a:pt x="81" y="47"/>
                      <a:pt x="81" y="47"/>
                      <a:pt x="83" y="47"/>
                    </a:cubicBezTo>
                    <a:cubicBezTo>
                      <a:pt x="84" y="47"/>
                      <a:pt x="85" y="47"/>
                      <a:pt x="86" y="47"/>
                    </a:cubicBezTo>
                    <a:cubicBezTo>
                      <a:pt x="86" y="46"/>
                      <a:pt x="86" y="45"/>
                      <a:pt x="86" y="44"/>
                    </a:cubicBezTo>
                    <a:cubicBezTo>
                      <a:pt x="86" y="36"/>
                      <a:pt x="86" y="36"/>
                      <a:pt x="86" y="36"/>
                    </a:cubicBezTo>
                    <a:cubicBezTo>
                      <a:pt x="91" y="36"/>
                      <a:pt x="96" y="35"/>
                      <a:pt x="100" y="34"/>
                    </a:cubicBezTo>
                    <a:cubicBezTo>
                      <a:pt x="103" y="33"/>
                      <a:pt x="106" y="31"/>
                      <a:pt x="108" y="29"/>
                    </a:cubicBezTo>
                    <a:cubicBezTo>
                      <a:pt x="110" y="27"/>
                      <a:pt x="111" y="25"/>
                      <a:pt x="111" y="23"/>
                    </a:cubicBezTo>
                    <a:cubicBezTo>
                      <a:pt x="111" y="21"/>
                      <a:pt x="111" y="19"/>
                      <a:pt x="109" y="18"/>
                    </a:cubicBezTo>
                    <a:cubicBezTo>
                      <a:pt x="108" y="16"/>
                      <a:pt x="106" y="15"/>
                      <a:pt x="104" y="14"/>
                    </a:cubicBezTo>
                    <a:cubicBezTo>
                      <a:pt x="102" y="13"/>
                      <a:pt x="100" y="12"/>
                      <a:pt x="97" y="11"/>
                    </a:cubicBezTo>
                    <a:cubicBezTo>
                      <a:pt x="94" y="11"/>
                      <a:pt x="91" y="10"/>
                      <a:pt x="86" y="9"/>
                    </a:cubicBezTo>
                    <a:cubicBezTo>
                      <a:pt x="86" y="0"/>
                      <a:pt x="86" y="0"/>
                      <a:pt x="86" y="0"/>
                    </a:cubicBezTo>
                    <a:cubicBezTo>
                      <a:pt x="89" y="0"/>
                      <a:pt x="91" y="0"/>
                      <a:pt x="94" y="0"/>
                    </a:cubicBezTo>
                    <a:cubicBezTo>
                      <a:pt x="94" y="1"/>
                      <a:pt x="95" y="1"/>
                      <a:pt x="95" y="2"/>
                    </a:cubicBezTo>
                    <a:cubicBezTo>
                      <a:pt x="96" y="4"/>
                      <a:pt x="98" y="5"/>
                      <a:pt x="102" y="5"/>
                    </a:cubicBezTo>
                    <a:cubicBezTo>
                      <a:pt x="104" y="5"/>
                      <a:pt x="105" y="5"/>
                      <a:pt x="107" y="4"/>
                    </a:cubicBezTo>
                    <a:cubicBezTo>
                      <a:pt x="108" y="3"/>
                      <a:pt x="108" y="3"/>
                      <a:pt x="109" y="2"/>
                    </a:cubicBezTo>
                    <a:cubicBezTo>
                      <a:pt x="129" y="5"/>
                      <a:pt x="147" y="10"/>
                      <a:pt x="160" y="18"/>
                    </a:cubicBezTo>
                    <a:cubicBezTo>
                      <a:pt x="160" y="18"/>
                      <a:pt x="160" y="18"/>
                      <a:pt x="160" y="19"/>
                    </a:cubicBezTo>
                    <a:cubicBezTo>
                      <a:pt x="160" y="40"/>
                      <a:pt x="124" y="58"/>
                      <a:pt x="80" y="58"/>
                    </a:cubicBezTo>
                    <a:cubicBezTo>
                      <a:pt x="36" y="58"/>
                      <a:pt x="0" y="40"/>
                      <a:pt x="0" y="19"/>
                    </a:cubicBezTo>
                    <a:cubicBezTo>
                      <a:pt x="0" y="18"/>
                      <a:pt x="0" y="18"/>
                      <a:pt x="0" y="17"/>
                    </a:cubicBezTo>
                    <a:cubicBezTo>
                      <a:pt x="15" y="9"/>
                      <a:pt x="34" y="3"/>
                      <a:pt x="56" y="1"/>
                    </a:cubicBezTo>
                    <a:cubicBezTo>
                      <a:pt x="56" y="2"/>
                      <a:pt x="56" y="2"/>
                      <a:pt x="56" y="3"/>
                    </a:cubicBezTo>
                    <a:cubicBezTo>
                      <a:pt x="56" y="6"/>
                      <a:pt x="57" y="8"/>
                      <a:pt x="59" y="10"/>
                    </a:cubicBezTo>
                    <a:cubicBezTo>
                      <a:pt x="61" y="11"/>
                      <a:pt x="64" y="13"/>
                      <a:pt x="67" y="14"/>
                    </a:cubicBezTo>
                    <a:cubicBezTo>
                      <a:pt x="70" y="15"/>
                      <a:pt x="74" y="15"/>
                      <a:pt x="79" y="16"/>
                    </a:cubicBezTo>
                    <a:cubicBezTo>
                      <a:pt x="79" y="30"/>
                      <a:pt x="79" y="30"/>
                      <a:pt x="79" y="30"/>
                    </a:cubicBezTo>
                    <a:cubicBezTo>
                      <a:pt x="77" y="30"/>
                      <a:pt x="75" y="29"/>
                      <a:pt x="73" y="29"/>
                    </a:cubicBezTo>
                    <a:cubicBezTo>
                      <a:pt x="72" y="28"/>
                      <a:pt x="71" y="27"/>
                      <a:pt x="70" y="26"/>
                    </a:cubicBezTo>
                    <a:cubicBezTo>
                      <a:pt x="69" y="25"/>
                      <a:pt x="68" y="24"/>
                      <a:pt x="67" y="22"/>
                    </a:cubicBezTo>
                    <a:cubicBezTo>
                      <a:pt x="67" y="22"/>
                      <a:pt x="66" y="21"/>
                      <a:pt x="65" y="21"/>
                    </a:cubicBezTo>
                    <a:cubicBezTo>
                      <a:pt x="64" y="20"/>
                      <a:pt x="63" y="20"/>
                      <a:pt x="61" y="2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01"/>
              <p:cNvSpPr>
                <a:spLocks noEditPoints="1"/>
              </p:cNvSpPr>
              <p:nvPr/>
            </p:nvSpPr>
            <p:spPr bwMode="auto">
              <a:xfrm>
                <a:off x="4769307" y="5269808"/>
                <a:ext cx="97373" cy="80062"/>
              </a:xfrm>
              <a:custGeom>
                <a:avLst/>
                <a:gdLst>
                  <a:gd name="T0" fmla="*/ 44 w 57"/>
                  <a:gd name="T1" fmla="*/ 24 h 47"/>
                  <a:gd name="T2" fmla="*/ 41 w 57"/>
                  <a:gd name="T3" fmla="*/ 20 h 47"/>
                  <a:gd name="T4" fmla="*/ 32 w 57"/>
                  <a:gd name="T5" fmla="*/ 17 h 47"/>
                  <a:gd name="T6" fmla="*/ 32 w 57"/>
                  <a:gd name="T7" fmla="*/ 31 h 47"/>
                  <a:gd name="T8" fmla="*/ 41 w 57"/>
                  <a:gd name="T9" fmla="*/ 28 h 47"/>
                  <a:gd name="T10" fmla="*/ 44 w 57"/>
                  <a:gd name="T11" fmla="*/ 24 h 47"/>
                  <a:gd name="T12" fmla="*/ 2 w 57"/>
                  <a:gd name="T13" fmla="*/ 21 h 47"/>
                  <a:gd name="T14" fmla="*/ 7 w 57"/>
                  <a:gd name="T15" fmla="*/ 20 h 47"/>
                  <a:gd name="T16" fmla="*/ 11 w 57"/>
                  <a:gd name="T17" fmla="*/ 21 h 47"/>
                  <a:gd name="T18" fmla="*/ 13 w 57"/>
                  <a:gd name="T19" fmla="*/ 22 h 47"/>
                  <a:gd name="T20" fmla="*/ 16 w 57"/>
                  <a:gd name="T21" fmla="*/ 26 h 47"/>
                  <a:gd name="T22" fmla="*/ 19 w 57"/>
                  <a:gd name="T23" fmla="*/ 29 h 47"/>
                  <a:gd name="T24" fmla="*/ 25 w 57"/>
                  <a:gd name="T25" fmla="*/ 30 h 47"/>
                  <a:gd name="T26" fmla="*/ 25 w 57"/>
                  <a:gd name="T27" fmla="*/ 16 h 47"/>
                  <a:gd name="T28" fmla="*/ 13 w 57"/>
                  <a:gd name="T29" fmla="*/ 14 h 47"/>
                  <a:gd name="T30" fmla="*/ 5 w 57"/>
                  <a:gd name="T31" fmla="*/ 10 h 47"/>
                  <a:gd name="T32" fmla="*/ 2 w 57"/>
                  <a:gd name="T33" fmla="*/ 3 h 47"/>
                  <a:gd name="T34" fmla="*/ 2 w 57"/>
                  <a:gd name="T35" fmla="*/ 1 h 47"/>
                  <a:gd name="T36" fmla="*/ 16 w 57"/>
                  <a:gd name="T37" fmla="*/ 0 h 47"/>
                  <a:gd name="T38" fmla="*/ 15 w 57"/>
                  <a:gd name="T39" fmla="*/ 2 h 47"/>
                  <a:gd name="T40" fmla="*/ 18 w 57"/>
                  <a:gd name="T41" fmla="*/ 6 h 47"/>
                  <a:gd name="T42" fmla="*/ 25 w 57"/>
                  <a:gd name="T43" fmla="*/ 8 h 47"/>
                  <a:gd name="T44" fmla="*/ 25 w 57"/>
                  <a:gd name="T45" fmla="*/ 0 h 47"/>
                  <a:gd name="T46" fmla="*/ 25 w 57"/>
                  <a:gd name="T47" fmla="*/ 0 h 47"/>
                  <a:gd name="T48" fmla="*/ 32 w 57"/>
                  <a:gd name="T49" fmla="*/ 0 h 47"/>
                  <a:gd name="T50" fmla="*/ 32 w 57"/>
                  <a:gd name="T51" fmla="*/ 9 h 47"/>
                  <a:gd name="T52" fmla="*/ 43 w 57"/>
                  <a:gd name="T53" fmla="*/ 11 h 47"/>
                  <a:gd name="T54" fmla="*/ 50 w 57"/>
                  <a:gd name="T55" fmla="*/ 14 h 47"/>
                  <a:gd name="T56" fmla="*/ 55 w 57"/>
                  <a:gd name="T57" fmla="*/ 18 h 47"/>
                  <a:gd name="T58" fmla="*/ 57 w 57"/>
                  <a:gd name="T59" fmla="*/ 23 h 47"/>
                  <a:gd name="T60" fmla="*/ 54 w 57"/>
                  <a:gd name="T61" fmla="*/ 29 h 47"/>
                  <a:gd name="T62" fmla="*/ 46 w 57"/>
                  <a:gd name="T63" fmla="*/ 34 h 47"/>
                  <a:gd name="T64" fmla="*/ 32 w 57"/>
                  <a:gd name="T65" fmla="*/ 36 h 47"/>
                  <a:gd name="T66" fmla="*/ 32 w 57"/>
                  <a:gd name="T67" fmla="*/ 44 h 47"/>
                  <a:gd name="T68" fmla="*/ 32 w 57"/>
                  <a:gd name="T69" fmla="*/ 47 h 47"/>
                  <a:gd name="T70" fmla="*/ 29 w 57"/>
                  <a:gd name="T71" fmla="*/ 47 h 47"/>
                  <a:gd name="T72" fmla="*/ 26 w 57"/>
                  <a:gd name="T73" fmla="*/ 47 h 47"/>
                  <a:gd name="T74" fmla="*/ 25 w 57"/>
                  <a:gd name="T75" fmla="*/ 45 h 47"/>
                  <a:gd name="T76" fmla="*/ 25 w 57"/>
                  <a:gd name="T77" fmla="*/ 37 h 47"/>
                  <a:gd name="T78" fmla="*/ 14 w 57"/>
                  <a:gd name="T79" fmla="*/ 35 h 47"/>
                  <a:gd name="T80" fmla="*/ 6 w 57"/>
                  <a:gd name="T81" fmla="*/ 32 h 47"/>
                  <a:gd name="T82" fmla="*/ 1 w 57"/>
                  <a:gd name="T83" fmla="*/ 28 h 47"/>
                  <a:gd name="T84" fmla="*/ 0 w 57"/>
                  <a:gd name="T85" fmla="*/ 24 h 47"/>
                  <a:gd name="T86" fmla="*/ 2 w 57"/>
                  <a:gd name="T8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 h="47">
                    <a:moveTo>
                      <a:pt x="44" y="24"/>
                    </a:moveTo>
                    <a:cubicBezTo>
                      <a:pt x="44" y="22"/>
                      <a:pt x="43" y="21"/>
                      <a:pt x="41" y="20"/>
                    </a:cubicBezTo>
                    <a:cubicBezTo>
                      <a:pt x="39" y="19"/>
                      <a:pt x="36" y="18"/>
                      <a:pt x="32" y="17"/>
                    </a:cubicBezTo>
                    <a:cubicBezTo>
                      <a:pt x="32" y="31"/>
                      <a:pt x="32" y="31"/>
                      <a:pt x="32" y="31"/>
                    </a:cubicBezTo>
                    <a:cubicBezTo>
                      <a:pt x="36" y="30"/>
                      <a:pt x="39" y="29"/>
                      <a:pt x="41" y="28"/>
                    </a:cubicBezTo>
                    <a:cubicBezTo>
                      <a:pt x="43" y="27"/>
                      <a:pt x="44" y="25"/>
                      <a:pt x="44" y="24"/>
                    </a:cubicBezTo>
                    <a:close/>
                    <a:moveTo>
                      <a:pt x="2" y="21"/>
                    </a:moveTo>
                    <a:cubicBezTo>
                      <a:pt x="3" y="20"/>
                      <a:pt x="5" y="20"/>
                      <a:pt x="7" y="20"/>
                    </a:cubicBezTo>
                    <a:cubicBezTo>
                      <a:pt x="9" y="20"/>
                      <a:pt x="10" y="20"/>
                      <a:pt x="11" y="21"/>
                    </a:cubicBezTo>
                    <a:cubicBezTo>
                      <a:pt x="12" y="21"/>
                      <a:pt x="13" y="22"/>
                      <a:pt x="13" y="22"/>
                    </a:cubicBezTo>
                    <a:cubicBezTo>
                      <a:pt x="14" y="24"/>
                      <a:pt x="15" y="25"/>
                      <a:pt x="16" y="26"/>
                    </a:cubicBezTo>
                    <a:cubicBezTo>
                      <a:pt x="17" y="27"/>
                      <a:pt x="18" y="28"/>
                      <a:pt x="19" y="29"/>
                    </a:cubicBezTo>
                    <a:cubicBezTo>
                      <a:pt x="21" y="29"/>
                      <a:pt x="23" y="30"/>
                      <a:pt x="25" y="30"/>
                    </a:cubicBezTo>
                    <a:cubicBezTo>
                      <a:pt x="25" y="16"/>
                      <a:pt x="25" y="16"/>
                      <a:pt x="25" y="16"/>
                    </a:cubicBezTo>
                    <a:cubicBezTo>
                      <a:pt x="20" y="15"/>
                      <a:pt x="16" y="15"/>
                      <a:pt x="13" y="14"/>
                    </a:cubicBezTo>
                    <a:cubicBezTo>
                      <a:pt x="10" y="13"/>
                      <a:pt x="7" y="11"/>
                      <a:pt x="5" y="10"/>
                    </a:cubicBezTo>
                    <a:cubicBezTo>
                      <a:pt x="3" y="8"/>
                      <a:pt x="2" y="6"/>
                      <a:pt x="2" y="3"/>
                    </a:cubicBezTo>
                    <a:cubicBezTo>
                      <a:pt x="2" y="2"/>
                      <a:pt x="2" y="2"/>
                      <a:pt x="2" y="1"/>
                    </a:cubicBezTo>
                    <a:cubicBezTo>
                      <a:pt x="7" y="0"/>
                      <a:pt x="11" y="0"/>
                      <a:pt x="16" y="0"/>
                    </a:cubicBezTo>
                    <a:cubicBezTo>
                      <a:pt x="16" y="1"/>
                      <a:pt x="15" y="1"/>
                      <a:pt x="15" y="2"/>
                    </a:cubicBezTo>
                    <a:cubicBezTo>
                      <a:pt x="15" y="4"/>
                      <a:pt x="16" y="5"/>
                      <a:pt x="18" y="6"/>
                    </a:cubicBezTo>
                    <a:cubicBezTo>
                      <a:pt x="19" y="7"/>
                      <a:pt x="22" y="8"/>
                      <a:pt x="25" y="8"/>
                    </a:cubicBezTo>
                    <a:cubicBezTo>
                      <a:pt x="25" y="0"/>
                      <a:pt x="25" y="0"/>
                      <a:pt x="25" y="0"/>
                    </a:cubicBezTo>
                    <a:cubicBezTo>
                      <a:pt x="25" y="0"/>
                      <a:pt x="25" y="0"/>
                      <a:pt x="25" y="0"/>
                    </a:cubicBezTo>
                    <a:cubicBezTo>
                      <a:pt x="28" y="0"/>
                      <a:pt x="30" y="0"/>
                      <a:pt x="32" y="0"/>
                    </a:cubicBezTo>
                    <a:cubicBezTo>
                      <a:pt x="32" y="9"/>
                      <a:pt x="32" y="9"/>
                      <a:pt x="32" y="9"/>
                    </a:cubicBezTo>
                    <a:cubicBezTo>
                      <a:pt x="37" y="10"/>
                      <a:pt x="40" y="11"/>
                      <a:pt x="43" y="11"/>
                    </a:cubicBezTo>
                    <a:cubicBezTo>
                      <a:pt x="46" y="12"/>
                      <a:pt x="48" y="13"/>
                      <a:pt x="50" y="14"/>
                    </a:cubicBezTo>
                    <a:cubicBezTo>
                      <a:pt x="52" y="15"/>
                      <a:pt x="54" y="16"/>
                      <a:pt x="55" y="18"/>
                    </a:cubicBezTo>
                    <a:cubicBezTo>
                      <a:pt x="57" y="19"/>
                      <a:pt x="57" y="21"/>
                      <a:pt x="57" y="23"/>
                    </a:cubicBezTo>
                    <a:cubicBezTo>
                      <a:pt x="57" y="25"/>
                      <a:pt x="56" y="27"/>
                      <a:pt x="54" y="29"/>
                    </a:cubicBezTo>
                    <a:cubicBezTo>
                      <a:pt x="52" y="31"/>
                      <a:pt x="49" y="33"/>
                      <a:pt x="46" y="34"/>
                    </a:cubicBezTo>
                    <a:cubicBezTo>
                      <a:pt x="42" y="35"/>
                      <a:pt x="37" y="36"/>
                      <a:pt x="32" y="36"/>
                    </a:cubicBezTo>
                    <a:cubicBezTo>
                      <a:pt x="32" y="44"/>
                      <a:pt x="32" y="44"/>
                      <a:pt x="32" y="44"/>
                    </a:cubicBezTo>
                    <a:cubicBezTo>
                      <a:pt x="32" y="45"/>
                      <a:pt x="32" y="46"/>
                      <a:pt x="32" y="47"/>
                    </a:cubicBezTo>
                    <a:cubicBezTo>
                      <a:pt x="31" y="47"/>
                      <a:pt x="30" y="47"/>
                      <a:pt x="29" y="47"/>
                    </a:cubicBezTo>
                    <a:cubicBezTo>
                      <a:pt x="27" y="47"/>
                      <a:pt x="27" y="47"/>
                      <a:pt x="26" y="47"/>
                    </a:cubicBezTo>
                    <a:cubicBezTo>
                      <a:pt x="25" y="46"/>
                      <a:pt x="25" y="46"/>
                      <a:pt x="25" y="45"/>
                    </a:cubicBezTo>
                    <a:cubicBezTo>
                      <a:pt x="25" y="37"/>
                      <a:pt x="25" y="37"/>
                      <a:pt x="25" y="37"/>
                    </a:cubicBezTo>
                    <a:cubicBezTo>
                      <a:pt x="21" y="36"/>
                      <a:pt x="17" y="36"/>
                      <a:pt x="14" y="35"/>
                    </a:cubicBezTo>
                    <a:cubicBezTo>
                      <a:pt x="11" y="34"/>
                      <a:pt x="8" y="33"/>
                      <a:pt x="6" y="32"/>
                    </a:cubicBezTo>
                    <a:cubicBezTo>
                      <a:pt x="4" y="30"/>
                      <a:pt x="2" y="29"/>
                      <a:pt x="1" y="28"/>
                    </a:cubicBezTo>
                    <a:cubicBezTo>
                      <a:pt x="0" y="26"/>
                      <a:pt x="0" y="25"/>
                      <a:pt x="0" y="24"/>
                    </a:cubicBezTo>
                    <a:cubicBezTo>
                      <a:pt x="0" y="23"/>
                      <a:pt x="0" y="22"/>
                      <a:pt x="2" y="2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702"/>
              <p:cNvSpPr>
                <a:spLocks/>
              </p:cNvSpPr>
              <p:nvPr/>
            </p:nvSpPr>
            <p:spPr bwMode="auto">
              <a:xfrm>
                <a:off x="4677704" y="5233744"/>
                <a:ext cx="272644" cy="67079"/>
              </a:xfrm>
              <a:custGeom>
                <a:avLst/>
                <a:gdLst>
                  <a:gd name="T0" fmla="*/ 0 w 160"/>
                  <a:gd name="T1" fmla="*/ 38 h 39"/>
                  <a:gd name="T2" fmla="*/ 80 w 160"/>
                  <a:gd name="T3" fmla="*/ 0 h 39"/>
                  <a:gd name="T4" fmla="*/ 136 w 160"/>
                  <a:gd name="T5" fmla="*/ 11 h 39"/>
                  <a:gd name="T6" fmla="*/ 160 w 160"/>
                  <a:gd name="T7" fmla="*/ 39 h 39"/>
                  <a:gd name="T8" fmla="*/ 109 w 160"/>
                  <a:gd name="T9" fmla="*/ 23 h 39"/>
                  <a:gd name="T10" fmla="*/ 109 w 160"/>
                  <a:gd name="T11" fmla="*/ 22 h 39"/>
                  <a:gd name="T12" fmla="*/ 107 w 160"/>
                  <a:gd name="T13" fmla="*/ 19 h 39"/>
                  <a:gd name="T14" fmla="*/ 104 w 160"/>
                  <a:gd name="T15" fmla="*/ 16 h 39"/>
                  <a:gd name="T16" fmla="*/ 96 w 160"/>
                  <a:gd name="T17" fmla="*/ 13 h 39"/>
                  <a:gd name="T18" fmla="*/ 86 w 160"/>
                  <a:gd name="T19" fmla="*/ 12 h 39"/>
                  <a:gd name="T20" fmla="*/ 86 w 160"/>
                  <a:gd name="T21" fmla="*/ 8 h 39"/>
                  <a:gd name="T22" fmla="*/ 83 w 160"/>
                  <a:gd name="T23" fmla="*/ 6 h 39"/>
                  <a:gd name="T24" fmla="*/ 79 w 160"/>
                  <a:gd name="T25" fmla="*/ 8 h 39"/>
                  <a:gd name="T26" fmla="*/ 79 w 160"/>
                  <a:gd name="T27" fmla="*/ 12 h 39"/>
                  <a:gd name="T28" fmla="*/ 62 w 160"/>
                  <a:gd name="T29" fmla="*/ 16 h 39"/>
                  <a:gd name="T30" fmla="*/ 56 w 160"/>
                  <a:gd name="T31" fmla="*/ 22 h 39"/>
                  <a:gd name="T32" fmla="*/ 0 w 160"/>
                  <a:gd name="T33"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9">
                    <a:moveTo>
                      <a:pt x="0" y="38"/>
                    </a:moveTo>
                    <a:cubicBezTo>
                      <a:pt x="2" y="17"/>
                      <a:pt x="37" y="0"/>
                      <a:pt x="80" y="0"/>
                    </a:cubicBezTo>
                    <a:cubicBezTo>
                      <a:pt x="102" y="0"/>
                      <a:pt x="122" y="4"/>
                      <a:pt x="136" y="11"/>
                    </a:cubicBezTo>
                    <a:cubicBezTo>
                      <a:pt x="151" y="18"/>
                      <a:pt x="160" y="28"/>
                      <a:pt x="160" y="39"/>
                    </a:cubicBezTo>
                    <a:cubicBezTo>
                      <a:pt x="147" y="31"/>
                      <a:pt x="129" y="26"/>
                      <a:pt x="109" y="23"/>
                    </a:cubicBezTo>
                    <a:cubicBezTo>
                      <a:pt x="109" y="23"/>
                      <a:pt x="109" y="22"/>
                      <a:pt x="109" y="22"/>
                    </a:cubicBezTo>
                    <a:cubicBezTo>
                      <a:pt x="109" y="21"/>
                      <a:pt x="108" y="20"/>
                      <a:pt x="107" y="19"/>
                    </a:cubicBezTo>
                    <a:cubicBezTo>
                      <a:pt x="106" y="18"/>
                      <a:pt x="105" y="17"/>
                      <a:pt x="104" y="16"/>
                    </a:cubicBezTo>
                    <a:cubicBezTo>
                      <a:pt x="101" y="15"/>
                      <a:pt x="99" y="14"/>
                      <a:pt x="96" y="13"/>
                    </a:cubicBezTo>
                    <a:cubicBezTo>
                      <a:pt x="93" y="12"/>
                      <a:pt x="90" y="12"/>
                      <a:pt x="86" y="12"/>
                    </a:cubicBezTo>
                    <a:cubicBezTo>
                      <a:pt x="86" y="8"/>
                      <a:pt x="86" y="8"/>
                      <a:pt x="86" y="8"/>
                    </a:cubicBezTo>
                    <a:cubicBezTo>
                      <a:pt x="86" y="7"/>
                      <a:pt x="85" y="6"/>
                      <a:pt x="83" y="6"/>
                    </a:cubicBezTo>
                    <a:cubicBezTo>
                      <a:pt x="80" y="6"/>
                      <a:pt x="79" y="7"/>
                      <a:pt x="79" y="8"/>
                    </a:cubicBezTo>
                    <a:cubicBezTo>
                      <a:pt x="79" y="12"/>
                      <a:pt x="79" y="12"/>
                      <a:pt x="79" y="12"/>
                    </a:cubicBezTo>
                    <a:cubicBezTo>
                      <a:pt x="72" y="12"/>
                      <a:pt x="66" y="13"/>
                      <a:pt x="62" y="16"/>
                    </a:cubicBezTo>
                    <a:cubicBezTo>
                      <a:pt x="59" y="17"/>
                      <a:pt x="57" y="19"/>
                      <a:pt x="56" y="22"/>
                    </a:cubicBezTo>
                    <a:cubicBezTo>
                      <a:pt x="34" y="24"/>
                      <a:pt x="15" y="30"/>
                      <a:pt x="0" y="38"/>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03"/>
              <p:cNvSpPr>
                <a:spLocks/>
              </p:cNvSpPr>
              <p:nvPr/>
            </p:nvSpPr>
            <p:spPr bwMode="auto">
              <a:xfrm>
                <a:off x="4660394" y="5298659"/>
                <a:ext cx="307265" cy="78620"/>
              </a:xfrm>
              <a:custGeom>
                <a:avLst/>
                <a:gdLst>
                  <a:gd name="T0" fmla="*/ 10 w 180"/>
                  <a:gd name="T1" fmla="*/ 2 h 46"/>
                  <a:gd name="T2" fmla="*/ 90 w 180"/>
                  <a:gd name="T3" fmla="*/ 41 h 46"/>
                  <a:gd name="T4" fmla="*/ 170 w 180"/>
                  <a:gd name="T5" fmla="*/ 2 h 46"/>
                  <a:gd name="T6" fmla="*/ 170 w 180"/>
                  <a:gd name="T7" fmla="*/ 1 h 46"/>
                  <a:gd name="T8" fmla="*/ 180 w 180"/>
                  <a:gd name="T9" fmla="*/ 8 h 46"/>
                  <a:gd name="T10" fmla="*/ 90 w 180"/>
                  <a:gd name="T11" fmla="*/ 46 h 46"/>
                  <a:gd name="T12" fmla="*/ 0 w 180"/>
                  <a:gd name="T13" fmla="*/ 7 h 46"/>
                  <a:gd name="T14" fmla="*/ 10 w 180"/>
                  <a:gd name="T15" fmla="*/ 0 h 46"/>
                  <a:gd name="T16" fmla="*/ 10 w 180"/>
                  <a:gd name="T1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6">
                    <a:moveTo>
                      <a:pt x="10" y="2"/>
                    </a:moveTo>
                    <a:cubicBezTo>
                      <a:pt x="10" y="23"/>
                      <a:pt x="46" y="41"/>
                      <a:pt x="90" y="41"/>
                    </a:cubicBezTo>
                    <a:cubicBezTo>
                      <a:pt x="134" y="41"/>
                      <a:pt x="170" y="23"/>
                      <a:pt x="170" y="2"/>
                    </a:cubicBezTo>
                    <a:cubicBezTo>
                      <a:pt x="170" y="1"/>
                      <a:pt x="170" y="1"/>
                      <a:pt x="170" y="1"/>
                    </a:cubicBezTo>
                    <a:cubicBezTo>
                      <a:pt x="174" y="3"/>
                      <a:pt x="177" y="5"/>
                      <a:pt x="180" y="8"/>
                    </a:cubicBezTo>
                    <a:cubicBezTo>
                      <a:pt x="174" y="30"/>
                      <a:pt x="136" y="46"/>
                      <a:pt x="90" y="46"/>
                    </a:cubicBezTo>
                    <a:cubicBezTo>
                      <a:pt x="44" y="46"/>
                      <a:pt x="5" y="29"/>
                      <a:pt x="0" y="7"/>
                    </a:cubicBezTo>
                    <a:cubicBezTo>
                      <a:pt x="3" y="4"/>
                      <a:pt x="6" y="2"/>
                      <a:pt x="10" y="0"/>
                    </a:cubicBezTo>
                    <a:cubicBezTo>
                      <a:pt x="10" y="1"/>
                      <a:pt x="10" y="1"/>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04"/>
              <p:cNvSpPr>
                <a:spLocks/>
              </p:cNvSpPr>
              <p:nvPr/>
            </p:nvSpPr>
            <p:spPr bwMode="auto">
              <a:xfrm>
                <a:off x="4658951" y="5225810"/>
                <a:ext cx="310150" cy="86554"/>
              </a:xfrm>
              <a:custGeom>
                <a:avLst/>
                <a:gdLst>
                  <a:gd name="T0" fmla="*/ 91 w 182"/>
                  <a:gd name="T1" fmla="*/ 5 h 51"/>
                  <a:gd name="T2" fmla="*/ 11 w 182"/>
                  <a:gd name="T3" fmla="*/ 43 h 51"/>
                  <a:gd name="T4" fmla="*/ 1 w 182"/>
                  <a:gd name="T5" fmla="*/ 50 h 51"/>
                  <a:gd name="T6" fmla="*/ 0 w 182"/>
                  <a:gd name="T7" fmla="*/ 45 h 51"/>
                  <a:gd name="T8" fmla="*/ 91 w 182"/>
                  <a:gd name="T9" fmla="*/ 0 h 51"/>
                  <a:gd name="T10" fmla="*/ 182 w 182"/>
                  <a:gd name="T11" fmla="*/ 45 h 51"/>
                  <a:gd name="T12" fmla="*/ 181 w 182"/>
                  <a:gd name="T13" fmla="*/ 51 h 51"/>
                  <a:gd name="T14" fmla="*/ 171 w 182"/>
                  <a:gd name="T15" fmla="*/ 44 h 51"/>
                  <a:gd name="T16" fmla="*/ 147 w 182"/>
                  <a:gd name="T17" fmla="*/ 16 h 51"/>
                  <a:gd name="T18" fmla="*/ 91 w 182"/>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1">
                    <a:moveTo>
                      <a:pt x="91" y="5"/>
                    </a:moveTo>
                    <a:cubicBezTo>
                      <a:pt x="48" y="5"/>
                      <a:pt x="13" y="22"/>
                      <a:pt x="11" y="43"/>
                    </a:cubicBezTo>
                    <a:cubicBezTo>
                      <a:pt x="7" y="45"/>
                      <a:pt x="4" y="47"/>
                      <a:pt x="1" y="50"/>
                    </a:cubicBezTo>
                    <a:cubicBezTo>
                      <a:pt x="1" y="48"/>
                      <a:pt x="0" y="46"/>
                      <a:pt x="0" y="45"/>
                    </a:cubicBezTo>
                    <a:cubicBezTo>
                      <a:pt x="0" y="20"/>
                      <a:pt x="41" y="0"/>
                      <a:pt x="91" y="0"/>
                    </a:cubicBezTo>
                    <a:cubicBezTo>
                      <a:pt x="141" y="0"/>
                      <a:pt x="182" y="20"/>
                      <a:pt x="182" y="45"/>
                    </a:cubicBezTo>
                    <a:cubicBezTo>
                      <a:pt x="182" y="47"/>
                      <a:pt x="182" y="49"/>
                      <a:pt x="181" y="51"/>
                    </a:cubicBezTo>
                    <a:cubicBezTo>
                      <a:pt x="178" y="48"/>
                      <a:pt x="175" y="46"/>
                      <a:pt x="171" y="44"/>
                    </a:cubicBezTo>
                    <a:cubicBezTo>
                      <a:pt x="171" y="33"/>
                      <a:pt x="162" y="23"/>
                      <a:pt x="147" y="16"/>
                    </a:cubicBezTo>
                    <a:cubicBezTo>
                      <a:pt x="133" y="9"/>
                      <a:pt x="113" y="5"/>
                      <a:pt x="9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5"/>
              <p:cNvSpPr>
                <a:spLocks/>
              </p:cNvSpPr>
              <p:nvPr/>
            </p:nvSpPr>
            <p:spPr bwMode="auto">
              <a:xfrm>
                <a:off x="4641640" y="5310921"/>
                <a:ext cx="344772" cy="80062"/>
              </a:xfrm>
              <a:custGeom>
                <a:avLst/>
                <a:gdLst>
                  <a:gd name="T0" fmla="*/ 0 w 202"/>
                  <a:gd name="T1" fmla="*/ 11 h 47"/>
                  <a:gd name="T2" fmla="*/ 11 w 202"/>
                  <a:gd name="T3" fmla="*/ 0 h 47"/>
                  <a:gd name="T4" fmla="*/ 101 w 202"/>
                  <a:gd name="T5" fmla="*/ 39 h 47"/>
                  <a:gd name="T6" fmla="*/ 191 w 202"/>
                  <a:gd name="T7" fmla="*/ 1 h 47"/>
                  <a:gd name="T8" fmla="*/ 202 w 202"/>
                  <a:gd name="T9" fmla="*/ 12 h 47"/>
                  <a:gd name="T10" fmla="*/ 101 w 202"/>
                  <a:gd name="T11" fmla="*/ 47 h 47"/>
                  <a:gd name="T12" fmla="*/ 38 w 202"/>
                  <a:gd name="T13" fmla="*/ 37 h 47"/>
                  <a:gd name="T14" fmla="*/ 0 w 202"/>
                  <a:gd name="T15" fmla="*/ 1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47">
                    <a:moveTo>
                      <a:pt x="0" y="11"/>
                    </a:moveTo>
                    <a:cubicBezTo>
                      <a:pt x="3" y="7"/>
                      <a:pt x="6" y="3"/>
                      <a:pt x="11" y="0"/>
                    </a:cubicBezTo>
                    <a:cubicBezTo>
                      <a:pt x="16" y="22"/>
                      <a:pt x="55" y="39"/>
                      <a:pt x="101" y="39"/>
                    </a:cubicBezTo>
                    <a:cubicBezTo>
                      <a:pt x="147" y="39"/>
                      <a:pt x="185" y="23"/>
                      <a:pt x="191" y="1"/>
                    </a:cubicBezTo>
                    <a:cubicBezTo>
                      <a:pt x="196" y="4"/>
                      <a:pt x="199" y="8"/>
                      <a:pt x="202" y="12"/>
                    </a:cubicBezTo>
                    <a:cubicBezTo>
                      <a:pt x="187" y="33"/>
                      <a:pt x="148" y="47"/>
                      <a:pt x="101" y="47"/>
                    </a:cubicBezTo>
                    <a:cubicBezTo>
                      <a:pt x="77" y="47"/>
                      <a:pt x="56" y="44"/>
                      <a:pt x="38" y="37"/>
                    </a:cubicBezTo>
                    <a:cubicBezTo>
                      <a:pt x="20" y="31"/>
                      <a:pt x="7" y="22"/>
                      <a:pt x="0" y="1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06"/>
              <p:cNvSpPr>
                <a:spLocks/>
              </p:cNvSpPr>
              <p:nvPr/>
            </p:nvSpPr>
            <p:spPr bwMode="auto">
              <a:xfrm>
                <a:off x="4631543" y="5212106"/>
                <a:ext cx="364967" cy="119011"/>
              </a:xfrm>
              <a:custGeom>
                <a:avLst/>
                <a:gdLst>
                  <a:gd name="T0" fmla="*/ 17 w 214"/>
                  <a:gd name="T1" fmla="*/ 58 h 70"/>
                  <a:gd name="T2" fmla="*/ 6 w 214"/>
                  <a:gd name="T3" fmla="*/ 69 h 70"/>
                  <a:gd name="T4" fmla="*/ 0 w 214"/>
                  <a:gd name="T5" fmla="*/ 53 h 70"/>
                  <a:gd name="T6" fmla="*/ 0 w 214"/>
                  <a:gd name="T7" fmla="*/ 53 h 70"/>
                  <a:gd name="T8" fmla="*/ 107 w 214"/>
                  <a:gd name="T9" fmla="*/ 0 h 70"/>
                  <a:gd name="T10" fmla="*/ 214 w 214"/>
                  <a:gd name="T11" fmla="*/ 53 h 70"/>
                  <a:gd name="T12" fmla="*/ 214 w 214"/>
                  <a:gd name="T13" fmla="*/ 53 h 70"/>
                  <a:gd name="T14" fmla="*/ 214 w 214"/>
                  <a:gd name="T15" fmla="*/ 54 h 70"/>
                  <a:gd name="T16" fmla="*/ 214 w 214"/>
                  <a:gd name="T17" fmla="*/ 54 h 70"/>
                  <a:gd name="T18" fmla="*/ 208 w 214"/>
                  <a:gd name="T19" fmla="*/ 70 h 70"/>
                  <a:gd name="T20" fmla="*/ 197 w 214"/>
                  <a:gd name="T21" fmla="*/ 59 h 70"/>
                  <a:gd name="T22" fmla="*/ 198 w 214"/>
                  <a:gd name="T23" fmla="*/ 53 h 70"/>
                  <a:gd name="T24" fmla="*/ 107 w 214"/>
                  <a:gd name="T25" fmla="*/ 8 h 70"/>
                  <a:gd name="T26" fmla="*/ 16 w 214"/>
                  <a:gd name="T27" fmla="*/ 53 h 70"/>
                  <a:gd name="T28" fmla="*/ 17 w 214"/>
                  <a:gd name="T2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70">
                    <a:moveTo>
                      <a:pt x="17" y="58"/>
                    </a:moveTo>
                    <a:cubicBezTo>
                      <a:pt x="12" y="61"/>
                      <a:pt x="9" y="65"/>
                      <a:pt x="6" y="69"/>
                    </a:cubicBezTo>
                    <a:cubicBezTo>
                      <a:pt x="2" y="64"/>
                      <a:pt x="1" y="59"/>
                      <a:pt x="0" y="53"/>
                    </a:cubicBezTo>
                    <a:cubicBezTo>
                      <a:pt x="0" y="53"/>
                      <a:pt x="0" y="53"/>
                      <a:pt x="0" y="53"/>
                    </a:cubicBezTo>
                    <a:cubicBezTo>
                      <a:pt x="0" y="23"/>
                      <a:pt x="48" y="0"/>
                      <a:pt x="107" y="0"/>
                    </a:cubicBezTo>
                    <a:cubicBezTo>
                      <a:pt x="166" y="0"/>
                      <a:pt x="214" y="23"/>
                      <a:pt x="214" y="53"/>
                    </a:cubicBezTo>
                    <a:cubicBezTo>
                      <a:pt x="214" y="53"/>
                      <a:pt x="214" y="53"/>
                      <a:pt x="214" y="53"/>
                    </a:cubicBezTo>
                    <a:cubicBezTo>
                      <a:pt x="214" y="54"/>
                      <a:pt x="214" y="54"/>
                      <a:pt x="214" y="54"/>
                    </a:cubicBezTo>
                    <a:cubicBezTo>
                      <a:pt x="214" y="54"/>
                      <a:pt x="214" y="54"/>
                      <a:pt x="214" y="54"/>
                    </a:cubicBezTo>
                    <a:cubicBezTo>
                      <a:pt x="214" y="60"/>
                      <a:pt x="211" y="65"/>
                      <a:pt x="208" y="70"/>
                    </a:cubicBezTo>
                    <a:cubicBezTo>
                      <a:pt x="205" y="66"/>
                      <a:pt x="202" y="62"/>
                      <a:pt x="197" y="59"/>
                    </a:cubicBezTo>
                    <a:cubicBezTo>
                      <a:pt x="198" y="57"/>
                      <a:pt x="198" y="55"/>
                      <a:pt x="198" y="53"/>
                    </a:cubicBezTo>
                    <a:cubicBezTo>
                      <a:pt x="198" y="28"/>
                      <a:pt x="157" y="8"/>
                      <a:pt x="107" y="8"/>
                    </a:cubicBezTo>
                    <a:cubicBezTo>
                      <a:pt x="57" y="8"/>
                      <a:pt x="16" y="28"/>
                      <a:pt x="16" y="53"/>
                    </a:cubicBezTo>
                    <a:cubicBezTo>
                      <a:pt x="16" y="54"/>
                      <a:pt x="17" y="56"/>
                      <a:pt x="17" y="58"/>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07"/>
              <p:cNvSpPr>
                <a:spLocks/>
              </p:cNvSpPr>
              <p:nvPr/>
            </p:nvSpPr>
            <p:spPr bwMode="auto">
              <a:xfrm>
                <a:off x="4631543" y="5302266"/>
                <a:ext cx="10098" cy="54817"/>
              </a:xfrm>
              <a:custGeom>
                <a:avLst/>
                <a:gdLst>
                  <a:gd name="T0" fmla="*/ 6 w 6"/>
                  <a:gd name="T1" fmla="*/ 16 h 32"/>
                  <a:gd name="T2" fmla="*/ 0 w 6"/>
                  <a:gd name="T3" fmla="*/ 32 h 32"/>
                  <a:gd name="T4" fmla="*/ 0 w 6"/>
                  <a:gd name="T5" fmla="*/ 0 h 32"/>
                  <a:gd name="T6" fmla="*/ 6 w 6"/>
                  <a:gd name="T7" fmla="*/ 16 h 32"/>
                </a:gdLst>
                <a:ahLst/>
                <a:cxnLst>
                  <a:cxn ang="0">
                    <a:pos x="T0" y="T1"/>
                  </a:cxn>
                  <a:cxn ang="0">
                    <a:pos x="T2" y="T3"/>
                  </a:cxn>
                  <a:cxn ang="0">
                    <a:pos x="T4" y="T5"/>
                  </a:cxn>
                  <a:cxn ang="0">
                    <a:pos x="T6" y="T7"/>
                  </a:cxn>
                </a:cxnLst>
                <a:rect l="0" t="0" r="r" b="b"/>
                <a:pathLst>
                  <a:path w="6" h="32">
                    <a:moveTo>
                      <a:pt x="6" y="16"/>
                    </a:moveTo>
                    <a:cubicBezTo>
                      <a:pt x="2" y="21"/>
                      <a:pt x="0" y="27"/>
                      <a:pt x="0" y="32"/>
                    </a:cubicBezTo>
                    <a:cubicBezTo>
                      <a:pt x="0" y="0"/>
                      <a:pt x="0" y="0"/>
                      <a:pt x="0" y="0"/>
                    </a:cubicBezTo>
                    <a:cubicBezTo>
                      <a:pt x="1" y="6"/>
                      <a:pt x="2" y="11"/>
                      <a:pt x="6" y="1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8"/>
              <p:cNvSpPr>
                <a:spLocks/>
              </p:cNvSpPr>
              <p:nvPr/>
            </p:nvSpPr>
            <p:spPr bwMode="auto">
              <a:xfrm>
                <a:off x="4707998" y="5612416"/>
                <a:ext cx="12262" cy="56260"/>
              </a:xfrm>
              <a:custGeom>
                <a:avLst/>
                <a:gdLst>
                  <a:gd name="T0" fmla="*/ 7 w 7"/>
                  <a:gd name="T1" fmla="*/ 0 h 33"/>
                  <a:gd name="T2" fmla="*/ 6 w 7"/>
                  <a:gd name="T3" fmla="*/ 33 h 33"/>
                  <a:gd name="T4" fmla="*/ 0 w 7"/>
                  <a:gd name="T5" fmla="*/ 16 h 33"/>
                  <a:gd name="T6" fmla="*/ 7 w 7"/>
                  <a:gd name="T7" fmla="*/ 0 h 33"/>
                </a:gdLst>
                <a:ahLst/>
                <a:cxnLst>
                  <a:cxn ang="0">
                    <a:pos x="T0" y="T1"/>
                  </a:cxn>
                  <a:cxn ang="0">
                    <a:pos x="T2" y="T3"/>
                  </a:cxn>
                  <a:cxn ang="0">
                    <a:pos x="T4" y="T5"/>
                  </a:cxn>
                  <a:cxn ang="0">
                    <a:pos x="T6" y="T7"/>
                  </a:cxn>
                </a:cxnLst>
                <a:rect l="0" t="0" r="r" b="b"/>
                <a:pathLst>
                  <a:path w="7" h="33">
                    <a:moveTo>
                      <a:pt x="7" y="0"/>
                    </a:moveTo>
                    <a:cubicBezTo>
                      <a:pt x="6" y="33"/>
                      <a:pt x="6" y="33"/>
                      <a:pt x="6" y="33"/>
                    </a:cubicBezTo>
                    <a:cubicBezTo>
                      <a:pt x="6" y="27"/>
                      <a:pt x="4" y="22"/>
                      <a:pt x="0" y="16"/>
                    </a:cubicBezTo>
                    <a:cubicBezTo>
                      <a:pt x="4" y="11"/>
                      <a:pt x="6" y="6"/>
                      <a:pt x="7"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09"/>
              <p:cNvSpPr>
                <a:spLocks/>
              </p:cNvSpPr>
              <p:nvPr/>
            </p:nvSpPr>
            <p:spPr bwMode="auto">
              <a:xfrm>
                <a:off x="4353850" y="5638382"/>
                <a:ext cx="364967" cy="120454"/>
              </a:xfrm>
              <a:custGeom>
                <a:avLst/>
                <a:gdLst>
                  <a:gd name="T0" fmla="*/ 6 w 214"/>
                  <a:gd name="T1" fmla="*/ 0 h 71"/>
                  <a:gd name="T2" fmla="*/ 45 w 214"/>
                  <a:gd name="T3" fmla="*/ 26 h 71"/>
                  <a:gd name="T4" fmla="*/ 108 w 214"/>
                  <a:gd name="T5" fmla="*/ 37 h 71"/>
                  <a:gd name="T6" fmla="*/ 208 w 214"/>
                  <a:gd name="T7" fmla="*/ 1 h 71"/>
                  <a:gd name="T8" fmla="*/ 214 w 214"/>
                  <a:gd name="T9" fmla="*/ 18 h 71"/>
                  <a:gd name="T10" fmla="*/ 107 w 214"/>
                  <a:gd name="T11" fmla="*/ 71 h 71"/>
                  <a:gd name="T12" fmla="*/ 0 w 214"/>
                  <a:gd name="T13" fmla="*/ 18 h 71"/>
                  <a:gd name="T14" fmla="*/ 0 w 214"/>
                  <a:gd name="T15" fmla="*/ 17 h 71"/>
                  <a:gd name="T16" fmla="*/ 0 w 214"/>
                  <a:gd name="T17" fmla="*/ 16 h 71"/>
                  <a:gd name="T18" fmla="*/ 6 w 214"/>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71">
                    <a:moveTo>
                      <a:pt x="6" y="0"/>
                    </a:moveTo>
                    <a:cubicBezTo>
                      <a:pt x="13" y="11"/>
                      <a:pt x="27" y="20"/>
                      <a:pt x="45" y="26"/>
                    </a:cubicBezTo>
                    <a:cubicBezTo>
                      <a:pt x="62" y="33"/>
                      <a:pt x="84" y="37"/>
                      <a:pt x="108" y="37"/>
                    </a:cubicBezTo>
                    <a:cubicBezTo>
                      <a:pt x="154" y="37"/>
                      <a:pt x="194" y="22"/>
                      <a:pt x="208" y="1"/>
                    </a:cubicBezTo>
                    <a:cubicBezTo>
                      <a:pt x="212" y="7"/>
                      <a:pt x="214" y="12"/>
                      <a:pt x="214" y="18"/>
                    </a:cubicBezTo>
                    <a:cubicBezTo>
                      <a:pt x="214" y="47"/>
                      <a:pt x="166" y="71"/>
                      <a:pt x="107" y="71"/>
                    </a:cubicBezTo>
                    <a:cubicBezTo>
                      <a:pt x="48" y="71"/>
                      <a:pt x="0" y="47"/>
                      <a:pt x="0" y="18"/>
                    </a:cubicBezTo>
                    <a:cubicBezTo>
                      <a:pt x="0" y="17"/>
                      <a:pt x="0" y="17"/>
                      <a:pt x="0" y="17"/>
                    </a:cubicBezTo>
                    <a:cubicBezTo>
                      <a:pt x="0" y="16"/>
                      <a:pt x="0" y="16"/>
                      <a:pt x="0" y="16"/>
                    </a:cubicBezTo>
                    <a:cubicBezTo>
                      <a:pt x="1" y="11"/>
                      <a:pt x="3" y="5"/>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10"/>
              <p:cNvSpPr>
                <a:spLocks/>
              </p:cNvSpPr>
              <p:nvPr/>
            </p:nvSpPr>
            <p:spPr bwMode="auto">
              <a:xfrm>
                <a:off x="4560136" y="5578516"/>
                <a:ext cx="25245" cy="8655"/>
              </a:xfrm>
              <a:custGeom>
                <a:avLst/>
                <a:gdLst>
                  <a:gd name="T0" fmla="*/ 0 w 15"/>
                  <a:gd name="T1" fmla="*/ 0 h 5"/>
                  <a:gd name="T2" fmla="*/ 15 w 15"/>
                  <a:gd name="T3" fmla="*/ 2 h 5"/>
                  <a:gd name="T4" fmla="*/ 13 w 15"/>
                  <a:gd name="T5" fmla="*/ 4 h 5"/>
                  <a:gd name="T6" fmla="*/ 8 w 15"/>
                  <a:gd name="T7" fmla="*/ 5 h 5"/>
                  <a:gd name="T8" fmla="*/ 1 w 15"/>
                  <a:gd name="T9" fmla="*/ 2 h 5"/>
                  <a:gd name="T10" fmla="*/ 0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0" y="0"/>
                    </a:moveTo>
                    <a:cubicBezTo>
                      <a:pt x="6" y="1"/>
                      <a:pt x="10" y="1"/>
                      <a:pt x="15" y="2"/>
                    </a:cubicBezTo>
                    <a:cubicBezTo>
                      <a:pt x="15" y="3"/>
                      <a:pt x="14" y="3"/>
                      <a:pt x="13" y="4"/>
                    </a:cubicBezTo>
                    <a:cubicBezTo>
                      <a:pt x="12" y="5"/>
                      <a:pt x="10" y="5"/>
                      <a:pt x="8" y="5"/>
                    </a:cubicBezTo>
                    <a:cubicBezTo>
                      <a:pt x="5" y="5"/>
                      <a:pt x="3" y="4"/>
                      <a:pt x="1" y="2"/>
                    </a:cubicBezTo>
                    <a:cubicBezTo>
                      <a:pt x="1" y="1"/>
                      <a:pt x="1" y="1"/>
                      <a:pt x="0"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11"/>
              <p:cNvSpPr>
                <a:spLocks/>
              </p:cNvSpPr>
              <p:nvPr/>
            </p:nvSpPr>
            <p:spPr bwMode="auto">
              <a:xfrm>
                <a:off x="4547874" y="5573467"/>
                <a:ext cx="12262" cy="5049"/>
              </a:xfrm>
              <a:custGeom>
                <a:avLst/>
                <a:gdLst>
                  <a:gd name="T0" fmla="*/ 0 w 7"/>
                  <a:gd name="T1" fmla="*/ 0 h 3"/>
                  <a:gd name="T2" fmla="*/ 7 w 7"/>
                  <a:gd name="T3" fmla="*/ 3 h 3"/>
                  <a:gd name="T4" fmla="*/ 0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3" y="1"/>
                      <a:pt x="6" y="2"/>
                      <a:pt x="7" y="3"/>
                    </a:cubicBezTo>
                    <a:cubicBezTo>
                      <a:pt x="5" y="3"/>
                      <a:pt x="2" y="3"/>
                      <a:pt x="0" y="3"/>
                    </a:cubicBezTo>
                    <a:lnTo>
                      <a:pt x="0" y="0"/>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12"/>
              <p:cNvSpPr>
                <a:spLocks/>
              </p:cNvSpPr>
              <p:nvPr/>
            </p:nvSpPr>
            <p:spPr bwMode="auto">
              <a:xfrm>
                <a:off x="4547874" y="5607367"/>
                <a:ext cx="18753" cy="23802"/>
              </a:xfrm>
              <a:custGeom>
                <a:avLst/>
                <a:gdLst>
                  <a:gd name="T0" fmla="*/ 8 w 11"/>
                  <a:gd name="T1" fmla="*/ 11 h 14"/>
                  <a:gd name="T2" fmla="*/ 0 w 11"/>
                  <a:gd name="T3" fmla="*/ 14 h 14"/>
                  <a:gd name="T4" fmla="*/ 0 w 11"/>
                  <a:gd name="T5" fmla="*/ 0 h 14"/>
                  <a:gd name="T6" fmla="*/ 8 w 11"/>
                  <a:gd name="T7" fmla="*/ 3 h 14"/>
                  <a:gd name="T8" fmla="*/ 11 w 11"/>
                  <a:gd name="T9" fmla="*/ 7 h 14"/>
                  <a:gd name="T10" fmla="*/ 8 w 11"/>
                  <a:gd name="T11" fmla="*/ 11 h 14"/>
                </a:gdLst>
                <a:ahLst/>
                <a:cxnLst>
                  <a:cxn ang="0">
                    <a:pos x="T0" y="T1"/>
                  </a:cxn>
                  <a:cxn ang="0">
                    <a:pos x="T2" y="T3"/>
                  </a:cxn>
                  <a:cxn ang="0">
                    <a:pos x="T4" y="T5"/>
                  </a:cxn>
                  <a:cxn ang="0">
                    <a:pos x="T6" y="T7"/>
                  </a:cxn>
                  <a:cxn ang="0">
                    <a:pos x="T8" y="T9"/>
                  </a:cxn>
                  <a:cxn ang="0">
                    <a:pos x="T10" y="T11"/>
                  </a:cxn>
                </a:cxnLst>
                <a:rect l="0" t="0" r="r" b="b"/>
                <a:pathLst>
                  <a:path w="11" h="14">
                    <a:moveTo>
                      <a:pt x="8" y="11"/>
                    </a:moveTo>
                    <a:cubicBezTo>
                      <a:pt x="6" y="13"/>
                      <a:pt x="3" y="13"/>
                      <a:pt x="0" y="14"/>
                    </a:cubicBezTo>
                    <a:cubicBezTo>
                      <a:pt x="0" y="0"/>
                      <a:pt x="0" y="0"/>
                      <a:pt x="0" y="0"/>
                    </a:cubicBezTo>
                    <a:cubicBezTo>
                      <a:pt x="4" y="1"/>
                      <a:pt x="6" y="2"/>
                      <a:pt x="8" y="3"/>
                    </a:cubicBezTo>
                    <a:cubicBezTo>
                      <a:pt x="10" y="4"/>
                      <a:pt x="11" y="5"/>
                      <a:pt x="11" y="7"/>
                    </a:cubicBezTo>
                    <a:cubicBezTo>
                      <a:pt x="11" y="9"/>
                      <a:pt x="10" y="10"/>
                      <a:pt x="8" y="11"/>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13"/>
              <p:cNvSpPr>
                <a:spLocks/>
              </p:cNvSpPr>
              <p:nvPr/>
            </p:nvSpPr>
            <p:spPr bwMode="auto">
              <a:xfrm>
                <a:off x="4520466" y="5573467"/>
                <a:ext cx="15868" cy="5049"/>
              </a:xfrm>
              <a:custGeom>
                <a:avLst/>
                <a:gdLst>
                  <a:gd name="T0" fmla="*/ 9 w 9"/>
                  <a:gd name="T1" fmla="*/ 0 h 3"/>
                  <a:gd name="T2" fmla="*/ 9 w 9"/>
                  <a:gd name="T3" fmla="*/ 3 h 3"/>
                  <a:gd name="T4" fmla="*/ 0 w 9"/>
                  <a:gd name="T5" fmla="*/ 3 h 3"/>
                  <a:gd name="T6" fmla="*/ 2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6" y="3"/>
                      <a:pt x="3" y="3"/>
                      <a:pt x="0" y="3"/>
                    </a:cubicBezTo>
                    <a:cubicBezTo>
                      <a:pt x="0" y="3"/>
                      <a:pt x="1" y="2"/>
                      <a:pt x="2" y="2"/>
                    </a:cubicBezTo>
                    <a:cubicBezTo>
                      <a:pt x="3" y="1"/>
                      <a:pt x="6" y="0"/>
                      <a:pt x="9"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14"/>
              <p:cNvSpPr>
                <a:spLocks/>
              </p:cNvSpPr>
              <p:nvPr/>
            </p:nvSpPr>
            <p:spPr bwMode="auto">
              <a:xfrm>
                <a:off x="4519023" y="5578516"/>
                <a:ext cx="17311" cy="13705"/>
              </a:xfrm>
              <a:custGeom>
                <a:avLst/>
                <a:gdLst>
                  <a:gd name="T0" fmla="*/ 1 w 10"/>
                  <a:gd name="T1" fmla="*/ 0 h 8"/>
                  <a:gd name="T2" fmla="*/ 10 w 10"/>
                  <a:gd name="T3" fmla="*/ 0 h 8"/>
                  <a:gd name="T4" fmla="*/ 10 w 10"/>
                  <a:gd name="T5" fmla="*/ 8 h 8"/>
                  <a:gd name="T6" fmla="*/ 2 w 10"/>
                  <a:gd name="T7" fmla="*/ 6 h 8"/>
                  <a:gd name="T8" fmla="*/ 0 w 10"/>
                  <a:gd name="T9" fmla="*/ 3 h 8"/>
                  <a:gd name="T10" fmla="*/ 1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1" y="0"/>
                    </a:moveTo>
                    <a:cubicBezTo>
                      <a:pt x="4" y="0"/>
                      <a:pt x="7" y="0"/>
                      <a:pt x="10" y="0"/>
                    </a:cubicBezTo>
                    <a:cubicBezTo>
                      <a:pt x="10" y="8"/>
                      <a:pt x="10" y="8"/>
                      <a:pt x="10" y="8"/>
                    </a:cubicBezTo>
                    <a:cubicBezTo>
                      <a:pt x="7" y="8"/>
                      <a:pt x="4" y="7"/>
                      <a:pt x="2" y="6"/>
                    </a:cubicBezTo>
                    <a:cubicBezTo>
                      <a:pt x="1" y="5"/>
                      <a:pt x="0" y="4"/>
                      <a:pt x="0" y="3"/>
                    </a:cubicBezTo>
                    <a:cubicBezTo>
                      <a:pt x="0" y="2"/>
                      <a:pt x="0" y="1"/>
                      <a:pt x="1"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15"/>
              <p:cNvSpPr>
                <a:spLocks/>
              </p:cNvSpPr>
              <p:nvPr/>
            </p:nvSpPr>
            <p:spPr bwMode="auto">
              <a:xfrm>
                <a:off x="4496663" y="5552550"/>
                <a:ext cx="88718" cy="29573"/>
              </a:xfrm>
              <a:custGeom>
                <a:avLst/>
                <a:gdLst>
                  <a:gd name="T0" fmla="*/ 5 w 52"/>
                  <a:gd name="T1" fmla="*/ 10 h 17"/>
                  <a:gd name="T2" fmla="*/ 23 w 52"/>
                  <a:gd name="T3" fmla="*/ 6 h 17"/>
                  <a:gd name="T4" fmla="*/ 23 w 52"/>
                  <a:gd name="T5" fmla="*/ 3 h 17"/>
                  <a:gd name="T6" fmla="*/ 26 w 52"/>
                  <a:gd name="T7" fmla="*/ 0 h 17"/>
                  <a:gd name="T8" fmla="*/ 30 w 52"/>
                  <a:gd name="T9" fmla="*/ 3 h 17"/>
                  <a:gd name="T10" fmla="*/ 30 w 52"/>
                  <a:gd name="T11" fmla="*/ 6 h 17"/>
                  <a:gd name="T12" fmla="*/ 40 w 52"/>
                  <a:gd name="T13" fmla="*/ 7 h 17"/>
                  <a:gd name="T14" fmla="*/ 47 w 52"/>
                  <a:gd name="T15" fmla="*/ 10 h 17"/>
                  <a:gd name="T16" fmla="*/ 51 w 52"/>
                  <a:gd name="T17" fmla="*/ 13 h 17"/>
                  <a:gd name="T18" fmla="*/ 52 w 52"/>
                  <a:gd name="T19" fmla="*/ 16 h 17"/>
                  <a:gd name="T20" fmla="*/ 52 w 52"/>
                  <a:gd name="T21" fmla="*/ 17 h 17"/>
                  <a:gd name="T22" fmla="*/ 37 w 52"/>
                  <a:gd name="T23" fmla="*/ 15 h 17"/>
                  <a:gd name="T24" fmla="*/ 30 w 52"/>
                  <a:gd name="T25" fmla="*/ 12 h 17"/>
                  <a:gd name="T26" fmla="*/ 30 w 52"/>
                  <a:gd name="T27" fmla="*/ 15 h 17"/>
                  <a:gd name="T28" fmla="*/ 23 w 52"/>
                  <a:gd name="T29" fmla="*/ 15 h 17"/>
                  <a:gd name="T30" fmla="*/ 23 w 52"/>
                  <a:gd name="T31" fmla="*/ 15 h 17"/>
                  <a:gd name="T32" fmla="*/ 23 w 52"/>
                  <a:gd name="T33" fmla="*/ 12 h 17"/>
                  <a:gd name="T34" fmla="*/ 16 w 52"/>
                  <a:gd name="T35" fmla="*/ 14 h 17"/>
                  <a:gd name="T36" fmla="*/ 14 w 52"/>
                  <a:gd name="T37" fmla="*/ 15 h 17"/>
                  <a:gd name="T38" fmla="*/ 0 w 52"/>
                  <a:gd name="T39" fmla="*/ 16 h 17"/>
                  <a:gd name="T40" fmla="*/ 5 w 52"/>
                  <a:gd name="T4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17">
                    <a:moveTo>
                      <a:pt x="5" y="10"/>
                    </a:moveTo>
                    <a:cubicBezTo>
                      <a:pt x="9" y="8"/>
                      <a:pt x="15" y="6"/>
                      <a:pt x="23" y="6"/>
                    </a:cubicBezTo>
                    <a:cubicBezTo>
                      <a:pt x="23" y="3"/>
                      <a:pt x="23" y="3"/>
                      <a:pt x="23" y="3"/>
                    </a:cubicBezTo>
                    <a:cubicBezTo>
                      <a:pt x="23" y="1"/>
                      <a:pt x="24" y="0"/>
                      <a:pt x="26" y="0"/>
                    </a:cubicBezTo>
                    <a:cubicBezTo>
                      <a:pt x="29" y="0"/>
                      <a:pt x="30" y="1"/>
                      <a:pt x="30" y="3"/>
                    </a:cubicBezTo>
                    <a:cubicBezTo>
                      <a:pt x="30" y="6"/>
                      <a:pt x="30" y="6"/>
                      <a:pt x="30" y="6"/>
                    </a:cubicBezTo>
                    <a:cubicBezTo>
                      <a:pt x="34" y="6"/>
                      <a:pt x="37" y="7"/>
                      <a:pt x="40" y="7"/>
                    </a:cubicBezTo>
                    <a:cubicBezTo>
                      <a:pt x="43" y="8"/>
                      <a:pt x="45" y="9"/>
                      <a:pt x="47" y="10"/>
                    </a:cubicBezTo>
                    <a:cubicBezTo>
                      <a:pt x="49" y="11"/>
                      <a:pt x="50" y="12"/>
                      <a:pt x="51" y="13"/>
                    </a:cubicBezTo>
                    <a:cubicBezTo>
                      <a:pt x="52" y="15"/>
                      <a:pt x="52" y="16"/>
                      <a:pt x="52" y="16"/>
                    </a:cubicBezTo>
                    <a:cubicBezTo>
                      <a:pt x="52" y="17"/>
                      <a:pt x="52" y="17"/>
                      <a:pt x="52" y="17"/>
                    </a:cubicBezTo>
                    <a:cubicBezTo>
                      <a:pt x="47" y="16"/>
                      <a:pt x="43" y="16"/>
                      <a:pt x="37" y="15"/>
                    </a:cubicBezTo>
                    <a:cubicBezTo>
                      <a:pt x="36" y="14"/>
                      <a:pt x="33" y="13"/>
                      <a:pt x="30" y="12"/>
                    </a:cubicBezTo>
                    <a:cubicBezTo>
                      <a:pt x="30" y="15"/>
                      <a:pt x="30" y="15"/>
                      <a:pt x="30" y="15"/>
                    </a:cubicBezTo>
                    <a:cubicBezTo>
                      <a:pt x="28" y="15"/>
                      <a:pt x="25" y="15"/>
                      <a:pt x="23" y="15"/>
                    </a:cubicBezTo>
                    <a:cubicBezTo>
                      <a:pt x="23" y="15"/>
                      <a:pt x="23" y="15"/>
                      <a:pt x="23" y="15"/>
                    </a:cubicBezTo>
                    <a:cubicBezTo>
                      <a:pt x="23" y="12"/>
                      <a:pt x="23" y="12"/>
                      <a:pt x="23" y="12"/>
                    </a:cubicBezTo>
                    <a:cubicBezTo>
                      <a:pt x="20" y="12"/>
                      <a:pt x="17" y="13"/>
                      <a:pt x="16" y="14"/>
                    </a:cubicBezTo>
                    <a:cubicBezTo>
                      <a:pt x="15" y="14"/>
                      <a:pt x="14" y="15"/>
                      <a:pt x="14" y="15"/>
                    </a:cubicBezTo>
                    <a:cubicBezTo>
                      <a:pt x="9" y="15"/>
                      <a:pt x="4" y="16"/>
                      <a:pt x="0" y="16"/>
                    </a:cubicBezTo>
                    <a:cubicBezTo>
                      <a:pt x="0" y="14"/>
                      <a:pt x="2" y="12"/>
                      <a:pt x="5" y="1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16"/>
              <p:cNvSpPr>
                <a:spLocks/>
              </p:cNvSpPr>
              <p:nvPr/>
            </p:nvSpPr>
            <p:spPr bwMode="auto">
              <a:xfrm>
                <a:off x="4401454" y="5578516"/>
                <a:ext cx="272644" cy="98816"/>
              </a:xfrm>
              <a:custGeom>
                <a:avLst/>
                <a:gdLst>
                  <a:gd name="T0" fmla="*/ 67 w 160"/>
                  <a:gd name="T1" fmla="*/ 14 h 58"/>
                  <a:gd name="T2" fmla="*/ 79 w 160"/>
                  <a:gd name="T3" fmla="*/ 16 h 58"/>
                  <a:gd name="T4" fmla="*/ 79 w 160"/>
                  <a:gd name="T5" fmla="*/ 30 h 58"/>
                  <a:gd name="T6" fmla="*/ 73 w 160"/>
                  <a:gd name="T7" fmla="*/ 29 h 58"/>
                  <a:gd name="T8" fmla="*/ 70 w 160"/>
                  <a:gd name="T9" fmla="*/ 26 h 58"/>
                  <a:gd name="T10" fmla="*/ 67 w 160"/>
                  <a:gd name="T11" fmla="*/ 23 h 58"/>
                  <a:gd name="T12" fmla="*/ 65 w 160"/>
                  <a:gd name="T13" fmla="*/ 21 h 58"/>
                  <a:gd name="T14" fmla="*/ 61 w 160"/>
                  <a:gd name="T15" fmla="*/ 20 h 58"/>
                  <a:gd name="T16" fmla="*/ 55 w 160"/>
                  <a:gd name="T17" fmla="*/ 21 h 58"/>
                  <a:gd name="T18" fmla="*/ 53 w 160"/>
                  <a:gd name="T19" fmla="*/ 24 h 58"/>
                  <a:gd name="T20" fmla="*/ 55 w 160"/>
                  <a:gd name="T21" fmla="*/ 28 h 58"/>
                  <a:gd name="T22" fmla="*/ 60 w 160"/>
                  <a:gd name="T23" fmla="*/ 32 h 58"/>
                  <a:gd name="T24" fmla="*/ 68 w 160"/>
                  <a:gd name="T25" fmla="*/ 35 h 58"/>
                  <a:gd name="T26" fmla="*/ 79 w 160"/>
                  <a:gd name="T27" fmla="*/ 37 h 58"/>
                  <a:gd name="T28" fmla="*/ 79 w 160"/>
                  <a:gd name="T29" fmla="*/ 45 h 58"/>
                  <a:gd name="T30" fmla="*/ 80 w 160"/>
                  <a:gd name="T31" fmla="*/ 47 h 58"/>
                  <a:gd name="T32" fmla="*/ 82 w 160"/>
                  <a:gd name="T33" fmla="*/ 48 h 58"/>
                  <a:gd name="T34" fmla="*/ 85 w 160"/>
                  <a:gd name="T35" fmla="*/ 47 h 58"/>
                  <a:gd name="T36" fmla="*/ 86 w 160"/>
                  <a:gd name="T37" fmla="*/ 44 h 58"/>
                  <a:gd name="T38" fmla="*/ 86 w 160"/>
                  <a:gd name="T39" fmla="*/ 37 h 58"/>
                  <a:gd name="T40" fmla="*/ 99 w 160"/>
                  <a:gd name="T41" fmla="*/ 34 h 58"/>
                  <a:gd name="T42" fmla="*/ 108 w 160"/>
                  <a:gd name="T43" fmla="*/ 30 h 58"/>
                  <a:gd name="T44" fmla="*/ 111 w 160"/>
                  <a:gd name="T45" fmla="*/ 23 h 58"/>
                  <a:gd name="T46" fmla="*/ 109 w 160"/>
                  <a:gd name="T47" fmla="*/ 18 h 58"/>
                  <a:gd name="T48" fmla="*/ 104 w 160"/>
                  <a:gd name="T49" fmla="*/ 14 h 58"/>
                  <a:gd name="T50" fmla="*/ 97 w 160"/>
                  <a:gd name="T51" fmla="*/ 12 h 58"/>
                  <a:gd name="T52" fmla="*/ 86 w 160"/>
                  <a:gd name="T53" fmla="*/ 10 h 58"/>
                  <a:gd name="T54" fmla="*/ 86 w 160"/>
                  <a:gd name="T55" fmla="*/ 0 h 58"/>
                  <a:gd name="T56" fmla="*/ 93 w 160"/>
                  <a:gd name="T57" fmla="*/ 0 h 58"/>
                  <a:gd name="T58" fmla="*/ 94 w 160"/>
                  <a:gd name="T59" fmla="*/ 2 h 58"/>
                  <a:gd name="T60" fmla="*/ 101 w 160"/>
                  <a:gd name="T61" fmla="*/ 5 h 58"/>
                  <a:gd name="T62" fmla="*/ 106 w 160"/>
                  <a:gd name="T63" fmla="*/ 4 h 58"/>
                  <a:gd name="T64" fmla="*/ 108 w 160"/>
                  <a:gd name="T65" fmla="*/ 2 h 58"/>
                  <a:gd name="T66" fmla="*/ 160 w 160"/>
                  <a:gd name="T67" fmla="*/ 18 h 58"/>
                  <a:gd name="T68" fmla="*/ 160 w 160"/>
                  <a:gd name="T69" fmla="*/ 19 h 58"/>
                  <a:gd name="T70" fmla="*/ 80 w 160"/>
                  <a:gd name="T71" fmla="*/ 58 h 58"/>
                  <a:gd name="T72" fmla="*/ 0 w 160"/>
                  <a:gd name="T73" fmla="*/ 19 h 58"/>
                  <a:gd name="T74" fmla="*/ 0 w 160"/>
                  <a:gd name="T75" fmla="*/ 17 h 58"/>
                  <a:gd name="T76" fmla="*/ 56 w 160"/>
                  <a:gd name="T77" fmla="*/ 1 h 58"/>
                  <a:gd name="T78" fmla="*/ 55 w 160"/>
                  <a:gd name="T79" fmla="*/ 3 h 58"/>
                  <a:gd name="T80" fmla="*/ 59 w 160"/>
                  <a:gd name="T81" fmla="*/ 10 h 58"/>
                  <a:gd name="T82" fmla="*/ 67 w 160"/>
                  <a:gd name="T83"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58">
                    <a:moveTo>
                      <a:pt x="67" y="14"/>
                    </a:moveTo>
                    <a:cubicBezTo>
                      <a:pt x="70" y="15"/>
                      <a:pt x="74" y="16"/>
                      <a:pt x="79" y="16"/>
                    </a:cubicBezTo>
                    <a:cubicBezTo>
                      <a:pt x="79" y="30"/>
                      <a:pt x="79" y="30"/>
                      <a:pt x="79" y="30"/>
                    </a:cubicBezTo>
                    <a:cubicBezTo>
                      <a:pt x="76" y="30"/>
                      <a:pt x="74" y="30"/>
                      <a:pt x="73" y="29"/>
                    </a:cubicBezTo>
                    <a:cubicBezTo>
                      <a:pt x="71" y="28"/>
                      <a:pt x="70" y="27"/>
                      <a:pt x="70" y="26"/>
                    </a:cubicBezTo>
                    <a:cubicBezTo>
                      <a:pt x="69" y="26"/>
                      <a:pt x="68" y="24"/>
                      <a:pt x="67" y="23"/>
                    </a:cubicBezTo>
                    <a:cubicBezTo>
                      <a:pt x="67" y="22"/>
                      <a:pt x="66" y="21"/>
                      <a:pt x="65" y="21"/>
                    </a:cubicBezTo>
                    <a:cubicBezTo>
                      <a:pt x="64" y="20"/>
                      <a:pt x="62" y="20"/>
                      <a:pt x="61" y="20"/>
                    </a:cubicBezTo>
                    <a:cubicBezTo>
                      <a:pt x="58" y="20"/>
                      <a:pt x="57" y="21"/>
                      <a:pt x="55" y="21"/>
                    </a:cubicBezTo>
                    <a:cubicBezTo>
                      <a:pt x="54" y="22"/>
                      <a:pt x="53" y="23"/>
                      <a:pt x="53" y="24"/>
                    </a:cubicBezTo>
                    <a:cubicBezTo>
                      <a:pt x="53" y="25"/>
                      <a:pt x="54" y="27"/>
                      <a:pt x="55" y="28"/>
                    </a:cubicBezTo>
                    <a:cubicBezTo>
                      <a:pt x="56" y="29"/>
                      <a:pt x="57" y="31"/>
                      <a:pt x="60" y="32"/>
                    </a:cubicBezTo>
                    <a:cubicBezTo>
                      <a:pt x="62" y="33"/>
                      <a:pt x="64" y="34"/>
                      <a:pt x="68" y="35"/>
                    </a:cubicBezTo>
                    <a:cubicBezTo>
                      <a:pt x="71" y="36"/>
                      <a:pt x="75" y="37"/>
                      <a:pt x="79" y="37"/>
                    </a:cubicBezTo>
                    <a:cubicBezTo>
                      <a:pt x="79" y="45"/>
                      <a:pt x="79" y="45"/>
                      <a:pt x="79" y="45"/>
                    </a:cubicBezTo>
                    <a:cubicBezTo>
                      <a:pt x="79" y="46"/>
                      <a:pt x="79" y="47"/>
                      <a:pt x="80" y="47"/>
                    </a:cubicBezTo>
                    <a:cubicBezTo>
                      <a:pt x="80" y="48"/>
                      <a:pt x="81" y="48"/>
                      <a:pt x="82" y="48"/>
                    </a:cubicBezTo>
                    <a:cubicBezTo>
                      <a:pt x="84" y="48"/>
                      <a:pt x="85" y="47"/>
                      <a:pt x="85" y="47"/>
                    </a:cubicBezTo>
                    <a:cubicBezTo>
                      <a:pt x="86" y="46"/>
                      <a:pt x="86" y="45"/>
                      <a:pt x="86" y="44"/>
                    </a:cubicBezTo>
                    <a:cubicBezTo>
                      <a:pt x="86" y="37"/>
                      <a:pt x="86" y="37"/>
                      <a:pt x="86" y="37"/>
                    </a:cubicBezTo>
                    <a:cubicBezTo>
                      <a:pt x="91" y="36"/>
                      <a:pt x="95" y="36"/>
                      <a:pt x="99" y="34"/>
                    </a:cubicBezTo>
                    <a:cubicBezTo>
                      <a:pt x="103" y="33"/>
                      <a:pt x="106" y="32"/>
                      <a:pt x="108" y="30"/>
                    </a:cubicBezTo>
                    <a:cubicBezTo>
                      <a:pt x="110" y="27"/>
                      <a:pt x="111" y="25"/>
                      <a:pt x="111" y="23"/>
                    </a:cubicBezTo>
                    <a:cubicBezTo>
                      <a:pt x="111" y="21"/>
                      <a:pt x="110" y="19"/>
                      <a:pt x="109" y="18"/>
                    </a:cubicBezTo>
                    <a:cubicBezTo>
                      <a:pt x="108" y="16"/>
                      <a:pt x="106" y="15"/>
                      <a:pt x="104" y="14"/>
                    </a:cubicBezTo>
                    <a:cubicBezTo>
                      <a:pt x="102" y="13"/>
                      <a:pt x="99" y="12"/>
                      <a:pt x="97" y="12"/>
                    </a:cubicBezTo>
                    <a:cubicBezTo>
                      <a:pt x="94" y="11"/>
                      <a:pt x="90" y="10"/>
                      <a:pt x="86" y="10"/>
                    </a:cubicBezTo>
                    <a:cubicBezTo>
                      <a:pt x="86" y="0"/>
                      <a:pt x="86" y="0"/>
                      <a:pt x="86" y="0"/>
                    </a:cubicBezTo>
                    <a:cubicBezTo>
                      <a:pt x="88" y="0"/>
                      <a:pt x="91" y="0"/>
                      <a:pt x="93" y="0"/>
                    </a:cubicBezTo>
                    <a:cubicBezTo>
                      <a:pt x="94" y="1"/>
                      <a:pt x="94" y="1"/>
                      <a:pt x="94" y="2"/>
                    </a:cubicBezTo>
                    <a:cubicBezTo>
                      <a:pt x="96" y="4"/>
                      <a:pt x="98" y="5"/>
                      <a:pt x="101" y="5"/>
                    </a:cubicBezTo>
                    <a:cubicBezTo>
                      <a:pt x="103" y="5"/>
                      <a:pt x="105" y="5"/>
                      <a:pt x="106" y="4"/>
                    </a:cubicBezTo>
                    <a:cubicBezTo>
                      <a:pt x="107" y="3"/>
                      <a:pt x="108" y="3"/>
                      <a:pt x="108" y="2"/>
                    </a:cubicBezTo>
                    <a:cubicBezTo>
                      <a:pt x="128" y="5"/>
                      <a:pt x="146" y="11"/>
                      <a:pt x="160" y="18"/>
                    </a:cubicBezTo>
                    <a:cubicBezTo>
                      <a:pt x="160" y="18"/>
                      <a:pt x="160" y="19"/>
                      <a:pt x="160" y="19"/>
                    </a:cubicBezTo>
                    <a:cubicBezTo>
                      <a:pt x="160" y="41"/>
                      <a:pt x="124" y="58"/>
                      <a:pt x="80" y="58"/>
                    </a:cubicBezTo>
                    <a:cubicBezTo>
                      <a:pt x="36" y="58"/>
                      <a:pt x="0" y="41"/>
                      <a:pt x="0" y="19"/>
                    </a:cubicBezTo>
                    <a:cubicBezTo>
                      <a:pt x="0" y="18"/>
                      <a:pt x="0" y="18"/>
                      <a:pt x="0" y="17"/>
                    </a:cubicBezTo>
                    <a:cubicBezTo>
                      <a:pt x="14" y="9"/>
                      <a:pt x="34" y="4"/>
                      <a:pt x="56" y="1"/>
                    </a:cubicBezTo>
                    <a:cubicBezTo>
                      <a:pt x="56" y="2"/>
                      <a:pt x="55" y="3"/>
                      <a:pt x="55" y="3"/>
                    </a:cubicBezTo>
                    <a:cubicBezTo>
                      <a:pt x="55" y="6"/>
                      <a:pt x="56" y="8"/>
                      <a:pt x="59" y="10"/>
                    </a:cubicBezTo>
                    <a:cubicBezTo>
                      <a:pt x="61" y="12"/>
                      <a:pt x="63" y="13"/>
                      <a:pt x="67" y="1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17"/>
              <p:cNvSpPr>
                <a:spLocks noEditPoints="1"/>
              </p:cNvSpPr>
              <p:nvPr/>
            </p:nvSpPr>
            <p:spPr bwMode="auto">
              <a:xfrm>
                <a:off x="4491614" y="5578516"/>
                <a:ext cx="98816" cy="81505"/>
              </a:xfrm>
              <a:custGeom>
                <a:avLst/>
                <a:gdLst>
                  <a:gd name="T0" fmla="*/ 33 w 58"/>
                  <a:gd name="T1" fmla="*/ 31 h 48"/>
                  <a:gd name="T2" fmla="*/ 41 w 58"/>
                  <a:gd name="T3" fmla="*/ 28 h 48"/>
                  <a:gd name="T4" fmla="*/ 44 w 58"/>
                  <a:gd name="T5" fmla="*/ 24 h 48"/>
                  <a:gd name="T6" fmla="*/ 41 w 58"/>
                  <a:gd name="T7" fmla="*/ 20 h 48"/>
                  <a:gd name="T8" fmla="*/ 33 w 58"/>
                  <a:gd name="T9" fmla="*/ 17 h 48"/>
                  <a:gd name="T10" fmla="*/ 33 w 58"/>
                  <a:gd name="T11" fmla="*/ 31 h 48"/>
                  <a:gd name="T12" fmla="*/ 17 w 58"/>
                  <a:gd name="T13" fmla="*/ 26 h 48"/>
                  <a:gd name="T14" fmla="*/ 20 w 58"/>
                  <a:gd name="T15" fmla="*/ 29 h 48"/>
                  <a:gd name="T16" fmla="*/ 26 w 58"/>
                  <a:gd name="T17" fmla="*/ 30 h 48"/>
                  <a:gd name="T18" fmla="*/ 26 w 58"/>
                  <a:gd name="T19" fmla="*/ 16 h 48"/>
                  <a:gd name="T20" fmla="*/ 14 w 58"/>
                  <a:gd name="T21" fmla="*/ 14 h 48"/>
                  <a:gd name="T22" fmla="*/ 6 w 58"/>
                  <a:gd name="T23" fmla="*/ 10 h 48"/>
                  <a:gd name="T24" fmla="*/ 2 w 58"/>
                  <a:gd name="T25" fmla="*/ 3 h 48"/>
                  <a:gd name="T26" fmla="*/ 3 w 58"/>
                  <a:gd name="T27" fmla="*/ 1 h 48"/>
                  <a:gd name="T28" fmla="*/ 17 w 58"/>
                  <a:gd name="T29" fmla="*/ 0 h 48"/>
                  <a:gd name="T30" fmla="*/ 16 w 58"/>
                  <a:gd name="T31" fmla="*/ 3 h 48"/>
                  <a:gd name="T32" fmla="*/ 18 w 58"/>
                  <a:gd name="T33" fmla="*/ 6 h 48"/>
                  <a:gd name="T34" fmla="*/ 26 w 58"/>
                  <a:gd name="T35" fmla="*/ 8 h 48"/>
                  <a:gd name="T36" fmla="*/ 26 w 58"/>
                  <a:gd name="T37" fmla="*/ 0 h 48"/>
                  <a:gd name="T38" fmla="*/ 26 w 58"/>
                  <a:gd name="T39" fmla="*/ 0 h 48"/>
                  <a:gd name="T40" fmla="*/ 33 w 58"/>
                  <a:gd name="T41" fmla="*/ 0 h 48"/>
                  <a:gd name="T42" fmla="*/ 33 w 58"/>
                  <a:gd name="T43" fmla="*/ 10 h 48"/>
                  <a:gd name="T44" fmla="*/ 44 w 58"/>
                  <a:gd name="T45" fmla="*/ 12 h 48"/>
                  <a:gd name="T46" fmla="*/ 51 w 58"/>
                  <a:gd name="T47" fmla="*/ 14 h 48"/>
                  <a:gd name="T48" fmla="*/ 56 w 58"/>
                  <a:gd name="T49" fmla="*/ 18 h 48"/>
                  <a:gd name="T50" fmla="*/ 58 w 58"/>
                  <a:gd name="T51" fmla="*/ 23 h 48"/>
                  <a:gd name="T52" fmla="*/ 55 w 58"/>
                  <a:gd name="T53" fmla="*/ 30 h 48"/>
                  <a:gd name="T54" fmla="*/ 46 w 58"/>
                  <a:gd name="T55" fmla="*/ 34 h 48"/>
                  <a:gd name="T56" fmla="*/ 33 w 58"/>
                  <a:gd name="T57" fmla="*/ 37 h 48"/>
                  <a:gd name="T58" fmla="*/ 33 w 58"/>
                  <a:gd name="T59" fmla="*/ 44 h 48"/>
                  <a:gd name="T60" fmla="*/ 32 w 58"/>
                  <a:gd name="T61" fmla="*/ 47 h 48"/>
                  <a:gd name="T62" fmla="*/ 29 w 58"/>
                  <a:gd name="T63" fmla="*/ 48 h 48"/>
                  <a:gd name="T64" fmla="*/ 27 w 58"/>
                  <a:gd name="T65" fmla="*/ 47 h 48"/>
                  <a:gd name="T66" fmla="*/ 26 w 58"/>
                  <a:gd name="T67" fmla="*/ 45 h 48"/>
                  <a:gd name="T68" fmla="*/ 26 w 58"/>
                  <a:gd name="T69" fmla="*/ 37 h 48"/>
                  <a:gd name="T70" fmla="*/ 15 w 58"/>
                  <a:gd name="T71" fmla="*/ 35 h 48"/>
                  <a:gd name="T72" fmla="*/ 7 w 58"/>
                  <a:gd name="T73" fmla="*/ 32 h 48"/>
                  <a:gd name="T74" fmla="*/ 2 w 58"/>
                  <a:gd name="T75" fmla="*/ 28 h 48"/>
                  <a:gd name="T76" fmla="*/ 0 w 58"/>
                  <a:gd name="T77" fmla="*/ 24 h 48"/>
                  <a:gd name="T78" fmla="*/ 2 w 58"/>
                  <a:gd name="T79" fmla="*/ 21 h 48"/>
                  <a:gd name="T80" fmla="*/ 8 w 58"/>
                  <a:gd name="T81" fmla="*/ 20 h 48"/>
                  <a:gd name="T82" fmla="*/ 12 w 58"/>
                  <a:gd name="T83" fmla="*/ 21 h 48"/>
                  <a:gd name="T84" fmla="*/ 14 w 58"/>
                  <a:gd name="T85" fmla="*/ 23 h 48"/>
                  <a:gd name="T86" fmla="*/ 17 w 58"/>
                  <a:gd name="T87"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48">
                    <a:moveTo>
                      <a:pt x="33" y="31"/>
                    </a:moveTo>
                    <a:cubicBezTo>
                      <a:pt x="36" y="30"/>
                      <a:pt x="39" y="30"/>
                      <a:pt x="41" y="28"/>
                    </a:cubicBezTo>
                    <a:cubicBezTo>
                      <a:pt x="43" y="27"/>
                      <a:pt x="44" y="26"/>
                      <a:pt x="44" y="24"/>
                    </a:cubicBezTo>
                    <a:cubicBezTo>
                      <a:pt x="44" y="22"/>
                      <a:pt x="43" y="21"/>
                      <a:pt x="41" y="20"/>
                    </a:cubicBezTo>
                    <a:cubicBezTo>
                      <a:pt x="39" y="19"/>
                      <a:pt x="37" y="18"/>
                      <a:pt x="33" y="17"/>
                    </a:cubicBezTo>
                    <a:lnTo>
                      <a:pt x="33" y="31"/>
                    </a:lnTo>
                    <a:close/>
                    <a:moveTo>
                      <a:pt x="17" y="26"/>
                    </a:moveTo>
                    <a:cubicBezTo>
                      <a:pt x="17" y="27"/>
                      <a:pt x="18" y="28"/>
                      <a:pt x="20" y="29"/>
                    </a:cubicBezTo>
                    <a:cubicBezTo>
                      <a:pt x="21" y="30"/>
                      <a:pt x="23" y="30"/>
                      <a:pt x="26" y="30"/>
                    </a:cubicBezTo>
                    <a:cubicBezTo>
                      <a:pt x="26" y="16"/>
                      <a:pt x="26" y="16"/>
                      <a:pt x="26" y="16"/>
                    </a:cubicBezTo>
                    <a:cubicBezTo>
                      <a:pt x="21" y="16"/>
                      <a:pt x="17" y="15"/>
                      <a:pt x="14" y="14"/>
                    </a:cubicBezTo>
                    <a:cubicBezTo>
                      <a:pt x="10" y="13"/>
                      <a:pt x="8" y="12"/>
                      <a:pt x="6" y="10"/>
                    </a:cubicBezTo>
                    <a:cubicBezTo>
                      <a:pt x="3" y="8"/>
                      <a:pt x="2" y="6"/>
                      <a:pt x="2" y="3"/>
                    </a:cubicBezTo>
                    <a:cubicBezTo>
                      <a:pt x="2" y="3"/>
                      <a:pt x="3" y="2"/>
                      <a:pt x="3" y="1"/>
                    </a:cubicBezTo>
                    <a:cubicBezTo>
                      <a:pt x="7" y="1"/>
                      <a:pt x="12" y="0"/>
                      <a:pt x="17" y="0"/>
                    </a:cubicBezTo>
                    <a:cubicBezTo>
                      <a:pt x="16" y="1"/>
                      <a:pt x="16" y="2"/>
                      <a:pt x="16" y="3"/>
                    </a:cubicBezTo>
                    <a:cubicBezTo>
                      <a:pt x="16" y="4"/>
                      <a:pt x="17" y="5"/>
                      <a:pt x="18" y="6"/>
                    </a:cubicBezTo>
                    <a:cubicBezTo>
                      <a:pt x="20" y="7"/>
                      <a:pt x="23" y="8"/>
                      <a:pt x="26" y="8"/>
                    </a:cubicBezTo>
                    <a:cubicBezTo>
                      <a:pt x="26" y="0"/>
                      <a:pt x="26" y="0"/>
                      <a:pt x="26" y="0"/>
                    </a:cubicBezTo>
                    <a:cubicBezTo>
                      <a:pt x="26" y="0"/>
                      <a:pt x="26" y="0"/>
                      <a:pt x="26" y="0"/>
                    </a:cubicBezTo>
                    <a:cubicBezTo>
                      <a:pt x="28" y="0"/>
                      <a:pt x="31" y="0"/>
                      <a:pt x="33" y="0"/>
                    </a:cubicBezTo>
                    <a:cubicBezTo>
                      <a:pt x="33" y="10"/>
                      <a:pt x="33" y="10"/>
                      <a:pt x="33" y="10"/>
                    </a:cubicBezTo>
                    <a:cubicBezTo>
                      <a:pt x="37" y="10"/>
                      <a:pt x="41" y="11"/>
                      <a:pt x="44" y="12"/>
                    </a:cubicBezTo>
                    <a:cubicBezTo>
                      <a:pt x="46" y="12"/>
                      <a:pt x="49" y="13"/>
                      <a:pt x="51" y="14"/>
                    </a:cubicBezTo>
                    <a:cubicBezTo>
                      <a:pt x="53" y="15"/>
                      <a:pt x="55" y="16"/>
                      <a:pt x="56" y="18"/>
                    </a:cubicBezTo>
                    <a:cubicBezTo>
                      <a:pt x="57" y="19"/>
                      <a:pt x="58" y="21"/>
                      <a:pt x="58" y="23"/>
                    </a:cubicBezTo>
                    <a:cubicBezTo>
                      <a:pt x="58" y="25"/>
                      <a:pt x="57" y="27"/>
                      <a:pt x="55" y="30"/>
                    </a:cubicBezTo>
                    <a:cubicBezTo>
                      <a:pt x="53" y="32"/>
                      <a:pt x="50" y="33"/>
                      <a:pt x="46" y="34"/>
                    </a:cubicBezTo>
                    <a:cubicBezTo>
                      <a:pt x="42" y="36"/>
                      <a:pt x="38" y="36"/>
                      <a:pt x="33" y="37"/>
                    </a:cubicBezTo>
                    <a:cubicBezTo>
                      <a:pt x="33" y="44"/>
                      <a:pt x="33" y="44"/>
                      <a:pt x="33" y="44"/>
                    </a:cubicBezTo>
                    <a:cubicBezTo>
                      <a:pt x="33" y="45"/>
                      <a:pt x="33" y="46"/>
                      <a:pt x="32" y="47"/>
                    </a:cubicBezTo>
                    <a:cubicBezTo>
                      <a:pt x="32" y="47"/>
                      <a:pt x="31" y="48"/>
                      <a:pt x="29" y="48"/>
                    </a:cubicBezTo>
                    <a:cubicBezTo>
                      <a:pt x="28" y="48"/>
                      <a:pt x="27" y="48"/>
                      <a:pt x="27" y="47"/>
                    </a:cubicBezTo>
                    <a:cubicBezTo>
                      <a:pt x="26" y="47"/>
                      <a:pt x="26" y="46"/>
                      <a:pt x="26" y="45"/>
                    </a:cubicBezTo>
                    <a:cubicBezTo>
                      <a:pt x="26" y="37"/>
                      <a:pt x="26" y="37"/>
                      <a:pt x="26" y="37"/>
                    </a:cubicBezTo>
                    <a:cubicBezTo>
                      <a:pt x="22" y="37"/>
                      <a:pt x="18" y="36"/>
                      <a:pt x="15" y="35"/>
                    </a:cubicBezTo>
                    <a:cubicBezTo>
                      <a:pt x="11" y="34"/>
                      <a:pt x="9" y="33"/>
                      <a:pt x="7" y="32"/>
                    </a:cubicBezTo>
                    <a:cubicBezTo>
                      <a:pt x="4" y="31"/>
                      <a:pt x="3" y="29"/>
                      <a:pt x="2" y="28"/>
                    </a:cubicBezTo>
                    <a:cubicBezTo>
                      <a:pt x="1" y="27"/>
                      <a:pt x="0" y="25"/>
                      <a:pt x="0" y="24"/>
                    </a:cubicBezTo>
                    <a:cubicBezTo>
                      <a:pt x="0" y="23"/>
                      <a:pt x="1" y="22"/>
                      <a:pt x="2" y="21"/>
                    </a:cubicBezTo>
                    <a:cubicBezTo>
                      <a:pt x="4" y="21"/>
                      <a:pt x="5" y="20"/>
                      <a:pt x="8" y="20"/>
                    </a:cubicBezTo>
                    <a:cubicBezTo>
                      <a:pt x="9" y="20"/>
                      <a:pt x="11" y="20"/>
                      <a:pt x="12" y="21"/>
                    </a:cubicBezTo>
                    <a:cubicBezTo>
                      <a:pt x="13" y="21"/>
                      <a:pt x="14" y="22"/>
                      <a:pt x="14" y="23"/>
                    </a:cubicBezTo>
                    <a:cubicBezTo>
                      <a:pt x="15" y="24"/>
                      <a:pt x="16" y="26"/>
                      <a:pt x="17" y="26"/>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18"/>
              <p:cNvSpPr>
                <a:spLocks/>
              </p:cNvSpPr>
              <p:nvPr/>
            </p:nvSpPr>
            <p:spPr bwMode="auto">
              <a:xfrm>
                <a:off x="4401454" y="5542452"/>
                <a:ext cx="272644" cy="66358"/>
              </a:xfrm>
              <a:custGeom>
                <a:avLst/>
                <a:gdLst>
                  <a:gd name="T0" fmla="*/ 0 w 160"/>
                  <a:gd name="T1" fmla="*/ 38 h 39"/>
                  <a:gd name="T2" fmla="*/ 80 w 160"/>
                  <a:gd name="T3" fmla="*/ 0 h 39"/>
                  <a:gd name="T4" fmla="*/ 136 w 160"/>
                  <a:gd name="T5" fmla="*/ 12 h 39"/>
                  <a:gd name="T6" fmla="*/ 160 w 160"/>
                  <a:gd name="T7" fmla="*/ 39 h 39"/>
                  <a:gd name="T8" fmla="*/ 108 w 160"/>
                  <a:gd name="T9" fmla="*/ 23 h 39"/>
                  <a:gd name="T10" fmla="*/ 108 w 160"/>
                  <a:gd name="T11" fmla="*/ 22 h 39"/>
                  <a:gd name="T12" fmla="*/ 107 w 160"/>
                  <a:gd name="T13" fmla="*/ 19 h 39"/>
                  <a:gd name="T14" fmla="*/ 103 w 160"/>
                  <a:gd name="T15" fmla="*/ 16 h 39"/>
                  <a:gd name="T16" fmla="*/ 96 w 160"/>
                  <a:gd name="T17" fmla="*/ 13 h 39"/>
                  <a:gd name="T18" fmla="*/ 86 w 160"/>
                  <a:gd name="T19" fmla="*/ 12 h 39"/>
                  <a:gd name="T20" fmla="*/ 86 w 160"/>
                  <a:gd name="T21" fmla="*/ 9 h 39"/>
                  <a:gd name="T22" fmla="*/ 82 w 160"/>
                  <a:gd name="T23" fmla="*/ 6 h 39"/>
                  <a:gd name="T24" fmla="*/ 79 w 160"/>
                  <a:gd name="T25" fmla="*/ 9 h 39"/>
                  <a:gd name="T26" fmla="*/ 79 w 160"/>
                  <a:gd name="T27" fmla="*/ 12 h 39"/>
                  <a:gd name="T28" fmla="*/ 61 w 160"/>
                  <a:gd name="T29" fmla="*/ 16 h 39"/>
                  <a:gd name="T30" fmla="*/ 56 w 160"/>
                  <a:gd name="T31" fmla="*/ 22 h 39"/>
                  <a:gd name="T32" fmla="*/ 0 w 160"/>
                  <a:gd name="T33"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9">
                    <a:moveTo>
                      <a:pt x="0" y="38"/>
                    </a:moveTo>
                    <a:cubicBezTo>
                      <a:pt x="1" y="17"/>
                      <a:pt x="37" y="0"/>
                      <a:pt x="80" y="0"/>
                    </a:cubicBezTo>
                    <a:cubicBezTo>
                      <a:pt x="102" y="0"/>
                      <a:pt x="121" y="5"/>
                      <a:pt x="136" y="12"/>
                    </a:cubicBezTo>
                    <a:cubicBezTo>
                      <a:pt x="150" y="19"/>
                      <a:pt x="159" y="28"/>
                      <a:pt x="160" y="39"/>
                    </a:cubicBezTo>
                    <a:cubicBezTo>
                      <a:pt x="146" y="32"/>
                      <a:pt x="128" y="26"/>
                      <a:pt x="108" y="23"/>
                    </a:cubicBezTo>
                    <a:cubicBezTo>
                      <a:pt x="108" y="23"/>
                      <a:pt x="108" y="23"/>
                      <a:pt x="108" y="22"/>
                    </a:cubicBezTo>
                    <a:cubicBezTo>
                      <a:pt x="108" y="22"/>
                      <a:pt x="108" y="21"/>
                      <a:pt x="107" y="19"/>
                    </a:cubicBezTo>
                    <a:cubicBezTo>
                      <a:pt x="106" y="18"/>
                      <a:pt x="105" y="17"/>
                      <a:pt x="103" y="16"/>
                    </a:cubicBezTo>
                    <a:cubicBezTo>
                      <a:pt x="101" y="15"/>
                      <a:pt x="99" y="14"/>
                      <a:pt x="96" y="13"/>
                    </a:cubicBezTo>
                    <a:cubicBezTo>
                      <a:pt x="93" y="13"/>
                      <a:pt x="90" y="12"/>
                      <a:pt x="86" y="12"/>
                    </a:cubicBezTo>
                    <a:cubicBezTo>
                      <a:pt x="86" y="9"/>
                      <a:pt x="86" y="9"/>
                      <a:pt x="86" y="9"/>
                    </a:cubicBezTo>
                    <a:cubicBezTo>
                      <a:pt x="86" y="7"/>
                      <a:pt x="85" y="6"/>
                      <a:pt x="82" y="6"/>
                    </a:cubicBezTo>
                    <a:cubicBezTo>
                      <a:pt x="80" y="6"/>
                      <a:pt x="79" y="7"/>
                      <a:pt x="79" y="9"/>
                    </a:cubicBezTo>
                    <a:cubicBezTo>
                      <a:pt x="79" y="12"/>
                      <a:pt x="79" y="12"/>
                      <a:pt x="79" y="12"/>
                    </a:cubicBezTo>
                    <a:cubicBezTo>
                      <a:pt x="71" y="12"/>
                      <a:pt x="65" y="14"/>
                      <a:pt x="61" y="16"/>
                    </a:cubicBezTo>
                    <a:cubicBezTo>
                      <a:pt x="58" y="18"/>
                      <a:pt x="56" y="20"/>
                      <a:pt x="56" y="22"/>
                    </a:cubicBezTo>
                    <a:cubicBezTo>
                      <a:pt x="34" y="25"/>
                      <a:pt x="14" y="30"/>
                      <a:pt x="0" y="38"/>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19"/>
              <p:cNvSpPr>
                <a:spLocks/>
              </p:cNvSpPr>
              <p:nvPr/>
            </p:nvSpPr>
            <p:spPr bwMode="auto">
              <a:xfrm>
                <a:off x="4384144" y="5607367"/>
                <a:ext cx="307265" cy="80062"/>
              </a:xfrm>
              <a:custGeom>
                <a:avLst/>
                <a:gdLst>
                  <a:gd name="T0" fmla="*/ 10 w 180"/>
                  <a:gd name="T1" fmla="*/ 2 h 47"/>
                  <a:gd name="T2" fmla="*/ 90 w 180"/>
                  <a:gd name="T3" fmla="*/ 41 h 47"/>
                  <a:gd name="T4" fmla="*/ 170 w 180"/>
                  <a:gd name="T5" fmla="*/ 2 h 47"/>
                  <a:gd name="T6" fmla="*/ 170 w 180"/>
                  <a:gd name="T7" fmla="*/ 1 h 47"/>
                  <a:gd name="T8" fmla="*/ 180 w 180"/>
                  <a:gd name="T9" fmla="*/ 8 h 47"/>
                  <a:gd name="T10" fmla="*/ 90 w 180"/>
                  <a:gd name="T11" fmla="*/ 47 h 47"/>
                  <a:gd name="T12" fmla="*/ 0 w 180"/>
                  <a:gd name="T13" fmla="*/ 7 h 47"/>
                  <a:gd name="T14" fmla="*/ 10 w 180"/>
                  <a:gd name="T15" fmla="*/ 0 h 47"/>
                  <a:gd name="T16" fmla="*/ 10 w 180"/>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7">
                    <a:moveTo>
                      <a:pt x="10" y="2"/>
                    </a:moveTo>
                    <a:cubicBezTo>
                      <a:pt x="10" y="24"/>
                      <a:pt x="46" y="41"/>
                      <a:pt x="90" y="41"/>
                    </a:cubicBezTo>
                    <a:cubicBezTo>
                      <a:pt x="134" y="41"/>
                      <a:pt x="170" y="24"/>
                      <a:pt x="170" y="2"/>
                    </a:cubicBezTo>
                    <a:cubicBezTo>
                      <a:pt x="170" y="2"/>
                      <a:pt x="170" y="1"/>
                      <a:pt x="170" y="1"/>
                    </a:cubicBezTo>
                    <a:cubicBezTo>
                      <a:pt x="173" y="3"/>
                      <a:pt x="177" y="6"/>
                      <a:pt x="180" y="8"/>
                    </a:cubicBezTo>
                    <a:cubicBezTo>
                      <a:pt x="174" y="30"/>
                      <a:pt x="136" y="47"/>
                      <a:pt x="90" y="47"/>
                    </a:cubicBezTo>
                    <a:cubicBezTo>
                      <a:pt x="43" y="47"/>
                      <a:pt x="5" y="29"/>
                      <a:pt x="0" y="7"/>
                    </a:cubicBezTo>
                    <a:cubicBezTo>
                      <a:pt x="3" y="5"/>
                      <a:pt x="6" y="2"/>
                      <a:pt x="10" y="0"/>
                    </a:cubicBezTo>
                    <a:cubicBezTo>
                      <a:pt x="10" y="1"/>
                      <a:pt x="10" y="1"/>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20"/>
              <p:cNvSpPr>
                <a:spLocks/>
              </p:cNvSpPr>
              <p:nvPr/>
            </p:nvSpPr>
            <p:spPr bwMode="auto">
              <a:xfrm>
                <a:off x="4382701" y="5533796"/>
                <a:ext cx="308708" cy="87275"/>
              </a:xfrm>
              <a:custGeom>
                <a:avLst/>
                <a:gdLst>
                  <a:gd name="T0" fmla="*/ 1 w 181"/>
                  <a:gd name="T1" fmla="*/ 50 h 51"/>
                  <a:gd name="T2" fmla="*/ 0 w 181"/>
                  <a:gd name="T3" fmla="*/ 45 h 51"/>
                  <a:gd name="T4" fmla="*/ 91 w 181"/>
                  <a:gd name="T5" fmla="*/ 0 h 51"/>
                  <a:gd name="T6" fmla="*/ 181 w 181"/>
                  <a:gd name="T7" fmla="*/ 45 h 51"/>
                  <a:gd name="T8" fmla="*/ 181 w 181"/>
                  <a:gd name="T9" fmla="*/ 51 h 51"/>
                  <a:gd name="T10" fmla="*/ 171 w 181"/>
                  <a:gd name="T11" fmla="*/ 44 h 51"/>
                  <a:gd name="T12" fmla="*/ 147 w 181"/>
                  <a:gd name="T13" fmla="*/ 17 h 51"/>
                  <a:gd name="T14" fmla="*/ 91 w 181"/>
                  <a:gd name="T15" fmla="*/ 5 h 51"/>
                  <a:gd name="T16" fmla="*/ 11 w 181"/>
                  <a:gd name="T17" fmla="*/ 43 h 51"/>
                  <a:gd name="T18" fmla="*/ 1 w 181"/>
                  <a:gd name="T19"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51">
                    <a:moveTo>
                      <a:pt x="1" y="50"/>
                    </a:moveTo>
                    <a:cubicBezTo>
                      <a:pt x="0" y="48"/>
                      <a:pt x="0" y="47"/>
                      <a:pt x="0" y="45"/>
                    </a:cubicBezTo>
                    <a:cubicBezTo>
                      <a:pt x="0" y="20"/>
                      <a:pt x="41" y="0"/>
                      <a:pt x="91" y="0"/>
                    </a:cubicBezTo>
                    <a:cubicBezTo>
                      <a:pt x="141" y="0"/>
                      <a:pt x="181" y="20"/>
                      <a:pt x="181" y="45"/>
                    </a:cubicBezTo>
                    <a:cubicBezTo>
                      <a:pt x="181" y="47"/>
                      <a:pt x="181" y="49"/>
                      <a:pt x="181" y="51"/>
                    </a:cubicBezTo>
                    <a:cubicBezTo>
                      <a:pt x="178" y="49"/>
                      <a:pt x="174" y="46"/>
                      <a:pt x="171" y="44"/>
                    </a:cubicBezTo>
                    <a:cubicBezTo>
                      <a:pt x="170" y="33"/>
                      <a:pt x="161" y="24"/>
                      <a:pt x="147" y="17"/>
                    </a:cubicBezTo>
                    <a:cubicBezTo>
                      <a:pt x="132" y="10"/>
                      <a:pt x="113" y="5"/>
                      <a:pt x="91" y="5"/>
                    </a:cubicBezTo>
                    <a:cubicBezTo>
                      <a:pt x="48" y="5"/>
                      <a:pt x="12" y="22"/>
                      <a:pt x="11" y="43"/>
                    </a:cubicBezTo>
                    <a:cubicBezTo>
                      <a:pt x="7" y="45"/>
                      <a:pt x="4" y="48"/>
                      <a:pt x="1"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21"/>
              <p:cNvSpPr>
                <a:spLocks/>
              </p:cNvSpPr>
              <p:nvPr/>
            </p:nvSpPr>
            <p:spPr bwMode="auto">
              <a:xfrm>
                <a:off x="4363948" y="5619629"/>
                <a:ext cx="344051" cy="81505"/>
              </a:xfrm>
              <a:custGeom>
                <a:avLst/>
                <a:gdLst>
                  <a:gd name="T0" fmla="*/ 39 w 202"/>
                  <a:gd name="T1" fmla="*/ 37 h 48"/>
                  <a:gd name="T2" fmla="*/ 0 w 202"/>
                  <a:gd name="T3" fmla="*/ 11 h 48"/>
                  <a:gd name="T4" fmla="*/ 12 w 202"/>
                  <a:gd name="T5" fmla="*/ 0 h 48"/>
                  <a:gd name="T6" fmla="*/ 102 w 202"/>
                  <a:gd name="T7" fmla="*/ 40 h 48"/>
                  <a:gd name="T8" fmla="*/ 192 w 202"/>
                  <a:gd name="T9" fmla="*/ 1 h 48"/>
                  <a:gd name="T10" fmla="*/ 202 w 202"/>
                  <a:gd name="T11" fmla="*/ 12 h 48"/>
                  <a:gd name="T12" fmla="*/ 102 w 202"/>
                  <a:gd name="T13" fmla="*/ 48 h 48"/>
                  <a:gd name="T14" fmla="*/ 39 w 202"/>
                  <a:gd name="T15" fmla="*/ 3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48">
                    <a:moveTo>
                      <a:pt x="39" y="37"/>
                    </a:moveTo>
                    <a:cubicBezTo>
                      <a:pt x="21" y="31"/>
                      <a:pt x="7" y="22"/>
                      <a:pt x="0" y="11"/>
                    </a:cubicBezTo>
                    <a:cubicBezTo>
                      <a:pt x="3" y="7"/>
                      <a:pt x="7" y="3"/>
                      <a:pt x="12" y="0"/>
                    </a:cubicBezTo>
                    <a:cubicBezTo>
                      <a:pt x="17" y="22"/>
                      <a:pt x="55" y="40"/>
                      <a:pt x="102" y="40"/>
                    </a:cubicBezTo>
                    <a:cubicBezTo>
                      <a:pt x="148" y="40"/>
                      <a:pt x="186" y="23"/>
                      <a:pt x="192" y="1"/>
                    </a:cubicBezTo>
                    <a:cubicBezTo>
                      <a:pt x="196" y="4"/>
                      <a:pt x="200" y="8"/>
                      <a:pt x="202" y="12"/>
                    </a:cubicBezTo>
                    <a:cubicBezTo>
                      <a:pt x="188" y="33"/>
                      <a:pt x="148" y="48"/>
                      <a:pt x="102" y="48"/>
                    </a:cubicBezTo>
                    <a:cubicBezTo>
                      <a:pt x="78" y="48"/>
                      <a:pt x="56" y="44"/>
                      <a:pt x="39" y="37"/>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22"/>
              <p:cNvSpPr>
                <a:spLocks/>
              </p:cNvSpPr>
              <p:nvPr/>
            </p:nvSpPr>
            <p:spPr bwMode="auto">
              <a:xfrm>
                <a:off x="4355292" y="5520092"/>
                <a:ext cx="364967" cy="119732"/>
              </a:xfrm>
              <a:custGeom>
                <a:avLst/>
                <a:gdLst>
                  <a:gd name="T0" fmla="*/ 17 w 214"/>
                  <a:gd name="T1" fmla="*/ 58 h 70"/>
                  <a:gd name="T2" fmla="*/ 5 w 214"/>
                  <a:gd name="T3" fmla="*/ 69 h 70"/>
                  <a:gd name="T4" fmla="*/ 0 w 214"/>
                  <a:gd name="T5" fmla="*/ 53 h 70"/>
                  <a:gd name="T6" fmla="*/ 0 w 214"/>
                  <a:gd name="T7" fmla="*/ 53 h 70"/>
                  <a:gd name="T8" fmla="*/ 107 w 214"/>
                  <a:gd name="T9" fmla="*/ 0 h 70"/>
                  <a:gd name="T10" fmla="*/ 214 w 214"/>
                  <a:gd name="T11" fmla="*/ 53 h 70"/>
                  <a:gd name="T12" fmla="*/ 214 w 214"/>
                  <a:gd name="T13" fmla="*/ 53 h 70"/>
                  <a:gd name="T14" fmla="*/ 214 w 214"/>
                  <a:gd name="T15" fmla="*/ 54 h 70"/>
                  <a:gd name="T16" fmla="*/ 214 w 214"/>
                  <a:gd name="T17" fmla="*/ 54 h 70"/>
                  <a:gd name="T18" fmla="*/ 207 w 214"/>
                  <a:gd name="T19" fmla="*/ 70 h 70"/>
                  <a:gd name="T20" fmla="*/ 197 w 214"/>
                  <a:gd name="T21" fmla="*/ 59 h 70"/>
                  <a:gd name="T22" fmla="*/ 197 w 214"/>
                  <a:gd name="T23" fmla="*/ 53 h 70"/>
                  <a:gd name="T24" fmla="*/ 107 w 214"/>
                  <a:gd name="T25" fmla="*/ 8 h 70"/>
                  <a:gd name="T26" fmla="*/ 16 w 214"/>
                  <a:gd name="T27" fmla="*/ 53 h 70"/>
                  <a:gd name="T28" fmla="*/ 17 w 214"/>
                  <a:gd name="T2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70">
                    <a:moveTo>
                      <a:pt x="17" y="58"/>
                    </a:moveTo>
                    <a:cubicBezTo>
                      <a:pt x="12" y="61"/>
                      <a:pt x="8" y="65"/>
                      <a:pt x="5" y="69"/>
                    </a:cubicBezTo>
                    <a:cubicBezTo>
                      <a:pt x="2" y="64"/>
                      <a:pt x="0" y="59"/>
                      <a:pt x="0" y="53"/>
                    </a:cubicBezTo>
                    <a:cubicBezTo>
                      <a:pt x="0" y="53"/>
                      <a:pt x="0" y="53"/>
                      <a:pt x="0" y="53"/>
                    </a:cubicBezTo>
                    <a:cubicBezTo>
                      <a:pt x="0" y="24"/>
                      <a:pt x="48" y="0"/>
                      <a:pt x="107" y="0"/>
                    </a:cubicBezTo>
                    <a:cubicBezTo>
                      <a:pt x="166" y="0"/>
                      <a:pt x="214" y="24"/>
                      <a:pt x="214" y="53"/>
                    </a:cubicBezTo>
                    <a:cubicBezTo>
                      <a:pt x="214" y="53"/>
                      <a:pt x="214" y="53"/>
                      <a:pt x="214" y="53"/>
                    </a:cubicBezTo>
                    <a:cubicBezTo>
                      <a:pt x="214" y="54"/>
                      <a:pt x="214" y="54"/>
                      <a:pt x="214" y="54"/>
                    </a:cubicBezTo>
                    <a:cubicBezTo>
                      <a:pt x="214" y="54"/>
                      <a:pt x="214" y="54"/>
                      <a:pt x="214" y="54"/>
                    </a:cubicBezTo>
                    <a:cubicBezTo>
                      <a:pt x="213" y="60"/>
                      <a:pt x="211" y="65"/>
                      <a:pt x="207" y="70"/>
                    </a:cubicBezTo>
                    <a:cubicBezTo>
                      <a:pt x="205" y="66"/>
                      <a:pt x="201" y="62"/>
                      <a:pt x="197" y="59"/>
                    </a:cubicBezTo>
                    <a:cubicBezTo>
                      <a:pt x="197" y="57"/>
                      <a:pt x="197" y="55"/>
                      <a:pt x="197" y="53"/>
                    </a:cubicBezTo>
                    <a:cubicBezTo>
                      <a:pt x="197" y="28"/>
                      <a:pt x="157" y="8"/>
                      <a:pt x="107" y="8"/>
                    </a:cubicBezTo>
                    <a:cubicBezTo>
                      <a:pt x="57" y="8"/>
                      <a:pt x="16" y="28"/>
                      <a:pt x="16" y="53"/>
                    </a:cubicBezTo>
                    <a:cubicBezTo>
                      <a:pt x="16" y="55"/>
                      <a:pt x="16" y="56"/>
                      <a:pt x="17" y="58"/>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23"/>
              <p:cNvSpPr>
                <a:spLocks/>
              </p:cNvSpPr>
              <p:nvPr/>
            </p:nvSpPr>
            <p:spPr bwMode="auto">
              <a:xfrm>
                <a:off x="4353850" y="5610974"/>
                <a:ext cx="10098" cy="54096"/>
              </a:xfrm>
              <a:custGeom>
                <a:avLst/>
                <a:gdLst>
                  <a:gd name="T0" fmla="*/ 0 w 6"/>
                  <a:gd name="T1" fmla="*/ 32 h 32"/>
                  <a:gd name="T2" fmla="*/ 1 w 6"/>
                  <a:gd name="T3" fmla="*/ 0 h 32"/>
                  <a:gd name="T4" fmla="*/ 6 w 6"/>
                  <a:gd name="T5" fmla="*/ 16 h 32"/>
                  <a:gd name="T6" fmla="*/ 0 w 6"/>
                  <a:gd name="T7" fmla="*/ 32 h 32"/>
                </a:gdLst>
                <a:ahLst/>
                <a:cxnLst>
                  <a:cxn ang="0">
                    <a:pos x="T0" y="T1"/>
                  </a:cxn>
                  <a:cxn ang="0">
                    <a:pos x="T2" y="T3"/>
                  </a:cxn>
                  <a:cxn ang="0">
                    <a:pos x="T4" y="T5"/>
                  </a:cxn>
                  <a:cxn ang="0">
                    <a:pos x="T6" y="T7"/>
                  </a:cxn>
                </a:cxnLst>
                <a:rect l="0" t="0" r="r" b="b"/>
                <a:pathLst>
                  <a:path w="6" h="32">
                    <a:moveTo>
                      <a:pt x="0" y="32"/>
                    </a:moveTo>
                    <a:cubicBezTo>
                      <a:pt x="1" y="0"/>
                      <a:pt x="1" y="0"/>
                      <a:pt x="1" y="0"/>
                    </a:cubicBezTo>
                    <a:cubicBezTo>
                      <a:pt x="1" y="6"/>
                      <a:pt x="3" y="11"/>
                      <a:pt x="6" y="16"/>
                    </a:cubicBezTo>
                    <a:cubicBezTo>
                      <a:pt x="3" y="21"/>
                      <a:pt x="1" y="27"/>
                      <a:pt x="0" y="32"/>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24"/>
              <p:cNvSpPr>
                <a:spLocks/>
              </p:cNvSpPr>
              <p:nvPr/>
            </p:nvSpPr>
            <p:spPr bwMode="auto">
              <a:xfrm>
                <a:off x="4991461" y="5196238"/>
                <a:ext cx="10098" cy="56260"/>
              </a:xfrm>
              <a:custGeom>
                <a:avLst/>
                <a:gdLst>
                  <a:gd name="T0" fmla="*/ 0 w 6"/>
                  <a:gd name="T1" fmla="*/ 16 h 33"/>
                  <a:gd name="T2" fmla="*/ 6 w 6"/>
                  <a:gd name="T3" fmla="*/ 0 h 33"/>
                  <a:gd name="T4" fmla="*/ 5 w 6"/>
                  <a:gd name="T5" fmla="*/ 33 h 33"/>
                  <a:gd name="T6" fmla="*/ 0 w 6"/>
                  <a:gd name="T7" fmla="*/ 16 h 33"/>
                </a:gdLst>
                <a:ahLst/>
                <a:cxnLst>
                  <a:cxn ang="0">
                    <a:pos x="T0" y="T1"/>
                  </a:cxn>
                  <a:cxn ang="0">
                    <a:pos x="T2" y="T3"/>
                  </a:cxn>
                  <a:cxn ang="0">
                    <a:pos x="T4" y="T5"/>
                  </a:cxn>
                  <a:cxn ang="0">
                    <a:pos x="T6" y="T7"/>
                  </a:cxn>
                </a:cxnLst>
                <a:rect l="0" t="0" r="r" b="b"/>
                <a:pathLst>
                  <a:path w="6" h="33">
                    <a:moveTo>
                      <a:pt x="0" y="16"/>
                    </a:moveTo>
                    <a:cubicBezTo>
                      <a:pt x="3" y="11"/>
                      <a:pt x="5" y="6"/>
                      <a:pt x="6" y="0"/>
                    </a:cubicBezTo>
                    <a:cubicBezTo>
                      <a:pt x="5" y="33"/>
                      <a:pt x="5" y="33"/>
                      <a:pt x="5" y="33"/>
                    </a:cubicBezTo>
                    <a:cubicBezTo>
                      <a:pt x="5" y="27"/>
                      <a:pt x="3" y="21"/>
                      <a:pt x="0" y="1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25"/>
              <p:cNvSpPr>
                <a:spLocks/>
              </p:cNvSpPr>
              <p:nvPr/>
            </p:nvSpPr>
            <p:spPr bwMode="auto">
              <a:xfrm>
                <a:off x="4635149" y="5222204"/>
                <a:ext cx="364246" cy="119011"/>
              </a:xfrm>
              <a:custGeom>
                <a:avLst/>
                <a:gdLst>
                  <a:gd name="T0" fmla="*/ 6 w 214"/>
                  <a:gd name="T1" fmla="*/ 0 h 70"/>
                  <a:gd name="T2" fmla="*/ 45 w 214"/>
                  <a:gd name="T3" fmla="*/ 26 h 70"/>
                  <a:gd name="T4" fmla="*/ 108 w 214"/>
                  <a:gd name="T5" fmla="*/ 36 h 70"/>
                  <a:gd name="T6" fmla="*/ 209 w 214"/>
                  <a:gd name="T7" fmla="*/ 1 h 70"/>
                  <a:gd name="T8" fmla="*/ 214 w 214"/>
                  <a:gd name="T9" fmla="*/ 18 h 70"/>
                  <a:gd name="T10" fmla="*/ 107 w 214"/>
                  <a:gd name="T11" fmla="*/ 70 h 70"/>
                  <a:gd name="T12" fmla="*/ 0 w 214"/>
                  <a:gd name="T13" fmla="*/ 18 h 70"/>
                  <a:gd name="T14" fmla="*/ 0 w 214"/>
                  <a:gd name="T15" fmla="*/ 16 h 70"/>
                  <a:gd name="T16" fmla="*/ 0 w 214"/>
                  <a:gd name="T17" fmla="*/ 16 h 70"/>
                  <a:gd name="T18" fmla="*/ 6 w 214"/>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70">
                    <a:moveTo>
                      <a:pt x="6" y="0"/>
                    </a:moveTo>
                    <a:cubicBezTo>
                      <a:pt x="13" y="11"/>
                      <a:pt x="27" y="20"/>
                      <a:pt x="45" y="26"/>
                    </a:cubicBezTo>
                    <a:cubicBezTo>
                      <a:pt x="62" y="33"/>
                      <a:pt x="84" y="36"/>
                      <a:pt x="108" y="36"/>
                    </a:cubicBezTo>
                    <a:cubicBezTo>
                      <a:pt x="154" y="36"/>
                      <a:pt x="194" y="22"/>
                      <a:pt x="209" y="1"/>
                    </a:cubicBezTo>
                    <a:cubicBezTo>
                      <a:pt x="212" y="6"/>
                      <a:pt x="214" y="12"/>
                      <a:pt x="214" y="18"/>
                    </a:cubicBezTo>
                    <a:cubicBezTo>
                      <a:pt x="214" y="47"/>
                      <a:pt x="166" y="70"/>
                      <a:pt x="107" y="70"/>
                    </a:cubicBezTo>
                    <a:cubicBezTo>
                      <a:pt x="48" y="70"/>
                      <a:pt x="0" y="47"/>
                      <a:pt x="0" y="18"/>
                    </a:cubicBezTo>
                    <a:cubicBezTo>
                      <a:pt x="0" y="16"/>
                      <a:pt x="0" y="16"/>
                      <a:pt x="0" y="16"/>
                    </a:cubicBezTo>
                    <a:cubicBezTo>
                      <a:pt x="0" y="16"/>
                      <a:pt x="0" y="16"/>
                      <a:pt x="0" y="16"/>
                    </a:cubicBezTo>
                    <a:cubicBezTo>
                      <a:pt x="1" y="11"/>
                      <a:pt x="3" y="5"/>
                      <a:pt x="6"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26"/>
              <p:cNvSpPr>
                <a:spLocks/>
              </p:cNvSpPr>
              <p:nvPr/>
            </p:nvSpPr>
            <p:spPr bwMode="auto">
              <a:xfrm>
                <a:off x="4841435" y="5162338"/>
                <a:ext cx="25245" cy="8655"/>
              </a:xfrm>
              <a:custGeom>
                <a:avLst/>
                <a:gdLst>
                  <a:gd name="T0" fmla="*/ 2 w 15"/>
                  <a:gd name="T1" fmla="*/ 2 h 5"/>
                  <a:gd name="T2" fmla="*/ 0 w 15"/>
                  <a:gd name="T3" fmla="*/ 0 h 5"/>
                  <a:gd name="T4" fmla="*/ 15 w 15"/>
                  <a:gd name="T5" fmla="*/ 2 h 5"/>
                  <a:gd name="T6" fmla="*/ 13 w 15"/>
                  <a:gd name="T7" fmla="*/ 4 h 5"/>
                  <a:gd name="T8" fmla="*/ 8 w 15"/>
                  <a:gd name="T9" fmla="*/ 5 h 5"/>
                  <a:gd name="T10" fmla="*/ 2 w 15"/>
                  <a:gd name="T11" fmla="*/ 2 h 5"/>
                </a:gdLst>
                <a:ahLst/>
                <a:cxnLst>
                  <a:cxn ang="0">
                    <a:pos x="T0" y="T1"/>
                  </a:cxn>
                  <a:cxn ang="0">
                    <a:pos x="T2" y="T3"/>
                  </a:cxn>
                  <a:cxn ang="0">
                    <a:pos x="T4" y="T5"/>
                  </a:cxn>
                  <a:cxn ang="0">
                    <a:pos x="T6" y="T7"/>
                  </a:cxn>
                  <a:cxn ang="0">
                    <a:pos x="T8" y="T9"/>
                  </a:cxn>
                  <a:cxn ang="0">
                    <a:pos x="T10" y="T11"/>
                  </a:cxn>
                </a:cxnLst>
                <a:rect l="0" t="0" r="r" b="b"/>
                <a:pathLst>
                  <a:path w="15" h="5">
                    <a:moveTo>
                      <a:pt x="2" y="2"/>
                    </a:moveTo>
                    <a:cubicBezTo>
                      <a:pt x="1" y="1"/>
                      <a:pt x="1" y="1"/>
                      <a:pt x="0" y="0"/>
                    </a:cubicBezTo>
                    <a:cubicBezTo>
                      <a:pt x="6" y="0"/>
                      <a:pt x="11" y="1"/>
                      <a:pt x="15" y="2"/>
                    </a:cubicBezTo>
                    <a:cubicBezTo>
                      <a:pt x="15" y="3"/>
                      <a:pt x="14" y="3"/>
                      <a:pt x="13" y="4"/>
                    </a:cubicBezTo>
                    <a:cubicBezTo>
                      <a:pt x="12" y="5"/>
                      <a:pt x="10" y="5"/>
                      <a:pt x="8" y="5"/>
                    </a:cubicBezTo>
                    <a:cubicBezTo>
                      <a:pt x="5" y="5"/>
                      <a:pt x="3" y="4"/>
                      <a:pt x="2" y="2"/>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27"/>
              <p:cNvSpPr>
                <a:spLocks/>
              </p:cNvSpPr>
              <p:nvPr/>
            </p:nvSpPr>
            <p:spPr bwMode="auto">
              <a:xfrm>
                <a:off x="4829173" y="5157289"/>
                <a:ext cx="12262" cy="5049"/>
              </a:xfrm>
              <a:custGeom>
                <a:avLst/>
                <a:gdLst>
                  <a:gd name="T0" fmla="*/ 0 w 7"/>
                  <a:gd name="T1" fmla="*/ 0 h 3"/>
                  <a:gd name="T2" fmla="*/ 7 w 7"/>
                  <a:gd name="T3" fmla="*/ 3 h 3"/>
                  <a:gd name="T4" fmla="*/ 0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3" y="0"/>
                      <a:pt x="6" y="1"/>
                      <a:pt x="7" y="3"/>
                    </a:cubicBezTo>
                    <a:cubicBezTo>
                      <a:pt x="5" y="3"/>
                      <a:pt x="2" y="3"/>
                      <a:pt x="0" y="3"/>
                    </a:cubicBezTo>
                    <a:lnTo>
                      <a:pt x="0" y="0"/>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28"/>
              <p:cNvSpPr>
                <a:spLocks/>
              </p:cNvSpPr>
              <p:nvPr/>
            </p:nvSpPr>
            <p:spPr bwMode="auto">
              <a:xfrm>
                <a:off x="4829173" y="5191189"/>
                <a:ext cx="18753" cy="23802"/>
              </a:xfrm>
              <a:custGeom>
                <a:avLst/>
                <a:gdLst>
                  <a:gd name="T0" fmla="*/ 0 w 11"/>
                  <a:gd name="T1" fmla="*/ 14 h 14"/>
                  <a:gd name="T2" fmla="*/ 0 w 11"/>
                  <a:gd name="T3" fmla="*/ 0 h 14"/>
                  <a:gd name="T4" fmla="*/ 8 w 11"/>
                  <a:gd name="T5" fmla="*/ 3 h 14"/>
                  <a:gd name="T6" fmla="*/ 11 w 11"/>
                  <a:gd name="T7" fmla="*/ 7 h 14"/>
                  <a:gd name="T8" fmla="*/ 8 w 11"/>
                  <a:gd name="T9" fmla="*/ 11 h 14"/>
                  <a:gd name="T10" fmla="*/ 0 w 11"/>
                  <a:gd name="T11" fmla="*/ 14 h 14"/>
                </a:gdLst>
                <a:ahLst/>
                <a:cxnLst>
                  <a:cxn ang="0">
                    <a:pos x="T0" y="T1"/>
                  </a:cxn>
                  <a:cxn ang="0">
                    <a:pos x="T2" y="T3"/>
                  </a:cxn>
                  <a:cxn ang="0">
                    <a:pos x="T4" y="T5"/>
                  </a:cxn>
                  <a:cxn ang="0">
                    <a:pos x="T6" y="T7"/>
                  </a:cxn>
                  <a:cxn ang="0">
                    <a:pos x="T8" y="T9"/>
                  </a:cxn>
                  <a:cxn ang="0">
                    <a:pos x="T10" y="T11"/>
                  </a:cxn>
                </a:cxnLst>
                <a:rect l="0" t="0" r="r" b="b"/>
                <a:pathLst>
                  <a:path w="11" h="14">
                    <a:moveTo>
                      <a:pt x="0" y="14"/>
                    </a:moveTo>
                    <a:cubicBezTo>
                      <a:pt x="0" y="0"/>
                      <a:pt x="0" y="0"/>
                      <a:pt x="0" y="0"/>
                    </a:cubicBezTo>
                    <a:cubicBezTo>
                      <a:pt x="4" y="1"/>
                      <a:pt x="6" y="2"/>
                      <a:pt x="8" y="3"/>
                    </a:cubicBezTo>
                    <a:cubicBezTo>
                      <a:pt x="10" y="4"/>
                      <a:pt x="11" y="5"/>
                      <a:pt x="11" y="7"/>
                    </a:cubicBezTo>
                    <a:cubicBezTo>
                      <a:pt x="11" y="8"/>
                      <a:pt x="10" y="10"/>
                      <a:pt x="8" y="11"/>
                    </a:cubicBezTo>
                    <a:cubicBezTo>
                      <a:pt x="6" y="12"/>
                      <a:pt x="4" y="13"/>
                      <a:pt x="0" y="14"/>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29"/>
              <p:cNvSpPr>
                <a:spLocks/>
              </p:cNvSpPr>
              <p:nvPr/>
            </p:nvSpPr>
            <p:spPr bwMode="auto">
              <a:xfrm>
                <a:off x="4801765" y="5157289"/>
                <a:ext cx="15868" cy="5049"/>
              </a:xfrm>
              <a:custGeom>
                <a:avLst/>
                <a:gdLst>
                  <a:gd name="T0" fmla="*/ 9 w 9"/>
                  <a:gd name="T1" fmla="*/ 0 h 3"/>
                  <a:gd name="T2" fmla="*/ 9 w 9"/>
                  <a:gd name="T3" fmla="*/ 3 h 3"/>
                  <a:gd name="T4" fmla="*/ 0 w 9"/>
                  <a:gd name="T5" fmla="*/ 3 h 3"/>
                  <a:gd name="T6" fmla="*/ 2 w 9"/>
                  <a:gd name="T7" fmla="*/ 2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6" y="3"/>
                      <a:pt x="3" y="3"/>
                      <a:pt x="0" y="3"/>
                    </a:cubicBezTo>
                    <a:cubicBezTo>
                      <a:pt x="0" y="2"/>
                      <a:pt x="1" y="2"/>
                      <a:pt x="2" y="2"/>
                    </a:cubicBezTo>
                    <a:cubicBezTo>
                      <a:pt x="3" y="1"/>
                      <a:pt x="6" y="0"/>
                      <a:pt x="9"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30"/>
              <p:cNvSpPr>
                <a:spLocks/>
              </p:cNvSpPr>
              <p:nvPr/>
            </p:nvSpPr>
            <p:spPr bwMode="auto">
              <a:xfrm>
                <a:off x="4800322" y="5162338"/>
                <a:ext cx="17311" cy="13705"/>
              </a:xfrm>
              <a:custGeom>
                <a:avLst/>
                <a:gdLst>
                  <a:gd name="T0" fmla="*/ 10 w 10"/>
                  <a:gd name="T1" fmla="*/ 0 h 8"/>
                  <a:gd name="T2" fmla="*/ 10 w 10"/>
                  <a:gd name="T3" fmla="*/ 8 h 8"/>
                  <a:gd name="T4" fmla="*/ 3 w 10"/>
                  <a:gd name="T5" fmla="*/ 6 h 8"/>
                  <a:gd name="T6" fmla="*/ 0 w 10"/>
                  <a:gd name="T7" fmla="*/ 2 h 8"/>
                  <a:gd name="T8" fmla="*/ 1 w 10"/>
                  <a:gd name="T9" fmla="*/ 0 h 8"/>
                  <a:gd name="T10" fmla="*/ 1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10" y="0"/>
                    </a:moveTo>
                    <a:cubicBezTo>
                      <a:pt x="10" y="8"/>
                      <a:pt x="10" y="8"/>
                      <a:pt x="10" y="8"/>
                    </a:cubicBezTo>
                    <a:cubicBezTo>
                      <a:pt x="7" y="8"/>
                      <a:pt x="4" y="7"/>
                      <a:pt x="3" y="6"/>
                    </a:cubicBezTo>
                    <a:cubicBezTo>
                      <a:pt x="1" y="5"/>
                      <a:pt x="0" y="4"/>
                      <a:pt x="0" y="2"/>
                    </a:cubicBezTo>
                    <a:cubicBezTo>
                      <a:pt x="0" y="1"/>
                      <a:pt x="0" y="1"/>
                      <a:pt x="1" y="0"/>
                    </a:cubicBezTo>
                    <a:cubicBezTo>
                      <a:pt x="4" y="0"/>
                      <a:pt x="7" y="0"/>
                      <a:pt x="10"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31"/>
              <p:cNvSpPr>
                <a:spLocks/>
              </p:cNvSpPr>
              <p:nvPr/>
            </p:nvSpPr>
            <p:spPr bwMode="auto">
              <a:xfrm>
                <a:off x="4777962" y="5137093"/>
                <a:ext cx="88718" cy="28851"/>
              </a:xfrm>
              <a:custGeom>
                <a:avLst/>
                <a:gdLst>
                  <a:gd name="T0" fmla="*/ 0 w 52"/>
                  <a:gd name="T1" fmla="*/ 16 h 17"/>
                  <a:gd name="T2" fmla="*/ 6 w 52"/>
                  <a:gd name="T3" fmla="*/ 10 h 17"/>
                  <a:gd name="T4" fmla="*/ 23 w 52"/>
                  <a:gd name="T5" fmla="*/ 6 h 17"/>
                  <a:gd name="T6" fmla="*/ 23 w 52"/>
                  <a:gd name="T7" fmla="*/ 2 h 17"/>
                  <a:gd name="T8" fmla="*/ 26 w 52"/>
                  <a:gd name="T9" fmla="*/ 0 h 17"/>
                  <a:gd name="T10" fmla="*/ 30 w 52"/>
                  <a:gd name="T11" fmla="*/ 2 h 17"/>
                  <a:gd name="T12" fmla="*/ 30 w 52"/>
                  <a:gd name="T13" fmla="*/ 6 h 17"/>
                  <a:gd name="T14" fmla="*/ 40 w 52"/>
                  <a:gd name="T15" fmla="*/ 7 h 17"/>
                  <a:gd name="T16" fmla="*/ 47 w 52"/>
                  <a:gd name="T17" fmla="*/ 10 h 17"/>
                  <a:gd name="T18" fmla="*/ 51 w 52"/>
                  <a:gd name="T19" fmla="*/ 13 h 17"/>
                  <a:gd name="T20" fmla="*/ 52 w 52"/>
                  <a:gd name="T21" fmla="*/ 16 h 17"/>
                  <a:gd name="T22" fmla="*/ 52 w 52"/>
                  <a:gd name="T23" fmla="*/ 17 h 17"/>
                  <a:gd name="T24" fmla="*/ 37 w 52"/>
                  <a:gd name="T25" fmla="*/ 15 h 17"/>
                  <a:gd name="T26" fmla="*/ 30 w 52"/>
                  <a:gd name="T27" fmla="*/ 12 h 17"/>
                  <a:gd name="T28" fmla="*/ 30 w 52"/>
                  <a:gd name="T29" fmla="*/ 15 h 17"/>
                  <a:gd name="T30" fmla="*/ 23 w 52"/>
                  <a:gd name="T31" fmla="*/ 15 h 17"/>
                  <a:gd name="T32" fmla="*/ 23 w 52"/>
                  <a:gd name="T33" fmla="*/ 15 h 17"/>
                  <a:gd name="T34" fmla="*/ 23 w 52"/>
                  <a:gd name="T35" fmla="*/ 12 h 17"/>
                  <a:gd name="T36" fmla="*/ 16 w 52"/>
                  <a:gd name="T37" fmla="*/ 14 h 17"/>
                  <a:gd name="T38" fmla="*/ 14 w 52"/>
                  <a:gd name="T39" fmla="*/ 15 h 17"/>
                  <a:gd name="T40" fmla="*/ 0 w 52"/>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17">
                    <a:moveTo>
                      <a:pt x="0" y="16"/>
                    </a:moveTo>
                    <a:cubicBezTo>
                      <a:pt x="0" y="13"/>
                      <a:pt x="2" y="11"/>
                      <a:pt x="6" y="10"/>
                    </a:cubicBezTo>
                    <a:cubicBezTo>
                      <a:pt x="10" y="7"/>
                      <a:pt x="15" y="6"/>
                      <a:pt x="23" y="6"/>
                    </a:cubicBezTo>
                    <a:cubicBezTo>
                      <a:pt x="23" y="2"/>
                      <a:pt x="23" y="2"/>
                      <a:pt x="23" y="2"/>
                    </a:cubicBezTo>
                    <a:cubicBezTo>
                      <a:pt x="23" y="1"/>
                      <a:pt x="24" y="0"/>
                      <a:pt x="26" y="0"/>
                    </a:cubicBezTo>
                    <a:cubicBezTo>
                      <a:pt x="29" y="0"/>
                      <a:pt x="30" y="1"/>
                      <a:pt x="30" y="2"/>
                    </a:cubicBezTo>
                    <a:cubicBezTo>
                      <a:pt x="30" y="6"/>
                      <a:pt x="30" y="6"/>
                      <a:pt x="30" y="6"/>
                    </a:cubicBezTo>
                    <a:cubicBezTo>
                      <a:pt x="34" y="6"/>
                      <a:pt x="37" y="6"/>
                      <a:pt x="40" y="7"/>
                    </a:cubicBezTo>
                    <a:cubicBezTo>
                      <a:pt x="43" y="8"/>
                      <a:pt x="45" y="9"/>
                      <a:pt x="47" y="10"/>
                    </a:cubicBezTo>
                    <a:cubicBezTo>
                      <a:pt x="49" y="11"/>
                      <a:pt x="50" y="12"/>
                      <a:pt x="51" y="13"/>
                    </a:cubicBezTo>
                    <a:cubicBezTo>
                      <a:pt x="52" y="14"/>
                      <a:pt x="52" y="15"/>
                      <a:pt x="52" y="16"/>
                    </a:cubicBezTo>
                    <a:cubicBezTo>
                      <a:pt x="52" y="16"/>
                      <a:pt x="52" y="17"/>
                      <a:pt x="52" y="17"/>
                    </a:cubicBezTo>
                    <a:cubicBezTo>
                      <a:pt x="48" y="16"/>
                      <a:pt x="43" y="15"/>
                      <a:pt x="37" y="15"/>
                    </a:cubicBezTo>
                    <a:cubicBezTo>
                      <a:pt x="36" y="13"/>
                      <a:pt x="33" y="12"/>
                      <a:pt x="30" y="12"/>
                    </a:cubicBezTo>
                    <a:cubicBezTo>
                      <a:pt x="30" y="15"/>
                      <a:pt x="30" y="15"/>
                      <a:pt x="30" y="15"/>
                    </a:cubicBezTo>
                    <a:cubicBezTo>
                      <a:pt x="28" y="15"/>
                      <a:pt x="25" y="15"/>
                      <a:pt x="23" y="15"/>
                    </a:cubicBezTo>
                    <a:cubicBezTo>
                      <a:pt x="23" y="15"/>
                      <a:pt x="23" y="15"/>
                      <a:pt x="23" y="15"/>
                    </a:cubicBezTo>
                    <a:cubicBezTo>
                      <a:pt x="23" y="12"/>
                      <a:pt x="23" y="12"/>
                      <a:pt x="23" y="12"/>
                    </a:cubicBezTo>
                    <a:cubicBezTo>
                      <a:pt x="20" y="12"/>
                      <a:pt x="17" y="13"/>
                      <a:pt x="16" y="14"/>
                    </a:cubicBezTo>
                    <a:cubicBezTo>
                      <a:pt x="15" y="14"/>
                      <a:pt x="14" y="14"/>
                      <a:pt x="14" y="15"/>
                    </a:cubicBezTo>
                    <a:cubicBezTo>
                      <a:pt x="9" y="15"/>
                      <a:pt x="4" y="15"/>
                      <a:pt x="0" y="16"/>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32"/>
              <p:cNvSpPr>
                <a:spLocks/>
              </p:cNvSpPr>
              <p:nvPr/>
            </p:nvSpPr>
            <p:spPr bwMode="auto">
              <a:xfrm>
                <a:off x="4682753" y="5162338"/>
                <a:ext cx="272644" cy="98816"/>
              </a:xfrm>
              <a:custGeom>
                <a:avLst/>
                <a:gdLst>
                  <a:gd name="T0" fmla="*/ 59 w 160"/>
                  <a:gd name="T1" fmla="*/ 10 h 58"/>
                  <a:gd name="T2" fmla="*/ 67 w 160"/>
                  <a:gd name="T3" fmla="*/ 14 h 58"/>
                  <a:gd name="T4" fmla="*/ 79 w 160"/>
                  <a:gd name="T5" fmla="*/ 16 h 58"/>
                  <a:gd name="T6" fmla="*/ 79 w 160"/>
                  <a:gd name="T7" fmla="*/ 30 h 58"/>
                  <a:gd name="T8" fmla="*/ 73 w 160"/>
                  <a:gd name="T9" fmla="*/ 29 h 58"/>
                  <a:gd name="T10" fmla="*/ 70 w 160"/>
                  <a:gd name="T11" fmla="*/ 26 h 58"/>
                  <a:gd name="T12" fmla="*/ 67 w 160"/>
                  <a:gd name="T13" fmla="*/ 22 h 58"/>
                  <a:gd name="T14" fmla="*/ 65 w 160"/>
                  <a:gd name="T15" fmla="*/ 21 h 58"/>
                  <a:gd name="T16" fmla="*/ 61 w 160"/>
                  <a:gd name="T17" fmla="*/ 20 h 58"/>
                  <a:gd name="T18" fmla="*/ 55 w 160"/>
                  <a:gd name="T19" fmla="*/ 21 h 58"/>
                  <a:gd name="T20" fmla="*/ 53 w 160"/>
                  <a:gd name="T21" fmla="*/ 24 h 58"/>
                  <a:gd name="T22" fmla="*/ 55 w 160"/>
                  <a:gd name="T23" fmla="*/ 28 h 58"/>
                  <a:gd name="T24" fmla="*/ 60 w 160"/>
                  <a:gd name="T25" fmla="*/ 32 h 58"/>
                  <a:gd name="T26" fmla="*/ 68 w 160"/>
                  <a:gd name="T27" fmla="*/ 35 h 58"/>
                  <a:gd name="T28" fmla="*/ 79 w 160"/>
                  <a:gd name="T29" fmla="*/ 37 h 58"/>
                  <a:gd name="T30" fmla="*/ 79 w 160"/>
                  <a:gd name="T31" fmla="*/ 45 h 58"/>
                  <a:gd name="T32" fmla="*/ 80 w 160"/>
                  <a:gd name="T33" fmla="*/ 47 h 58"/>
                  <a:gd name="T34" fmla="*/ 82 w 160"/>
                  <a:gd name="T35" fmla="*/ 47 h 58"/>
                  <a:gd name="T36" fmla="*/ 85 w 160"/>
                  <a:gd name="T37" fmla="*/ 47 h 58"/>
                  <a:gd name="T38" fmla="*/ 86 w 160"/>
                  <a:gd name="T39" fmla="*/ 44 h 58"/>
                  <a:gd name="T40" fmla="*/ 86 w 160"/>
                  <a:gd name="T41" fmla="*/ 36 h 58"/>
                  <a:gd name="T42" fmla="*/ 99 w 160"/>
                  <a:gd name="T43" fmla="*/ 34 h 58"/>
                  <a:gd name="T44" fmla="*/ 108 w 160"/>
                  <a:gd name="T45" fmla="*/ 29 h 58"/>
                  <a:gd name="T46" fmla="*/ 111 w 160"/>
                  <a:gd name="T47" fmla="*/ 23 h 58"/>
                  <a:gd name="T48" fmla="*/ 109 w 160"/>
                  <a:gd name="T49" fmla="*/ 18 h 58"/>
                  <a:gd name="T50" fmla="*/ 104 w 160"/>
                  <a:gd name="T51" fmla="*/ 14 h 58"/>
                  <a:gd name="T52" fmla="*/ 97 w 160"/>
                  <a:gd name="T53" fmla="*/ 11 h 58"/>
                  <a:gd name="T54" fmla="*/ 86 w 160"/>
                  <a:gd name="T55" fmla="*/ 9 h 58"/>
                  <a:gd name="T56" fmla="*/ 86 w 160"/>
                  <a:gd name="T57" fmla="*/ 0 h 58"/>
                  <a:gd name="T58" fmla="*/ 93 w 160"/>
                  <a:gd name="T59" fmla="*/ 0 h 58"/>
                  <a:gd name="T60" fmla="*/ 95 w 160"/>
                  <a:gd name="T61" fmla="*/ 2 h 58"/>
                  <a:gd name="T62" fmla="*/ 101 w 160"/>
                  <a:gd name="T63" fmla="*/ 5 h 58"/>
                  <a:gd name="T64" fmla="*/ 106 w 160"/>
                  <a:gd name="T65" fmla="*/ 4 h 58"/>
                  <a:gd name="T66" fmla="*/ 108 w 160"/>
                  <a:gd name="T67" fmla="*/ 2 h 58"/>
                  <a:gd name="T68" fmla="*/ 160 w 160"/>
                  <a:gd name="T69" fmla="*/ 18 h 58"/>
                  <a:gd name="T70" fmla="*/ 160 w 160"/>
                  <a:gd name="T71" fmla="*/ 18 h 58"/>
                  <a:gd name="T72" fmla="*/ 80 w 160"/>
                  <a:gd name="T73" fmla="*/ 58 h 58"/>
                  <a:gd name="T74" fmla="*/ 0 w 160"/>
                  <a:gd name="T75" fmla="*/ 18 h 58"/>
                  <a:gd name="T76" fmla="*/ 0 w 160"/>
                  <a:gd name="T77" fmla="*/ 17 h 58"/>
                  <a:gd name="T78" fmla="*/ 56 w 160"/>
                  <a:gd name="T79" fmla="*/ 1 h 58"/>
                  <a:gd name="T80" fmla="*/ 56 w 160"/>
                  <a:gd name="T81" fmla="*/ 3 h 58"/>
                  <a:gd name="T82" fmla="*/ 59 w 160"/>
                  <a:gd name="T83"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58">
                    <a:moveTo>
                      <a:pt x="59" y="10"/>
                    </a:moveTo>
                    <a:cubicBezTo>
                      <a:pt x="61" y="11"/>
                      <a:pt x="63" y="13"/>
                      <a:pt x="67" y="14"/>
                    </a:cubicBezTo>
                    <a:cubicBezTo>
                      <a:pt x="70" y="14"/>
                      <a:pt x="74" y="15"/>
                      <a:pt x="79" y="16"/>
                    </a:cubicBezTo>
                    <a:cubicBezTo>
                      <a:pt x="79" y="30"/>
                      <a:pt x="79" y="30"/>
                      <a:pt x="79" y="30"/>
                    </a:cubicBezTo>
                    <a:cubicBezTo>
                      <a:pt x="76" y="30"/>
                      <a:pt x="74" y="29"/>
                      <a:pt x="73" y="29"/>
                    </a:cubicBezTo>
                    <a:cubicBezTo>
                      <a:pt x="72" y="28"/>
                      <a:pt x="70" y="27"/>
                      <a:pt x="70" y="26"/>
                    </a:cubicBezTo>
                    <a:cubicBezTo>
                      <a:pt x="69" y="25"/>
                      <a:pt x="68" y="24"/>
                      <a:pt x="67" y="22"/>
                    </a:cubicBezTo>
                    <a:cubicBezTo>
                      <a:pt x="67" y="22"/>
                      <a:pt x="66" y="21"/>
                      <a:pt x="65" y="21"/>
                    </a:cubicBezTo>
                    <a:cubicBezTo>
                      <a:pt x="64" y="20"/>
                      <a:pt x="62" y="20"/>
                      <a:pt x="61" y="20"/>
                    </a:cubicBezTo>
                    <a:cubicBezTo>
                      <a:pt x="59" y="20"/>
                      <a:pt x="57" y="20"/>
                      <a:pt x="55" y="21"/>
                    </a:cubicBezTo>
                    <a:cubicBezTo>
                      <a:pt x="54" y="22"/>
                      <a:pt x="53" y="23"/>
                      <a:pt x="53" y="24"/>
                    </a:cubicBezTo>
                    <a:cubicBezTo>
                      <a:pt x="53" y="25"/>
                      <a:pt x="54" y="26"/>
                      <a:pt x="55" y="28"/>
                    </a:cubicBezTo>
                    <a:cubicBezTo>
                      <a:pt x="56" y="29"/>
                      <a:pt x="58" y="30"/>
                      <a:pt x="60" y="32"/>
                    </a:cubicBezTo>
                    <a:cubicBezTo>
                      <a:pt x="62" y="33"/>
                      <a:pt x="64" y="34"/>
                      <a:pt x="68" y="35"/>
                    </a:cubicBezTo>
                    <a:cubicBezTo>
                      <a:pt x="71" y="36"/>
                      <a:pt x="75" y="36"/>
                      <a:pt x="79" y="37"/>
                    </a:cubicBezTo>
                    <a:cubicBezTo>
                      <a:pt x="79" y="45"/>
                      <a:pt x="79" y="45"/>
                      <a:pt x="79" y="45"/>
                    </a:cubicBezTo>
                    <a:cubicBezTo>
                      <a:pt x="79" y="46"/>
                      <a:pt x="79" y="46"/>
                      <a:pt x="80" y="47"/>
                    </a:cubicBezTo>
                    <a:cubicBezTo>
                      <a:pt x="80" y="47"/>
                      <a:pt x="81" y="47"/>
                      <a:pt x="82" y="47"/>
                    </a:cubicBezTo>
                    <a:cubicBezTo>
                      <a:pt x="84" y="47"/>
                      <a:pt x="85" y="47"/>
                      <a:pt x="85" y="47"/>
                    </a:cubicBezTo>
                    <a:cubicBezTo>
                      <a:pt x="86" y="46"/>
                      <a:pt x="86" y="45"/>
                      <a:pt x="86" y="44"/>
                    </a:cubicBezTo>
                    <a:cubicBezTo>
                      <a:pt x="86" y="36"/>
                      <a:pt x="86" y="36"/>
                      <a:pt x="86" y="36"/>
                    </a:cubicBezTo>
                    <a:cubicBezTo>
                      <a:pt x="91" y="36"/>
                      <a:pt x="96" y="35"/>
                      <a:pt x="99" y="34"/>
                    </a:cubicBezTo>
                    <a:cubicBezTo>
                      <a:pt x="103" y="33"/>
                      <a:pt x="106" y="31"/>
                      <a:pt x="108" y="29"/>
                    </a:cubicBezTo>
                    <a:cubicBezTo>
                      <a:pt x="110" y="27"/>
                      <a:pt x="111" y="25"/>
                      <a:pt x="111" y="23"/>
                    </a:cubicBezTo>
                    <a:cubicBezTo>
                      <a:pt x="111" y="21"/>
                      <a:pt x="110" y="19"/>
                      <a:pt x="109" y="18"/>
                    </a:cubicBezTo>
                    <a:cubicBezTo>
                      <a:pt x="108" y="16"/>
                      <a:pt x="106" y="15"/>
                      <a:pt x="104" y="14"/>
                    </a:cubicBezTo>
                    <a:cubicBezTo>
                      <a:pt x="102" y="13"/>
                      <a:pt x="99" y="12"/>
                      <a:pt x="97" y="11"/>
                    </a:cubicBezTo>
                    <a:cubicBezTo>
                      <a:pt x="94" y="11"/>
                      <a:pt x="90" y="10"/>
                      <a:pt x="86" y="9"/>
                    </a:cubicBezTo>
                    <a:cubicBezTo>
                      <a:pt x="86" y="0"/>
                      <a:pt x="86" y="0"/>
                      <a:pt x="86" y="0"/>
                    </a:cubicBezTo>
                    <a:cubicBezTo>
                      <a:pt x="88" y="0"/>
                      <a:pt x="91" y="0"/>
                      <a:pt x="93" y="0"/>
                    </a:cubicBezTo>
                    <a:cubicBezTo>
                      <a:pt x="94" y="1"/>
                      <a:pt x="94" y="1"/>
                      <a:pt x="95" y="2"/>
                    </a:cubicBezTo>
                    <a:cubicBezTo>
                      <a:pt x="96" y="4"/>
                      <a:pt x="98" y="5"/>
                      <a:pt x="101" y="5"/>
                    </a:cubicBezTo>
                    <a:cubicBezTo>
                      <a:pt x="103" y="5"/>
                      <a:pt x="105" y="5"/>
                      <a:pt x="106" y="4"/>
                    </a:cubicBezTo>
                    <a:cubicBezTo>
                      <a:pt x="107" y="3"/>
                      <a:pt x="108" y="3"/>
                      <a:pt x="108" y="2"/>
                    </a:cubicBezTo>
                    <a:cubicBezTo>
                      <a:pt x="129" y="5"/>
                      <a:pt x="146" y="10"/>
                      <a:pt x="160" y="18"/>
                    </a:cubicBezTo>
                    <a:cubicBezTo>
                      <a:pt x="160" y="18"/>
                      <a:pt x="160" y="18"/>
                      <a:pt x="160" y="18"/>
                    </a:cubicBezTo>
                    <a:cubicBezTo>
                      <a:pt x="160" y="40"/>
                      <a:pt x="124" y="58"/>
                      <a:pt x="80" y="58"/>
                    </a:cubicBezTo>
                    <a:cubicBezTo>
                      <a:pt x="36" y="58"/>
                      <a:pt x="0" y="40"/>
                      <a:pt x="0" y="18"/>
                    </a:cubicBezTo>
                    <a:cubicBezTo>
                      <a:pt x="0" y="18"/>
                      <a:pt x="0" y="18"/>
                      <a:pt x="0" y="17"/>
                    </a:cubicBezTo>
                    <a:cubicBezTo>
                      <a:pt x="14" y="9"/>
                      <a:pt x="34" y="3"/>
                      <a:pt x="56" y="1"/>
                    </a:cubicBezTo>
                    <a:cubicBezTo>
                      <a:pt x="56" y="2"/>
                      <a:pt x="56" y="2"/>
                      <a:pt x="56" y="3"/>
                    </a:cubicBezTo>
                    <a:cubicBezTo>
                      <a:pt x="56" y="6"/>
                      <a:pt x="57" y="8"/>
                      <a:pt x="59" y="1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33"/>
              <p:cNvSpPr>
                <a:spLocks noEditPoints="1"/>
              </p:cNvSpPr>
              <p:nvPr/>
            </p:nvSpPr>
            <p:spPr bwMode="auto">
              <a:xfrm>
                <a:off x="4772913" y="5162338"/>
                <a:ext cx="98816" cy="80062"/>
              </a:xfrm>
              <a:custGeom>
                <a:avLst/>
                <a:gdLst>
                  <a:gd name="T0" fmla="*/ 44 w 58"/>
                  <a:gd name="T1" fmla="*/ 24 h 47"/>
                  <a:gd name="T2" fmla="*/ 41 w 58"/>
                  <a:gd name="T3" fmla="*/ 20 h 47"/>
                  <a:gd name="T4" fmla="*/ 33 w 58"/>
                  <a:gd name="T5" fmla="*/ 17 h 47"/>
                  <a:gd name="T6" fmla="*/ 33 w 58"/>
                  <a:gd name="T7" fmla="*/ 31 h 47"/>
                  <a:gd name="T8" fmla="*/ 41 w 58"/>
                  <a:gd name="T9" fmla="*/ 28 h 47"/>
                  <a:gd name="T10" fmla="*/ 44 w 58"/>
                  <a:gd name="T11" fmla="*/ 24 h 47"/>
                  <a:gd name="T12" fmla="*/ 14 w 58"/>
                  <a:gd name="T13" fmla="*/ 14 h 47"/>
                  <a:gd name="T14" fmla="*/ 6 w 58"/>
                  <a:gd name="T15" fmla="*/ 10 h 47"/>
                  <a:gd name="T16" fmla="*/ 3 w 58"/>
                  <a:gd name="T17" fmla="*/ 3 h 47"/>
                  <a:gd name="T18" fmla="*/ 3 w 58"/>
                  <a:gd name="T19" fmla="*/ 1 h 47"/>
                  <a:gd name="T20" fmla="*/ 17 w 58"/>
                  <a:gd name="T21" fmla="*/ 0 h 47"/>
                  <a:gd name="T22" fmla="*/ 16 w 58"/>
                  <a:gd name="T23" fmla="*/ 2 h 47"/>
                  <a:gd name="T24" fmla="*/ 19 w 58"/>
                  <a:gd name="T25" fmla="*/ 6 h 47"/>
                  <a:gd name="T26" fmla="*/ 26 w 58"/>
                  <a:gd name="T27" fmla="*/ 8 h 47"/>
                  <a:gd name="T28" fmla="*/ 26 w 58"/>
                  <a:gd name="T29" fmla="*/ 0 h 47"/>
                  <a:gd name="T30" fmla="*/ 26 w 58"/>
                  <a:gd name="T31" fmla="*/ 0 h 47"/>
                  <a:gd name="T32" fmla="*/ 33 w 58"/>
                  <a:gd name="T33" fmla="*/ 0 h 47"/>
                  <a:gd name="T34" fmla="*/ 33 w 58"/>
                  <a:gd name="T35" fmla="*/ 9 h 47"/>
                  <a:gd name="T36" fmla="*/ 44 w 58"/>
                  <a:gd name="T37" fmla="*/ 11 h 47"/>
                  <a:gd name="T38" fmla="*/ 51 w 58"/>
                  <a:gd name="T39" fmla="*/ 14 h 47"/>
                  <a:gd name="T40" fmla="*/ 56 w 58"/>
                  <a:gd name="T41" fmla="*/ 18 h 47"/>
                  <a:gd name="T42" fmla="*/ 58 w 58"/>
                  <a:gd name="T43" fmla="*/ 23 h 47"/>
                  <a:gd name="T44" fmla="*/ 55 w 58"/>
                  <a:gd name="T45" fmla="*/ 29 h 47"/>
                  <a:gd name="T46" fmla="*/ 46 w 58"/>
                  <a:gd name="T47" fmla="*/ 34 h 47"/>
                  <a:gd name="T48" fmla="*/ 33 w 58"/>
                  <a:gd name="T49" fmla="*/ 36 h 47"/>
                  <a:gd name="T50" fmla="*/ 33 w 58"/>
                  <a:gd name="T51" fmla="*/ 44 h 47"/>
                  <a:gd name="T52" fmla="*/ 32 w 58"/>
                  <a:gd name="T53" fmla="*/ 47 h 47"/>
                  <a:gd name="T54" fmla="*/ 29 w 58"/>
                  <a:gd name="T55" fmla="*/ 47 h 47"/>
                  <a:gd name="T56" fmla="*/ 27 w 58"/>
                  <a:gd name="T57" fmla="*/ 47 h 47"/>
                  <a:gd name="T58" fmla="*/ 26 w 58"/>
                  <a:gd name="T59" fmla="*/ 45 h 47"/>
                  <a:gd name="T60" fmla="*/ 26 w 58"/>
                  <a:gd name="T61" fmla="*/ 37 h 47"/>
                  <a:gd name="T62" fmla="*/ 15 w 58"/>
                  <a:gd name="T63" fmla="*/ 35 h 47"/>
                  <a:gd name="T64" fmla="*/ 7 w 58"/>
                  <a:gd name="T65" fmla="*/ 32 h 47"/>
                  <a:gd name="T66" fmla="*/ 2 w 58"/>
                  <a:gd name="T67" fmla="*/ 28 h 47"/>
                  <a:gd name="T68" fmla="*/ 0 w 58"/>
                  <a:gd name="T69" fmla="*/ 24 h 47"/>
                  <a:gd name="T70" fmla="*/ 2 w 58"/>
                  <a:gd name="T71" fmla="*/ 21 h 47"/>
                  <a:gd name="T72" fmla="*/ 8 w 58"/>
                  <a:gd name="T73" fmla="*/ 20 h 47"/>
                  <a:gd name="T74" fmla="*/ 12 w 58"/>
                  <a:gd name="T75" fmla="*/ 21 h 47"/>
                  <a:gd name="T76" fmla="*/ 14 w 58"/>
                  <a:gd name="T77" fmla="*/ 22 h 47"/>
                  <a:gd name="T78" fmla="*/ 17 w 58"/>
                  <a:gd name="T79" fmla="*/ 26 h 47"/>
                  <a:gd name="T80" fmla="*/ 20 w 58"/>
                  <a:gd name="T81" fmla="*/ 29 h 47"/>
                  <a:gd name="T82" fmla="*/ 26 w 58"/>
                  <a:gd name="T83" fmla="*/ 30 h 47"/>
                  <a:gd name="T84" fmla="*/ 26 w 58"/>
                  <a:gd name="T85" fmla="*/ 16 h 47"/>
                  <a:gd name="T86" fmla="*/ 14 w 58"/>
                  <a:gd name="T87"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47">
                    <a:moveTo>
                      <a:pt x="44" y="24"/>
                    </a:moveTo>
                    <a:cubicBezTo>
                      <a:pt x="44" y="22"/>
                      <a:pt x="43" y="21"/>
                      <a:pt x="41" y="20"/>
                    </a:cubicBezTo>
                    <a:cubicBezTo>
                      <a:pt x="39" y="19"/>
                      <a:pt x="37" y="18"/>
                      <a:pt x="33" y="17"/>
                    </a:cubicBezTo>
                    <a:cubicBezTo>
                      <a:pt x="33" y="31"/>
                      <a:pt x="33" y="31"/>
                      <a:pt x="33" y="31"/>
                    </a:cubicBezTo>
                    <a:cubicBezTo>
                      <a:pt x="37" y="30"/>
                      <a:pt x="39" y="29"/>
                      <a:pt x="41" y="28"/>
                    </a:cubicBezTo>
                    <a:cubicBezTo>
                      <a:pt x="43" y="27"/>
                      <a:pt x="44" y="25"/>
                      <a:pt x="44" y="24"/>
                    </a:cubicBezTo>
                    <a:close/>
                    <a:moveTo>
                      <a:pt x="14" y="14"/>
                    </a:moveTo>
                    <a:cubicBezTo>
                      <a:pt x="10" y="13"/>
                      <a:pt x="8" y="11"/>
                      <a:pt x="6" y="10"/>
                    </a:cubicBezTo>
                    <a:cubicBezTo>
                      <a:pt x="4" y="8"/>
                      <a:pt x="3" y="6"/>
                      <a:pt x="3" y="3"/>
                    </a:cubicBezTo>
                    <a:cubicBezTo>
                      <a:pt x="3" y="2"/>
                      <a:pt x="3" y="2"/>
                      <a:pt x="3" y="1"/>
                    </a:cubicBezTo>
                    <a:cubicBezTo>
                      <a:pt x="7" y="0"/>
                      <a:pt x="12" y="0"/>
                      <a:pt x="17" y="0"/>
                    </a:cubicBezTo>
                    <a:cubicBezTo>
                      <a:pt x="16" y="1"/>
                      <a:pt x="16" y="1"/>
                      <a:pt x="16" y="2"/>
                    </a:cubicBezTo>
                    <a:cubicBezTo>
                      <a:pt x="16" y="4"/>
                      <a:pt x="17" y="5"/>
                      <a:pt x="19" y="6"/>
                    </a:cubicBezTo>
                    <a:cubicBezTo>
                      <a:pt x="20" y="7"/>
                      <a:pt x="23" y="8"/>
                      <a:pt x="26" y="8"/>
                    </a:cubicBezTo>
                    <a:cubicBezTo>
                      <a:pt x="26" y="0"/>
                      <a:pt x="26" y="0"/>
                      <a:pt x="26" y="0"/>
                    </a:cubicBezTo>
                    <a:cubicBezTo>
                      <a:pt x="26" y="0"/>
                      <a:pt x="26" y="0"/>
                      <a:pt x="26" y="0"/>
                    </a:cubicBezTo>
                    <a:cubicBezTo>
                      <a:pt x="28" y="0"/>
                      <a:pt x="31" y="0"/>
                      <a:pt x="33" y="0"/>
                    </a:cubicBezTo>
                    <a:cubicBezTo>
                      <a:pt x="33" y="9"/>
                      <a:pt x="33" y="9"/>
                      <a:pt x="33" y="9"/>
                    </a:cubicBezTo>
                    <a:cubicBezTo>
                      <a:pt x="37" y="10"/>
                      <a:pt x="41" y="11"/>
                      <a:pt x="44" y="11"/>
                    </a:cubicBezTo>
                    <a:cubicBezTo>
                      <a:pt x="46" y="12"/>
                      <a:pt x="49" y="13"/>
                      <a:pt x="51" y="14"/>
                    </a:cubicBezTo>
                    <a:cubicBezTo>
                      <a:pt x="53" y="15"/>
                      <a:pt x="55" y="16"/>
                      <a:pt x="56" y="18"/>
                    </a:cubicBezTo>
                    <a:cubicBezTo>
                      <a:pt x="57" y="19"/>
                      <a:pt x="58" y="21"/>
                      <a:pt x="58" y="23"/>
                    </a:cubicBezTo>
                    <a:cubicBezTo>
                      <a:pt x="58" y="25"/>
                      <a:pt x="57" y="27"/>
                      <a:pt x="55" y="29"/>
                    </a:cubicBezTo>
                    <a:cubicBezTo>
                      <a:pt x="53" y="31"/>
                      <a:pt x="50" y="33"/>
                      <a:pt x="46" y="34"/>
                    </a:cubicBezTo>
                    <a:cubicBezTo>
                      <a:pt x="43" y="35"/>
                      <a:pt x="38" y="36"/>
                      <a:pt x="33" y="36"/>
                    </a:cubicBezTo>
                    <a:cubicBezTo>
                      <a:pt x="33" y="44"/>
                      <a:pt x="33" y="44"/>
                      <a:pt x="33" y="44"/>
                    </a:cubicBezTo>
                    <a:cubicBezTo>
                      <a:pt x="33" y="45"/>
                      <a:pt x="33" y="46"/>
                      <a:pt x="32" y="47"/>
                    </a:cubicBezTo>
                    <a:cubicBezTo>
                      <a:pt x="32" y="47"/>
                      <a:pt x="31" y="47"/>
                      <a:pt x="29" y="47"/>
                    </a:cubicBezTo>
                    <a:cubicBezTo>
                      <a:pt x="28" y="47"/>
                      <a:pt x="27" y="47"/>
                      <a:pt x="27" y="47"/>
                    </a:cubicBezTo>
                    <a:cubicBezTo>
                      <a:pt x="26" y="46"/>
                      <a:pt x="26" y="46"/>
                      <a:pt x="26" y="45"/>
                    </a:cubicBezTo>
                    <a:cubicBezTo>
                      <a:pt x="26" y="37"/>
                      <a:pt x="26" y="37"/>
                      <a:pt x="26" y="37"/>
                    </a:cubicBezTo>
                    <a:cubicBezTo>
                      <a:pt x="22" y="36"/>
                      <a:pt x="18" y="36"/>
                      <a:pt x="15" y="35"/>
                    </a:cubicBezTo>
                    <a:cubicBezTo>
                      <a:pt x="11" y="34"/>
                      <a:pt x="9" y="33"/>
                      <a:pt x="7" y="32"/>
                    </a:cubicBezTo>
                    <a:cubicBezTo>
                      <a:pt x="5" y="30"/>
                      <a:pt x="3" y="29"/>
                      <a:pt x="2" y="28"/>
                    </a:cubicBezTo>
                    <a:cubicBezTo>
                      <a:pt x="1" y="26"/>
                      <a:pt x="0" y="25"/>
                      <a:pt x="0" y="24"/>
                    </a:cubicBezTo>
                    <a:cubicBezTo>
                      <a:pt x="0" y="23"/>
                      <a:pt x="1" y="22"/>
                      <a:pt x="2" y="21"/>
                    </a:cubicBezTo>
                    <a:cubicBezTo>
                      <a:pt x="4" y="20"/>
                      <a:pt x="6" y="20"/>
                      <a:pt x="8" y="20"/>
                    </a:cubicBezTo>
                    <a:cubicBezTo>
                      <a:pt x="9" y="20"/>
                      <a:pt x="11" y="20"/>
                      <a:pt x="12" y="21"/>
                    </a:cubicBezTo>
                    <a:cubicBezTo>
                      <a:pt x="13" y="21"/>
                      <a:pt x="14" y="22"/>
                      <a:pt x="14" y="22"/>
                    </a:cubicBezTo>
                    <a:cubicBezTo>
                      <a:pt x="15" y="24"/>
                      <a:pt x="16" y="25"/>
                      <a:pt x="17" y="26"/>
                    </a:cubicBezTo>
                    <a:cubicBezTo>
                      <a:pt x="17" y="27"/>
                      <a:pt x="19" y="28"/>
                      <a:pt x="20" y="29"/>
                    </a:cubicBezTo>
                    <a:cubicBezTo>
                      <a:pt x="21" y="29"/>
                      <a:pt x="23" y="30"/>
                      <a:pt x="26" y="30"/>
                    </a:cubicBezTo>
                    <a:cubicBezTo>
                      <a:pt x="26" y="16"/>
                      <a:pt x="26" y="16"/>
                      <a:pt x="26" y="16"/>
                    </a:cubicBezTo>
                    <a:cubicBezTo>
                      <a:pt x="21" y="15"/>
                      <a:pt x="17" y="14"/>
                      <a:pt x="14" y="14"/>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34"/>
              <p:cNvSpPr>
                <a:spLocks/>
              </p:cNvSpPr>
              <p:nvPr/>
            </p:nvSpPr>
            <p:spPr bwMode="auto">
              <a:xfrm>
                <a:off x="4682753" y="5126995"/>
                <a:ext cx="272644" cy="66358"/>
              </a:xfrm>
              <a:custGeom>
                <a:avLst/>
                <a:gdLst>
                  <a:gd name="T0" fmla="*/ 0 w 160"/>
                  <a:gd name="T1" fmla="*/ 38 h 39"/>
                  <a:gd name="T2" fmla="*/ 80 w 160"/>
                  <a:gd name="T3" fmla="*/ 0 h 39"/>
                  <a:gd name="T4" fmla="*/ 136 w 160"/>
                  <a:gd name="T5" fmla="*/ 11 h 39"/>
                  <a:gd name="T6" fmla="*/ 160 w 160"/>
                  <a:gd name="T7" fmla="*/ 39 h 39"/>
                  <a:gd name="T8" fmla="*/ 108 w 160"/>
                  <a:gd name="T9" fmla="*/ 23 h 39"/>
                  <a:gd name="T10" fmla="*/ 108 w 160"/>
                  <a:gd name="T11" fmla="*/ 22 h 39"/>
                  <a:gd name="T12" fmla="*/ 107 w 160"/>
                  <a:gd name="T13" fmla="*/ 19 h 39"/>
                  <a:gd name="T14" fmla="*/ 103 w 160"/>
                  <a:gd name="T15" fmla="*/ 16 h 39"/>
                  <a:gd name="T16" fmla="*/ 96 w 160"/>
                  <a:gd name="T17" fmla="*/ 13 h 39"/>
                  <a:gd name="T18" fmla="*/ 86 w 160"/>
                  <a:gd name="T19" fmla="*/ 12 h 39"/>
                  <a:gd name="T20" fmla="*/ 86 w 160"/>
                  <a:gd name="T21" fmla="*/ 8 h 39"/>
                  <a:gd name="T22" fmla="*/ 82 w 160"/>
                  <a:gd name="T23" fmla="*/ 6 h 39"/>
                  <a:gd name="T24" fmla="*/ 79 w 160"/>
                  <a:gd name="T25" fmla="*/ 8 h 39"/>
                  <a:gd name="T26" fmla="*/ 79 w 160"/>
                  <a:gd name="T27" fmla="*/ 12 h 39"/>
                  <a:gd name="T28" fmla="*/ 62 w 160"/>
                  <a:gd name="T29" fmla="*/ 16 h 39"/>
                  <a:gd name="T30" fmla="*/ 56 w 160"/>
                  <a:gd name="T31" fmla="*/ 22 h 39"/>
                  <a:gd name="T32" fmla="*/ 0 w 160"/>
                  <a:gd name="T33"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9">
                    <a:moveTo>
                      <a:pt x="0" y="38"/>
                    </a:moveTo>
                    <a:cubicBezTo>
                      <a:pt x="1" y="17"/>
                      <a:pt x="37" y="0"/>
                      <a:pt x="80" y="0"/>
                    </a:cubicBezTo>
                    <a:cubicBezTo>
                      <a:pt x="102" y="0"/>
                      <a:pt x="122" y="4"/>
                      <a:pt x="136" y="11"/>
                    </a:cubicBezTo>
                    <a:cubicBezTo>
                      <a:pt x="150" y="18"/>
                      <a:pt x="159" y="28"/>
                      <a:pt x="160" y="39"/>
                    </a:cubicBezTo>
                    <a:cubicBezTo>
                      <a:pt x="146" y="31"/>
                      <a:pt x="129" y="26"/>
                      <a:pt x="108" y="23"/>
                    </a:cubicBezTo>
                    <a:cubicBezTo>
                      <a:pt x="108" y="23"/>
                      <a:pt x="108" y="22"/>
                      <a:pt x="108" y="22"/>
                    </a:cubicBezTo>
                    <a:cubicBezTo>
                      <a:pt x="108" y="21"/>
                      <a:pt x="108" y="20"/>
                      <a:pt x="107" y="19"/>
                    </a:cubicBezTo>
                    <a:cubicBezTo>
                      <a:pt x="106" y="18"/>
                      <a:pt x="105" y="17"/>
                      <a:pt x="103" y="16"/>
                    </a:cubicBezTo>
                    <a:cubicBezTo>
                      <a:pt x="101" y="15"/>
                      <a:pt x="99" y="14"/>
                      <a:pt x="96" y="13"/>
                    </a:cubicBezTo>
                    <a:cubicBezTo>
                      <a:pt x="93" y="12"/>
                      <a:pt x="90" y="12"/>
                      <a:pt x="86" y="12"/>
                    </a:cubicBezTo>
                    <a:cubicBezTo>
                      <a:pt x="86" y="8"/>
                      <a:pt x="86" y="8"/>
                      <a:pt x="86" y="8"/>
                    </a:cubicBezTo>
                    <a:cubicBezTo>
                      <a:pt x="86" y="7"/>
                      <a:pt x="85" y="6"/>
                      <a:pt x="82" y="6"/>
                    </a:cubicBezTo>
                    <a:cubicBezTo>
                      <a:pt x="80" y="6"/>
                      <a:pt x="79" y="7"/>
                      <a:pt x="79" y="8"/>
                    </a:cubicBezTo>
                    <a:cubicBezTo>
                      <a:pt x="79" y="12"/>
                      <a:pt x="79" y="12"/>
                      <a:pt x="79" y="12"/>
                    </a:cubicBezTo>
                    <a:cubicBezTo>
                      <a:pt x="71" y="12"/>
                      <a:pt x="66" y="13"/>
                      <a:pt x="62" y="16"/>
                    </a:cubicBezTo>
                    <a:cubicBezTo>
                      <a:pt x="58" y="17"/>
                      <a:pt x="56" y="19"/>
                      <a:pt x="56" y="22"/>
                    </a:cubicBezTo>
                    <a:cubicBezTo>
                      <a:pt x="34" y="24"/>
                      <a:pt x="14" y="30"/>
                      <a:pt x="0" y="38"/>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35"/>
              <p:cNvSpPr>
                <a:spLocks/>
              </p:cNvSpPr>
              <p:nvPr/>
            </p:nvSpPr>
            <p:spPr bwMode="auto">
              <a:xfrm>
                <a:off x="4665442" y="5191189"/>
                <a:ext cx="307265" cy="78620"/>
              </a:xfrm>
              <a:custGeom>
                <a:avLst/>
                <a:gdLst>
                  <a:gd name="T0" fmla="*/ 10 w 180"/>
                  <a:gd name="T1" fmla="*/ 1 h 46"/>
                  <a:gd name="T2" fmla="*/ 90 w 180"/>
                  <a:gd name="T3" fmla="*/ 41 h 46"/>
                  <a:gd name="T4" fmla="*/ 170 w 180"/>
                  <a:gd name="T5" fmla="*/ 1 h 46"/>
                  <a:gd name="T6" fmla="*/ 170 w 180"/>
                  <a:gd name="T7" fmla="*/ 1 h 46"/>
                  <a:gd name="T8" fmla="*/ 180 w 180"/>
                  <a:gd name="T9" fmla="*/ 8 h 46"/>
                  <a:gd name="T10" fmla="*/ 90 w 180"/>
                  <a:gd name="T11" fmla="*/ 46 h 46"/>
                  <a:gd name="T12" fmla="*/ 0 w 180"/>
                  <a:gd name="T13" fmla="*/ 7 h 46"/>
                  <a:gd name="T14" fmla="*/ 10 w 180"/>
                  <a:gd name="T15" fmla="*/ 0 h 46"/>
                  <a:gd name="T16" fmla="*/ 10 w 180"/>
                  <a:gd name="T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6">
                    <a:moveTo>
                      <a:pt x="10" y="1"/>
                    </a:moveTo>
                    <a:cubicBezTo>
                      <a:pt x="10" y="23"/>
                      <a:pt x="46" y="41"/>
                      <a:pt x="90" y="41"/>
                    </a:cubicBezTo>
                    <a:cubicBezTo>
                      <a:pt x="134" y="41"/>
                      <a:pt x="170" y="23"/>
                      <a:pt x="170" y="1"/>
                    </a:cubicBezTo>
                    <a:cubicBezTo>
                      <a:pt x="170" y="1"/>
                      <a:pt x="170" y="1"/>
                      <a:pt x="170" y="1"/>
                    </a:cubicBezTo>
                    <a:cubicBezTo>
                      <a:pt x="173" y="3"/>
                      <a:pt x="177" y="5"/>
                      <a:pt x="180" y="8"/>
                    </a:cubicBezTo>
                    <a:cubicBezTo>
                      <a:pt x="174" y="30"/>
                      <a:pt x="136" y="46"/>
                      <a:pt x="90" y="46"/>
                    </a:cubicBezTo>
                    <a:cubicBezTo>
                      <a:pt x="43" y="46"/>
                      <a:pt x="5" y="29"/>
                      <a:pt x="0" y="7"/>
                    </a:cubicBezTo>
                    <a:cubicBezTo>
                      <a:pt x="3" y="4"/>
                      <a:pt x="6" y="2"/>
                      <a:pt x="10" y="0"/>
                    </a:cubicBezTo>
                    <a:cubicBezTo>
                      <a:pt x="10" y="1"/>
                      <a:pt x="10" y="1"/>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36"/>
              <p:cNvSpPr>
                <a:spLocks/>
              </p:cNvSpPr>
              <p:nvPr/>
            </p:nvSpPr>
            <p:spPr bwMode="auto">
              <a:xfrm>
                <a:off x="4664000" y="5118339"/>
                <a:ext cx="310150" cy="86554"/>
              </a:xfrm>
              <a:custGeom>
                <a:avLst/>
                <a:gdLst>
                  <a:gd name="T0" fmla="*/ 91 w 182"/>
                  <a:gd name="T1" fmla="*/ 5 h 51"/>
                  <a:gd name="T2" fmla="*/ 11 w 182"/>
                  <a:gd name="T3" fmla="*/ 43 h 51"/>
                  <a:gd name="T4" fmla="*/ 1 w 182"/>
                  <a:gd name="T5" fmla="*/ 50 h 51"/>
                  <a:gd name="T6" fmla="*/ 0 w 182"/>
                  <a:gd name="T7" fmla="*/ 44 h 51"/>
                  <a:gd name="T8" fmla="*/ 91 w 182"/>
                  <a:gd name="T9" fmla="*/ 0 h 51"/>
                  <a:gd name="T10" fmla="*/ 182 w 182"/>
                  <a:gd name="T11" fmla="*/ 44 h 51"/>
                  <a:gd name="T12" fmla="*/ 181 w 182"/>
                  <a:gd name="T13" fmla="*/ 51 h 51"/>
                  <a:gd name="T14" fmla="*/ 171 w 182"/>
                  <a:gd name="T15" fmla="*/ 44 h 51"/>
                  <a:gd name="T16" fmla="*/ 147 w 182"/>
                  <a:gd name="T17" fmla="*/ 16 h 51"/>
                  <a:gd name="T18" fmla="*/ 91 w 182"/>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1">
                    <a:moveTo>
                      <a:pt x="91" y="5"/>
                    </a:moveTo>
                    <a:cubicBezTo>
                      <a:pt x="48" y="5"/>
                      <a:pt x="12" y="22"/>
                      <a:pt x="11" y="43"/>
                    </a:cubicBezTo>
                    <a:cubicBezTo>
                      <a:pt x="7" y="45"/>
                      <a:pt x="4" y="47"/>
                      <a:pt x="1" y="50"/>
                    </a:cubicBezTo>
                    <a:cubicBezTo>
                      <a:pt x="0" y="48"/>
                      <a:pt x="0" y="46"/>
                      <a:pt x="0" y="44"/>
                    </a:cubicBezTo>
                    <a:cubicBezTo>
                      <a:pt x="0" y="20"/>
                      <a:pt x="41" y="0"/>
                      <a:pt x="91" y="0"/>
                    </a:cubicBezTo>
                    <a:cubicBezTo>
                      <a:pt x="141" y="0"/>
                      <a:pt x="182" y="20"/>
                      <a:pt x="182" y="44"/>
                    </a:cubicBezTo>
                    <a:cubicBezTo>
                      <a:pt x="182" y="47"/>
                      <a:pt x="181" y="49"/>
                      <a:pt x="181" y="51"/>
                    </a:cubicBezTo>
                    <a:cubicBezTo>
                      <a:pt x="178" y="48"/>
                      <a:pt x="174" y="46"/>
                      <a:pt x="171" y="44"/>
                    </a:cubicBezTo>
                    <a:cubicBezTo>
                      <a:pt x="170" y="33"/>
                      <a:pt x="161" y="23"/>
                      <a:pt x="147" y="16"/>
                    </a:cubicBezTo>
                    <a:cubicBezTo>
                      <a:pt x="133" y="9"/>
                      <a:pt x="113" y="5"/>
                      <a:pt x="9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37"/>
              <p:cNvSpPr>
                <a:spLocks/>
              </p:cNvSpPr>
              <p:nvPr/>
            </p:nvSpPr>
            <p:spPr bwMode="auto">
              <a:xfrm>
                <a:off x="4645247" y="5203450"/>
                <a:ext cx="346214" cy="80062"/>
              </a:xfrm>
              <a:custGeom>
                <a:avLst/>
                <a:gdLst>
                  <a:gd name="T0" fmla="*/ 0 w 203"/>
                  <a:gd name="T1" fmla="*/ 11 h 47"/>
                  <a:gd name="T2" fmla="*/ 12 w 203"/>
                  <a:gd name="T3" fmla="*/ 0 h 47"/>
                  <a:gd name="T4" fmla="*/ 102 w 203"/>
                  <a:gd name="T5" fmla="*/ 39 h 47"/>
                  <a:gd name="T6" fmla="*/ 192 w 203"/>
                  <a:gd name="T7" fmla="*/ 1 h 47"/>
                  <a:gd name="T8" fmla="*/ 203 w 203"/>
                  <a:gd name="T9" fmla="*/ 12 h 47"/>
                  <a:gd name="T10" fmla="*/ 102 w 203"/>
                  <a:gd name="T11" fmla="*/ 47 h 47"/>
                  <a:gd name="T12" fmla="*/ 39 w 203"/>
                  <a:gd name="T13" fmla="*/ 37 h 47"/>
                  <a:gd name="T14" fmla="*/ 0 w 203"/>
                  <a:gd name="T15" fmla="*/ 1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47">
                    <a:moveTo>
                      <a:pt x="0" y="11"/>
                    </a:moveTo>
                    <a:cubicBezTo>
                      <a:pt x="3" y="7"/>
                      <a:pt x="7" y="3"/>
                      <a:pt x="12" y="0"/>
                    </a:cubicBezTo>
                    <a:cubicBezTo>
                      <a:pt x="17" y="22"/>
                      <a:pt x="55" y="39"/>
                      <a:pt x="102" y="39"/>
                    </a:cubicBezTo>
                    <a:cubicBezTo>
                      <a:pt x="148" y="39"/>
                      <a:pt x="186" y="23"/>
                      <a:pt x="192" y="1"/>
                    </a:cubicBezTo>
                    <a:cubicBezTo>
                      <a:pt x="196" y="4"/>
                      <a:pt x="200" y="8"/>
                      <a:pt x="203" y="12"/>
                    </a:cubicBezTo>
                    <a:cubicBezTo>
                      <a:pt x="188" y="33"/>
                      <a:pt x="148" y="47"/>
                      <a:pt x="102" y="47"/>
                    </a:cubicBezTo>
                    <a:cubicBezTo>
                      <a:pt x="78" y="47"/>
                      <a:pt x="56" y="44"/>
                      <a:pt x="39" y="37"/>
                    </a:cubicBezTo>
                    <a:cubicBezTo>
                      <a:pt x="21" y="31"/>
                      <a:pt x="7" y="22"/>
                      <a:pt x="0" y="1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38"/>
              <p:cNvSpPr>
                <a:spLocks/>
              </p:cNvSpPr>
              <p:nvPr/>
            </p:nvSpPr>
            <p:spPr bwMode="auto">
              <a:xfrm>
                <a:off x="4636591" y="5104635"/>
                <a:ext cx="364967" cy="119011"/>
              </a:xfrm>
              <a:custGeom>
                <a:avLst/>
                <a:gdLst>
                  <a:gd name="T0" fmla="*/ 17 w 214"/>
                  <a:gd name="T1" fmla="*/ 58 h 70"/>
                  <a:gd name="T2" fmla="*/ 5 w 214"/>
                  <a:gd name="T3" fmla="*/ 69 h 70"/>
                  <a:gd name="T4" fmla="*/ 0 w 214"/>
                  <a:gd name="T5" fmla="*/ 53 h 70"/>
                  <a:gd name="T6" fmla="*/ 0 w 214"/>
                  <a:gd name="T7" fmla="*/ 52 h 70"/>
                  <a:gd name="T8" fmla="*/ 107 w 214"/>
                  <a:gd name="T9" fmla="*/ 0 h 70"/>
                  <a:gd name="T10" fmla="*/ 214 w 214"/>
                  <a:gd name="T11" fmla="*/ 52 h 70"/>
                  <a:gd name="T12" fmla="*/ 214 w 214"/>
                  <a:gd name="T13" fmla="*/ 53 h 70"/>
                  <a:gd name="T14" fmla="*/ 214 w 214"/>
                  <a:gd name="T15" fmla="*/ 54 h 70"/>
                  <a:gd name="T16" fmla="*/ 214 w 214"/>
                  <a:gd name="T17" fmla="*/ 54 h 70"/>
                  <a:gd name="T18" fmla="*/ 208 w 214"/>
                  <a:gd name="T19" fmla="*/ 70 h 70"/>
                  <a:gd name="T20" fmla="*/ 197 w 214"/>
                  <a:gd name="T21" fmla="*/ 59 h 70"/>
                  <a:gd name="T22" fmla="*/ 198 w 214"/>
                  <a:gd name="T23" fmla="*/ 52 h 70"/>
                  <a:gd name="T24" fmla="*/ 107 w 214"/>
                  <a:gd name="T25" fmla="*/ 8 h 70"/>
                  <a:gd name="T26" fmla="*/ 16 w 214"/>
                  <a:gd name="T27" fmla="*/ 52 h 70"/>
                  <a:gd name="T28" fmla="*/ 17 w 214"/>
                  <a:gd name="T2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70">
                    <a:moveTo>
                      <a:pt x="17" y="58"/>
                    </a:moveTo>
                    <a:cubicBezTo>
                      <a:pt x="12" y="61"/>
                      <a:pt x="8" y="65"/>
                      <a:pt x="5" y="69"/>
                    </a:cubicBezTo>
                    <a:cubicBezTo>
                      <a:pt x="2" y="64"/>
                      <a:pt x="0" y="59"/>
                      <a:pt x="0" y="53"/>
                    </a:cubicBezTo>
                    <a:cubicBezTo>
                      <a:pt x="0" y="53"/>
                      <a:pt x="0" y="53"/>
                      <a:pt x="0" y="52"/>
                    </a:cubicBezTo>
                    <a:cubicBezTo>
                      <a:pt x="0" y="23"/>
                      <a:pt x="48" y="0"/>
                      <a:pt x="107" y="0"/>
                    </a:cubicBezTo>
                    <a:cubicBezTo>
                      <a:pt x="166" y="0"/>
                      <a:pt x="214" y="23"/>
                      <a:pt x="214" y="52"/>
                    </a:cubicBezTo>
                    <a:cubicBezTo>
                      <a:pt x="214" y="53"/>
                      <a:pt x="214" y="53"/>
                      <a:pt x="214" y="53"/>
                    </a:cubicBezTo>
                    <a:cubicBezTo>
                      <a:pt x="214" y="54"/>
                      <a:pt x="214" y="54"/>
                      <a:pt x="214" y="54"/>
                    </a:cubicBezTo>
                    <a:cubicBezTo>
                      <a:pt x="214" y="54"/>
                      <a:pt x="214" y="54"/>
                      <a:pt x="214" y="54"/>
                    </a:cubicBezTo>
                    <a:cubicBezTo>
                      <a:pt x="213" y="60"/>
                      <a:pt x="211" y="65"/>
                      <a:pt x="208" y="70"/>
                    </a:cubicBezTo>
                    <a:cubicBezTo>
                      <a:pt x="205" y="66"/>
                      <a:pt x="201" y="62"/>
                      <a:pt x="197" y="59"/>
                    </a:cubicBezTo>
                    <a:cubicBezTo>
                      <a:pt x="197" y="57"/>
                      <a:pt x="198" y="55"/>
                      <a:pt x="198" y="52"/>
                    </a:cubicBezTo>
                    <a:cubicBezTo>
                      <a:pt x="198" y="28"/>
                      <a:pt x="157" y="8"/>
                      <a:pt x="107" y="8"/>
                    </a:cubicBezTo>
                    <a:cubicBezTo>
                      <a:pt x="57" y="8"/>
                      <a:pt x="16" y="28"/>
                      <a:pt x="16" y="52"/>
                    </a:cubicBezTo>
                    <a:cubicBezTo>
                      <a:pt x="16" y="54"/>
                      <a:pt x="16" y="56"/>
                      <a:pt x="17" y="58"/>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39"/>
              <p:cNvSpPr>
                <a:spLocks/>
              </p:cNvSpPr>
              <p:nvPr/>
            </p:nvSpPr>
            <p:spPr bwMode="auto">
              <a:xfrm>
                <a:off x="4635149" y="5194795"/>
                <a:ext cx="10098" cy="54817"/>
              </a:xfrm>
              <a:custGeom>
                <a:avLst/>
                <a:gdLst>
                  <a:gd name="T0" fmla="*/ 6 w 6"/>
                  <a:gd name="T1" fmla="*/ 16 h 32"/>
                  <a:gd name="T2" fmla="*/ 0 w 6"/>
                  <a:gd name="T3" fmla="*/ 32 h 32"/>
                  <a:gd name="T4" fmla="*/ 1 w 6"/>
                  <a:gd name="T5" fmla="*/ 0 h 32"/>
                  <a:gd name="T6" fmla="*/ 6 w 6"/>
                  <a:gd name="T7" fmla="*/ 16 h 32"/>
                </a:gdLst>
                <a:ahLst/>
                <a:cxnLst>
                  <a:cxn ang="0">
                    <a:pos x="T0" y="T1"/>
                  </a:cxn>
                  <a:cxn ang="0">
                    <a:pos x="T2" y="T3"/>
                  </a:cxn>
                  <a:cxn ang="0">
                    <a:pos x="T4" y="T5"/>
                  </a:cxn>
                  <a:cxn ang="0">
                    <a:pos x="T6" y="T7"/>
                  </a:cxn>
                </a:cxnLst>
                <a:rect l="0" t="0" r="r" b="b"/>
                <a:pathLst>
                  <a:path w="6" h="32">
                    <a:moveTo>
                      <a:pt x="6" y="16"/>
                    </a:moveTo>
                    <a:cubicBezTo>
                      <a:pt x="3" y="21"/>
                      <a:pt x="1" y="27"/>
                      <a:pt x="0" y="32"/>
                    </a:cubicBezTo>
                    <a:cubicBezTo>
                      <a:pt x="1" y="0"/>
                      <a:pt x="1" y="0"/>
                      <a:pt x="1" y="0"/>
                    </a:cubicBezTo>
                    <a:cubicBezTo>
                      <a:pt x="1" y="6"/>
                      <a:pt x="3" y="11"/>
                      <a:pt x="6" y="1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07" name="文本框 106"/>
          <p:cNvSpPr txBox="1"/>
          <p:nvPr/>
        </p:nvSpPr>
        <p:spPr>
          <a:xfrm>
            <a:off x="6954564" y="663725"/>
            <a:ext cx="2376264" cy="584776"/>
          </a:xfrm>
          <a:prstGeom prst="rect">
            <a:avLst/>
          </a:prstGeom>
          <a:noFill/>
        </p:spPr>
        <p:txBody>
          <a:bodyPr wrap="square" rtlCol="0">
            <a:spAutoFit/>
          </a:bodyPr>
          <a:lstStyle/>
          <a:p>
            <a:pPr marL="285750" indent="-285750">
              <a:buFont typeface="Wingdings" charset="2"/>
              <a:buChar char="²"/>
            </a:pPr>
            <a:r>
              <a:rPr kumimoji="1" lang="zh-CN" altLang="en-US" sz="1600" dirty="0" smtClean="0">
                <a:solidFill>
                  <a:srgbClr val="FFFFFF"/>
                </a:solidFill>
                <a:latin typeface="微软雅黑"/>
                <a:ea typeface="微软雅黑"/>
                <a:cs typeface="微软雅黑"/>
              </a:rPr>
              <a:t>资金返还</a:t>
            </a:r>
            <a:endParaRPr kumimoji="1" lang="en-US" altLang="zh-CN" sz="1600" dirty="0" smtClean="0">
              <a:solidFill>
                <a:srgbClr val="FFFFFF"/>
              </a:solidFill>
              <a:latin typeface="微软雅黑"/>
              <a:ea typeface="微软雅黑"/>
              <a:cs typeface="微软雅黑"/>
            </a:endParaRPr>
          </a:p>
          <a:p>
            <a:pPr marL="285750" indent="-285750">
              <a:buFont typeface="Wingdings" charset="2"/>
              <a:buChar char="²"/>
            </a:pPr>
            <a:endParaRPr kumimoji="1" lang="en-US" altLang="zh-CN" sz="1600" dirty="0">
              <a:solidFill>
                <a:srgbClr val="FFFFFF"/>
              </a:solidFill>
              <a:latin typeface="微软雅黑"/>
              <a:ea typeface="微软雅黑"/>
              <a:cs typeface="微软雅黑"/>
            </a:endParaRPr>
          </a:p>
        </p:txBody>
      </p:sp>
      <p:pic>
        <p:nvPicPr>
          <p:cNvPr id="108" name="图片 107"/>
          <p:cNvPicPr>
            <a:picLocks noChangeAspect="1"/>
          </p:cNvPicPr>
          <p:nvPr/>
        </p:nvPicPr>
        <p:blipFill>
          <a:blip r:embed="rId10"/>
          <a:stretch>
            <a:fillRect/>
          </a:stretch>
        </p:blipFill>
        <p:spPr>
          <a:xfrm>
            <a:off x="8566983" y="1130337"/>
            <a:ext cx="578133" cy="596485"/>
          </a:xfrm>
          <a:prstGeom prst="rect">
            <a:avLst/>
          </a:prstGeom>
        </p:spPr>
      </p:pic>
      <p:grpSp>
        <p:nvGrpSpPr>
          <p:cNvPr id="111" name="组 110"/>
          <p:cNvGrpSpPr/>
          <p:nvPr/>
        </p:nvGrpSpPr>
        <p:grpSpPr>
          <a:xfrm>
            <a:off x="7336022" y="1845956"/>
            <a:ext cx="487585" cy="672954"/>
            <a:chOff x="7616197" y="4165530"/>
            <a:chExt cx="487585" cy="672954"/>
          </a:xfrm>
        </p:grpSpPr>
        <p:sp>
          <p:nvSpPr>
            <p:cNvPr id="109" name="Freeform 183"/>
            <p:cNvSpPr>
              <a:spLocks noEditPoints="1"/>
            </p:cNvSpPr>
            <p:nvPr/>
          </p:nvSpPr>
          <p:spPr bwMode="auto">
            <a:xfrm>
              <a:off x="7616197" y="4165530"/>
              <a:ext cx="487585" cy="672954"/>
            </a:xfrm>
            <a:custGeom>
              <a:avLst/>
              <a:gdLst>
                <a:gd name="T0" fmla="*/ 271 w 286"/>
                <a:gd name="T1" fmla="*/ 346 h 395"/>
                <a:gd name="T2" fmla="*/ 271 w 286"/>
                <a:gd name="T3" fmla="*/ 127 h 395"/>
                <a:gd name="T4" fmla="*/ 169 w 286"/>
                <a:gd name="T5" fmla="*/ 26 h 395"/>
                <a:gd name="T6" fmla="*/ 117 w 286"/>
                <a:gd name="T7" fmla="*/ 26 h 395"/>
                <a:gd name="T8" fmla="*/ 15 w 286"/>
                <a:gd name="T9" fmla="*/ 127 h 395"/>
                <a:gd name="T10" fmla="*/ 15 w 286"/>
                <a:gd name="T11" fmla="*/ 346 h 395"/>
                <a:gd name="T12" fmla="*/ 66 w 286"/>
                <a:gd name="T13" fmla="*/ 395 h 395"/>
                <a:gd name="T14" fmla="*/ 131 w 286"/>
                <a:gd name="T15" fmla="*/ 395 h 395"/>
                <a:gd name="T16" fmla="*/ 154 w 286"/>
                <a:gd name="T17" fmla="*/ 395 h 395"/>
                <a:gd name="T18" fmla="*/ 220 w 286"/>
                <a:gd name="T19" fmla="*/ 395 h 395"/>
                <a:gd name="T20" fmla="*/ 271 w 286"/>
                <a:gd name="T21" fmla="*/ 346 h 395"/>
                <a:gd name="T22" fmla="*/ 143 w 286"/>
                <a:gd name="T23" fmla="*/ 35 h 395"/>
                <a:gd name="T24" fmla="*/ 174 w 286"/>
                <a:gd name="T25" fmla="*/ 67 h 395"/>
                <a:gd name="T26" fmla="*/ 143 w 286"/>
                <a:gd name="T27" fmla="*/ 98 h 395"/>
                <a:gd name="T28" fmla="*/ 111 w 286"/>
                <a:gd name="T29" fmla="*/ 67 h 395"/>
                <a:gd name="T30" fmla="*/ 143 w 286"/>
                <a:gd name="T31" fmla="*/ 35 h 395"/>
                <a:gd name="T32" fmla="*/ 240 w 286"/>
                <a:gd name="T33" fmla="*/ 341 h 395"/>
                <a:gd name="T34" fmla="*/ 207 w 286"/>
                <a:gd name="T35" fmla="*/ 373 h 395"/>
                <a:gd name="T36" fmla="*/ 80 w 286"/>
                <a:gd name="T37" fmla="*/ 373 h 395"/>
                <a:gd name="T38" fmla="*/ 48 w 286"/>
                <a:gd name="T39" fmla="*/ 341 h 395"/>
                <a:gd name="T40" fmla="*/ 48 w 286"/>
                <a:gd name="T41" fmla="*/ 160 h 395"/>
                <a:gd name="T42" fmla="*/ 80 w 286"/>
                <a:gd name="T43" fmla="*/ 127 h 395"/>
                <a:gd name="T44" fmla="*/ 207 w 286"/>
                <a:gd name="T45" fmla="*/ 127 h 395"/>
                <a:gd name="T46" fmla="*/ 240 w 286"/>
                <a:gd name="T47" fmla="*/ 160 h 395"/>
                <a:gd name="T48" fmla="*/ 240 w 286"/>
                <a:gd name="T49" fmla="*/ 34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395">
                  <a:moveTo>
                    <a:pt x="271" y="346"/>
                  </a:moveTo>
                  <a:cubicBezTo>
                    <a:pt x="271" y="127"/>
                    <a:pt x="271" y="127"/>
                    <a:pt x="271" y="127"/>
                  </a:cubicBezTo>
                  <a:cubicBezTo>
                    <a:pt x="169" y="26"/>
                    <a:pt x="169" y="26"/>
                    <a:pt x="169" y="26"/>
                  </a:cubicBezTo>
                  <a:cubicBezTo>
                    <a:pt x="142" y="0"/>
                    <a:pt x="117" y="26"/>
                    <a:pt x="117" y="26"/>
                  </a:cubicBezTo>
                  <a:cubicBezTo>
                    <a:pt x="15" y="127"/>
                    <a:pt x="15" y="127"/>
                    <a:pt x="15" y="127"/>
                  </a:cubicBezTo>
                  <a:cubicBezTo>
                    <a:pt x="15" y="346"/>
                    <a:pt x="15" y="346"/>
                    <a:pt x="15" y="346"/>
                  </a:cubicBezTo>
                  <a:cubicBezTo>
                    <a:pt x="15" y="346"/>
                    <a:pt x="0" y="395"/>
                    <a:pt x="66" y="395"/>
                  </a:cubicBezTo>
                  <a:cubicBezTo>
                    <a:pt x="131" y="395"/>
                    <a:pt x="131" y="395"/>
                    <a:pt x="131" y="395"/>
                  </a:cubicBezTo>
                  <a:cubicBezTo>
                    <a:pt x="154" y="395"/>
                    <a:pt x="154" y="395"/>
                    <a:pt x="154" y="395"/>
                  </a:cubicBezTo>
                  <a:cubicBezTo>
                    <a:pt x="154" y="395"/>
                    <a:pt x="154" y="395"/>
                    <a:pt x="220" y="395"/>
                  </a:cubicBezTo>
                  <a:cubicBezTo>
                    <a:pt x="286" y="395"/>
                    <a:pt x="271" y="346"/>
                    <a:pt x="271" y="346"/>
                  </a:cubicBezTo>
                  <a:close/>
                  <a:moveTo>
                    <a:pt x="143" y="35"/>
                  </a:moveTo>
                  <a:cubicBezTo>
                    <a:pt x="160" y="35"/>
                    <a:pt x="174" y="49"/>
                    <a:pt x="174" y="67"/>
                  </a:cubicBezTo>
                  <a:cubicBezTo>
                    <a:pt x="174" y="84"/>
                    <a:pt x="160" y="98"/>
                    <a:pt x="143" y="98"/>
                  </a:cubicBezTo>
                  <a:cubicBezTo>
                    <a:pt x="125" y="98"/>
                    <a:pt x="111" y="84"/>
                    <a:pt x="111" y="67"/>
                  </a:cubicBezTo>
                  <a:cubicBezTo>
                    <a:pt x="111" y="49"/>
                    <a:pt x="125" y="35"/>
                    <a:pt x="143" y="35"/>
                  </a:cubicBezTo>
                  <a:close/>
                  <a:moveTo>
                    <a:pt x="240" y="341"/>
                  </a:moveTo>
                  <a:cubicBezTo>
                    <a:pt x="240" y="358"/>
                    <a:pt x="225" y="373"/>
                    <a:pt x="207" y="373"/>
                  </a:cubicBezTo>
                  <a:cubicBezTo>
                    <a:pt x="80" y="373"/>
                    <a:pt x="80" y="373"/>
                    <a:pt x="80" y="373"/>
                  </a:cubicBezTo>
                  <a:cubicBezTo>
                    <a:pt x="62" y="373"/>
                    <a:pt x="48" y="358"/>
                    <a:pt x="48" y="341"/>
                  </a:cubicBezTo>
                  <a:cubicBezTo>
                    <a:pt x="48" y="160"/>
                    <a:pt x="48" y="160"/>
                    <a:pt x="48" y="160"/>
                  </a:cubicBezTo>
                  <a:cubicBezTo>
                    <a:pt x="48" y="142"/>
                    <a:pt x="62" y="127"/>
                    <a:pt x="80" y="127"/>
                  </a:cubicBezTo>
                  <a:cubicBezTo>
                    <a:pt x="207" y="127"/>
                    <a:pt x="207" y="127"/>
                    <a:pt x="207" y="127"/>
                  </a:cubicBezTo>
                  <a:cubicBezTo>
                    <a:pt x="225" y="127"/>
                    <a:pt x="240" y="142"/>
                    <a:pt x="240" y="160"/>
                  </a:cubicBezTo>
                  <a:lnTo>
                    <a:pt x="240" y="341"/>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84"/>
            <p:cNvSpPr>
              <a:spLocks noEditPoints="1"/>
            </p:cNvSpPr>
            <p:nvPr/>
          </p:nvSpPr>
          <p:spPr bwMode="auto">
            <a:xfrm>
              <a:off x="7763338" y="4433124"/>
              <a:ext cx="197631" cy="316642"/>
            </a:xfrm>
            <a:custGeom>
              <a:avLst/>
              <a:gdLst>
                <a:gd name="T0" fmla="*/ 101 w 116"/>
                <a:gd name="T1" fmla="*/ 86 h 186"/>
                <a:gd name="T2" fmla="*/ 87 w 116"/>
                <a:gd name="T3" fmla="*/ 78 h 186"/>
                <a:gd name="T4" fmla="*/ 65 w 116"/>
                <a:gd name="T5" fmla="*/ 73 h 186"/>
                <a:gd name="T6" fmla="*/ 65 w 116"/>
                <a:gd name="T7" fmla="*/ 35 h 186"/>
                <a:gd name="T8" fmla="*/ 83 w 116"/>
                <a:gd name="T9" fmla="*/ 50 h 186"/>
                <a:gd name="T10" fmla="*/ 97 w 116"/>
                <a:gd name="T11" fmla="*/ 60 h 186"/>
                <a:gd name="T12" fmla="*/ 107 w 116"/>
                <a:gd name="T13" fmla="*/ 57 h 186"/>
                <a:gd name="T14" fmla="*/ 111 w 116"/>
                <a:gd name="T15" fmla="*/ 49 h 186"/>
                <a:gd name="T16" fmla="*/ 108 w 116"/>
                <a:gd name="T17" fmla="*/ 40 h 186"/>
                <a:gd name="T18" fmla="*/ 100 w 116"/>
                <a:gd name="T19" fmla="*/ 30 h 186"/>
                <a:gd name="T20" fmla="*/ 85 w 116"/>
                <a:gd name="T21" fmla="*/ 21 h 186"/>
                <a:gd name="T22" fmla="*/ 65 w 116"/>
                <a:gd name="T23" fmla="*/ 17 h 186"/>
                <a:gd name="T24" fmla="*/ 65 w 116"/>
                <a:gd name="T25" fmla="*/ 8 h 186"/>
                <a:gd name="T26" fmla="*/ 58 w 116"/>
                <a:gd name="T27" fmla="*/ 0 h 186"/>
                <a:gd name="T28" fmla="*/ 51 w 116"/>
                <a:gd name="T29" fmla="*/ 8 h 186"/>
                <a:gd name="T30" fmla="*/ 51 w 116"/>
                <a:gd name="T31" fmla="*/ 17 h 186"/>
                <a:gd name="T32" fmla="*/ 16 w 116"/>
                <a:gd name="T33" fmla="*/ 29 h 186"/>
                <a:gd name="T34" fmla="*/ 4 w 116"/>
                <a:gd name="T35" fmla="*/ 54 h 186"/>
                <a:gd name="T36" fmla="*/ 10 w 116"/>
                <a:gd name="T37" fmla="*/ 74 h 186"/>
                <a:gd name="T38" fmla="*/ 26 w 116"/>
                <a:gd name="T39" fmla="*/ 86 h 186"/>
                <a:gd name="T40" fmla="*/ 51 w 116"/>
                <a:gd name="T41" fmla="*/ 93 h 186"/>
                <a:gd name="T42" fmla="*/ 51 w 116"/>
                <a:gd name="T43" fmla="*/ 135 h 186"/>
                <a:gd name="T44" fmla="*/ 39 w 116"/>
                <a:gd name="T45" fmla="*/ 130 h 186"/>
                <a:gd name="T46" fmla="*/ 32 w 116"/>
                <a:gd name="T47" fmla="*/ 123 h 186"/>
                <a:gd name="T48" fmla="*/ 27 w 116"/>
                <a:gd name="T49" fmla="*/ 111 h 186"/>
                <a:gd name="T50" fmla="*/ 22 w 116"/>
                <a:gd name="T51" fmla="*/ 106 h 186"/>
                <a:gd name="T52" fmla="*/ 14 w 116"/>
                <a:gd name="T53" fmla="*/ 104 h 186"/>
                <a:gd name="T54" fmla="*/ 4 w 116"/>
                <a:gd name="T55" fmla="*/ 108 h 186"/>
                <a:gd name="T56" fmla="*/ 0 w 116"/>
                <a:gd name="T57" fmla="*/ 116 h 186"/>
                <a:gd name="T58" fmla="*/ 3 w 116"/>
                <a:gd name="T59" fmla="*/ 127 h 186"/>
                <a:gd name="T60" fmla="*/ 12 w 116"/>
                <a:gd name="T61" fmla="*/ 139 h 186"/>
                <a:gd name="T62" fmla="*/ 28 w 116"/>
                <a:gd name="T63" fmla="*/ 149 h 186"/>
                <a:gd name="T64" fmla="*/ 51 w 116"/>
                <a:gd name="T65" fmla="*/ 154 h 186"/>
                <a:gd name="T66" fmla="*/ 51 w 116"/>
                <a:gd name="T67" fmla="*/ 178 h 186"/>
                <a:gd name="T68" fmla="*/ 53 w 116"/>
                <a:gd name="T69" fmla="*/ 184 h 186"/>
                <a:gd name="T70" fmla="*/ 58 w 116"/>
                <a:gd name="T71" fmla="*/ 186 h 186"/>
                <a:gd name="T72" fmla="*/ 64 w 116"/>
                <a:gd name="T73" fmla="*/ 184 h 186"/>
                <a:gd name="T74" fmla="*/ 65 w 116"/>
                <a:gd name="T75" fmla="*/ 176 h 186"/>
                <a:gd name="T76" fmla="*/ 65 w 116"/>
                <a:gd name="T77" fmla="*/ 153 h 186"/>
                <a:gd name="T78" fmla="*/ 92 w 116"/>
                <a:gd name="T79" fmla="*/ 147 h 186"/>
                <a:gd name="T80" fmla="*/ 110 w 116"/>
                <a:gd name="T81" fmla="*/ 132 h 186"/>
                <a:gd name="T82" fmla="*/ 116 w 116"/>
                <a:gd name="T83" fmla="*/ 113 h 186"/>
                <a:gd name="T84" fmla="*/ 112 w 116"/>
                <a:gd name="T85" fmla="*/ 98 h 186"/>
                <a:gd name="T86" fmla="*/ 101 w 116"/>
                <a:gd name="T87" fmla="*/ 86 h 186"/>
                <a:gd name="T88" fmla="*/ 51 w 116"/>
                <a:gd name="T89" fmla="*/ 69 h 186"/>
                <a:gd name="T90" fmla="*/ 36 w 116"/>
                <a:gd name="T91" fmla="*/ 63 h 186"/>
                <a:gd name="T92" fmla="*/ 31 w 116"/>
                <a:gd name="T93" fmla="*/ 52 h 186"/>
                <a:gd name="T94" fmla="*/ 36 w 116"/>
                <a:gd name="T95" fmla="*/ 41 h 186"/>
                <a:gd name="T96" fmla="*/ 51 w 116"/>
                <a:gd name="T97" fmla="*/ 35 h 186"/>
                <a:gd name="T98" fmla="*/ 51 w 116"/>
                <a:gd name="T99" fmla="*/ 69 h 186"/>
                <a:gd name="T100" fmla="*/ 82 w 116"/>
                <a:gd name="T101" fmla="*/ 129 h 186"/>
                <a:gd name="T102" fmla="*/ 65 w 116"/>
                <a:gd name="T103" fmla="*/ 136 h 186"/>
                <a:gd name="T104" fmla="*/ 65 w 116"/>
                <a:gd name="T105" fmla="*/ 96 h 186"/>
                <a:gd name="T106" fmla="*/ 82 w 116"/>
                <a:gd name="T107" fmla="*/ 104 h 186"/>
                <a:gd name="T108" fmla="*/ 88 w 116"/>
                <a:gd name="T109" fmla="*/ 116 h 186"/>
                <a:gd name="T110" fmla="*/ 82 w 116"/>
                <a:gd name="T111" fmla="*/ 1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186">
                  <a:moveTo>
                    <a:pt x="101" y="86"/>
                  </a:moveTo>
                  <a:cubicBezTo>
                    <a:pt x="97" y="83"/>
                    <a:pt x="92" y="80"/>
                    <a:pt x="87" y="78"/>
                  </a:cubicBezTo>
                  <a:cubicBezTo>
                    <a:pt x="82" y="77"/>
                    <a:pt x="74" y="75"/>
                    <a:pt x="65" y="73"/>
                  </a:cubicBezTo>
                  <a:cubicBezTo>
                    <a:pt x="65" y="35"/>
                    <a:pt x="65" y="35"/>
                    <a:pt x="65" y="35"/>
                  </a:cubicBezTo>
                  <a:cubicBezTo>
                    <a:pt x="74" y="38"/>
                    <a:pt x="80" y="43"/>
                    <a:pt x="83" y="50"/>
                  </a:cubicBezTo>
                  <a:cubicBezTo>
                    <a:pt x="85" y="57"/>
                    <a:pt x="89" y="60"/>
                    <a:pt x="97" y="60"/>
                  </a:cubicBezTo>
                  <a:cubicBezTo>
                    <a:pt x="101" y="60"/>
                    <a:pt x="104" y="59"/>
                    <a:pt x="107" y="57"/>
                  </a:cubicBezTo>
                  <a:cubicBezTo>
                    <a:pt x="109" y="54"/>
                    <a:pt x="111" y="52"/>
                    <a:pt x="111" y="49"/>
                  </a:cubicBezTo>
                  <a:cubicBezTo>
                    <a:pt x="111" y="46"/>
                    <a:pt x="110" y="43"/>
                    <a:pt x="108" y="40"/>
                  </a:cubicBezTo>
                  <a:cubicBezTo>
                    <a:pt x="106" y="37"/>
                    <a:pt x="103" y="33"/>
                    <a:pt x="100" y="30"/>
                  </a:cubicBezTo>
                  <a:cubicBezTo>
                    <a:pt x="96" y="26"/>
                    <a:pt x="91" y="23"/>
                    <a:pt x="85" y="21"/>
                  </a:cubicBezTo>
                  <a:cubicBezTo>
                    <a:pt x="80" y="19"/>
                    <a:pt x="73" y="18"/>
                    <a:pt x="65" y="17"/>
                  </a:cubicBezTo>
                  <a:cubicBezTo>
                    <a:pt x="65" y="8"/>
                    <a:pt x="65" y="8"/>
                    <a:pt x="65" y="8"/>
                  </a:cubicBezTo>
                  <a:cubicBezTo>
                    <a:pt x="65" y="3"/>
                    <a:pt x="63" y="0"/>
                    <a:pt x="58" y="0"/>
                  </a:cubicBezTo>
                  <a:cubicBezTo>
                    <a:pt x="53" y="0"/>
                    <a:pt x="51" y="3"/>
                    <a:pt x="51" y="8"/>
                  </a:cubicBezTo>
                  <a:cubicBezTo>
                    <a:pt x="51" y="17"/>
                    <a:pt x="51" y="17"/>
                    <a:pt x="51" y="17"/>
                  </a:cubicBezTo>
                  <a:cubicBezTo>
                    <a:pt x="36" y="18"/>
                    <a:pt x="24" y="22"/>
                    <a:pt x="16" y="29"/>
                  </a:cubicBezTo>
                  <a:cubicBezTo>
                    <a:pt x="8" y="35"/>
                    <a:pt x="4" y="44"/>
                    <a:pt x="4" y="54"/>
                  </a:cubicBezTo>
                  <a:cubicBezTo>
                    <a:pt x="4" y="62"/>
                    <a:pt x="6" y="69"/>
                    <a:pt x="10" y="74"/>
                  </a:cubicBezTo>
                  <a:cubicBezTo>
                    <a:pt x="14" y="79"/>
                    <a:pt x="20" y="83"/>
                    <a:pt x="26" y="86"/>
                  </a:cubicBezTo>
                  <a:cubicBezTo>
                    <a:pt x="33" y="88"/>
                    <a:pt x="41" y="91"/>
                    <a:pt x="51" y="93"/>
                  </a:cubicBezTo>
                  <a:cubicBezTo>
                    <a:pt x="51" y="135"/>
                    <a:pt x="51" y="135"/>
                    <a:pt x="51" y="135"/>
                  </a:cubicBezTo>
                  <a:cubicBezTo>
                    <a:pt x="46" y="134"/>
                    <a:pt x="42" y="132"/>
                    <a:pt x="39" y="130"/>
                  </a:cubicBezTo>
                  <a:cubicBezTo>
                    <a:pt x="36" y="128"/>
                    <a:pt x="34" y="125"/>
                    <a:pt x="32" y="123"/>
                  </a:cubicBezTo>
                  <a:cubicBezTo>
                    <a:pt x="31" y="120"/>
                    <a:pt x="29" y="116"/>
                    <a:pt x="27" y="111"/>
                  </a:cubicBezTo>
                  <a:cubicBezTo>
                    <a:pt x="26" y="109"/>
                    <a:pt x="25" y="107"/>
                    <a:pt x="22" y="106"/>
                  </a:cubicBezTo>
                  <a:cubicBezTo>
                    <a:pt x="20" y="105"/>
                    <a:pt x="17" y="104"/>
                    <a:pt x="14" y="104"/>
                  </a:cubicBezTo>
                  <a:cubicBezTo>
                    <a:pt x="10" y="104"/>
                    <a:pt x="6" y="105"/>
                    <a:pt x="4" y="108"/>
                  </a:cubicBezTo>
                  <a:cubicBezTo>
                    <a:pt x="1" y="110"/>
                    <a:pt x="0" y="113"/>
                    <a:pt x="0" y="116"/>
                  </a:cubicBezTo>
                  <a:cubicBezTo>
                    <a:pt x="0" y="119"/>
                    <a:pt x="1" y="123"/>
                    <a:pt x="3" y="127"/>
                  </a:cubicBezTo>
                  <a:cubicBezTo>
                    <a:pt x="5" y="132"/>
                    <a:pt x="8" y="135"/>
                    <a:pt x="12" y="139"/>
                  </a:cubicBezTo>
                  <a:cubicBezTo>
                    <a:pt x="17" y="143"/>
                    <a:pt x="22" y="146"/>
                    <a:pt x="28" y="149"/>
                  </a:cubicBezTo>
                  <a:cubicBezTo>
                    <a:pt x="35" y="151"/>
                    <a:pt x="42" y="153"/>
                    <a:pt x="51" y="154"/>
                  </a:cubicBezTo>
                  <a:cubicBezTo>
                    <a:pt x="51" y="178"/>
                    <a:pt x="51" y="178"/>
                    <a:pt x="51" y="178"/>
                  </a:cubicBezTo>
                  <a:cubicBezTo>
                    <a:pt x="51" y="181"/>
                    <a:pt x="52" y="183"/>
                    <a:pt x="53" y="184"/>
                  </a:cubicBezTo>
                  <a:cubicBezTo>
                    <a:pt x="54" y="185"/>
                    <a:pt x="56" y="186"/>
                    <a:pt x="58" y="186"/>
                  </a:cubicBezTo>
                  <a:cubicBezTo>
                    <a:pt x="61" y="186"/>
                    <a:pt x="63" y="185"/>
                    <a:pt x="64" y="184"/>
                  </a:cubicBezTo>
                  <a:cubicBezTo>
                    <a:pt x="65" y="182"/>
                    <a:pt x="65" y="179"/>
                    <a:pt x="65" y="176"/>
                  </a:cubicBezTo>
                  <a:cubicBezTo>
                    <a:pt x="65" y="153"/>
                    <a:pt x="65" y="153"/>
                    <a:pt x="65" y="153"/>
                  </a:cubicBezTo>
                  <a:cubicBezTo>
                    <a:pt x="76" y="153"/>
                    <a:pt x="85" y="150"/>
                    <a:pt x="92" y="147"/>
                  </a:cubicBezTo>
                  <a:cubicBezTo>
                    <a:pt x="100" y="143"/>
                    <a:pt x="106" y="138"/>
                    <a:pt x="110" y="132"/>
                  </a:cubicBezTo>
                  <a:cubicBezTo>
                    <a:pt x="114" y="126"/>
                    <a:pt x="116" y="120"/>
                    <a:pt x="116" y="113"/>
                  </a:cubicBezTo>
                  <a:cubicBezTo>
                    <a:pt x="116" y="107"/>
                    <a:pt x="115" y="102"/>
                    <a:pt x="112" y="98"/>
                  </a:cubicBezTo>
                  <a:cubicBezTo>
                    <a:pt x="110" y="93"/>
                    <a:pt x="106" y="89"/>
                    <a:pt x="101" y="86"/>
                  </a:cubicBezTo>
                  <a:close/>
                  <a:moveTo>
                    <a:pt x="51" y="69"/>
                  </a:moveTo>
                  <a:cubicBezTo>
                    <a:pt x="44" y="68"/>
                    <a:pt x="39" y="65"/>
                    <a:pt x="36" y="63"/>
                  </a:cubicBezTo>
                  <a:cubicBezTo>
                    <a:pt x="33" y="60"/>
                    <a:pt x="31" y="57"/>
                    <a:pt x="31" y="52"/>
                  </a:cubicBezTo>
                  <a:cubicBezTo>
                    <a:pt x="31" y="47"/>
                    <a:pt x="33" y="43"/>
                    <a:pt x="36" y="41"/>
                  </a:cubicBezTo>
                  <a:cubicBezTo>
                    <a:pt x="40" y="38"/>
                    <a:pt x="45" y="36"/>
                    <a:pt x="51" y="35"/>
                  </a:cubicBezTo>
                  <a:lnTo>
                    <a:pt x="51" y="69"/>
                  </a:lnTo>
                  <a:close/>
                  <a:moveTo>
                    <a:pt x="82" y="129"/>
                  </a:moveTo>
                  <a:cubicBezTo>
                    <a:pt x="78" y="132"/>
                    <a:pt x="73" y="135"/>
                    <a:pt x="65" y="136"/>
                  </a:cubicBezTo>
                  <a:cubicBezTo>
                    <a:pt x="65" y="96"/>
                    <a:pt x="65" y="96"/>
                    <a:pt x="65" y="96"/>
                  </a:cubicBezTo>
                  <a:cubicBezTo>
                    <a:pt x="73" y="98"/>
                    <a:pt x="79" y="101"/>
                    <a:pt x="82" y="104"/>
                  </a:cubicBezTo>
                  <a:cubicBezTo>
                    <a:pt x="86" y="106"/>
                    <a:pt x="88" y="110"/>
                    <a:pt x="88" y="116"/>
                  </a:cubicBezTo>
                  <a:cubicBezTo>
                    <a:pt x="88" y="121"/>
                    <a:pt x="86" y="125"/>
                    <a:pt x="82" y="129"/>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2" name="右箭头 111"/>
          <p:cNvSpPr/>
          <p:nvPr/>
        </p:nvSpPr>
        <p:spPr>
          <a:xfrm>
            <a:off x="8056102" y="2111770"/>
            <a:ext cx="360040" cy="21602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zh-CN" altLang="en-US"/>
          </a:p>
        </p:txBody>
      </p:sp>
      <p:grpSp>
        <p:nvGrpSpPr>
          <p:cNvPr id="116" name="组 115"/>
          <p:cNvGrpSpPr/>
          <p:nvPr/>
        </p:nvGrpSpPr>
        <p:grpSpPr>
          <a:xfrm>
            <a:off x="8632166" y="1870838"/>
            <a:ext cx="584958" cy="618858"/>
            <a:chOff x="6503263" y="4209527"/>
            <a:chExt cx="584958" cy="618858"/>
          </a:xfrm>
        </p:grpSpPr>
        <p:sp>
          <p:nvSpPr>
            <p:cNvPr id="113" name="Freeform 322"/>
            <p:cNvSpPr>
              <a:spLocks/>
            </p:cNvSpPr>
            <p:nvPr/>
          </p:nvSpPr>
          <p:spPr bwMode="auto">
            <a:xfrm>
              <a:off x="6804758" y="4209527"/>
              <a:ext cx="283463" cy="178877"/>
            </a:xfrm>
            <a:custGeom>
              <a:avLst/>
              <a:gdLst>
                <a:gd name="T0" fmla="*/ 83 w 166"/>
                <a:gd name="T1" fmla="*/ 0 h 105"/>
                <a:gd name="T2" fmla="*/ 0 w 166"/>
                <a:gd name="T3" fmla="*/ 52 h 105"/>
                <a:gd name="T4" fmla="*/ 0 w 166"/>
                <a:gd name="T5" fmla="*/ 105 h 105"/>
                <a:gd name="T6" fmla="*/ 32 w 166"/>
                <a:gd name="T7" fmla="*/ 105 h 105"/>
                <a:gd name="T8" fmla="*/ 32 w 166"/>
                <a:gd name="T9" fmla="*/ 68 h 105"/>
                <a:gd name="T10" fmla="*/ 83 w 166"/>
                <a:gd name="T11" fmla="*/ 32 h 105"/>
                <a:gd name="T12" fmla="*/ 136 w 166"/>
                <a:gd name="T13" fmla="*/ 69 h 105"/>
                <a:gd name="T14" fmla="*/ 136 w 166"/>
                <a:gd name="T15" fmla="*/ 105 h 105"/>
                <a:gd name="T16" fmla="*/ 166 w 166"/>
                <a:gd name="T17" fmla="*/ 105 h 105"/>
                <a:gd name="T18" fmla="*/ 166 w 166"/>
                <a:gd name="T19" fmla="*/ 69 h 105"/>
                <a:gd name="T20" fmla="*/ 83 w 16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105">
                  <a:moveTo>
                    <a:pt x="83" y="0"/>
                  </a:moveTo>
                  <a:cubicBezTo>
                    <a:pt x="2" y="0"/>
                    <a:pt x="0" y="52"/>
                    <a:pt x="0" y="52"/>
                  </a:cubicBezTo>
                  <a:cubicBezTo>
                    <a:pt x="0" y="105"/>
                    <a:pt x="0" y="105"/>
                    <a:pt x="0" y="105"/>
                  </a:cubicBezTo>
                  <a:cubicBezTo>
                    <a:pt x="32" y="105"/>
                    <a:pt x="32" y="105"/>
                    <a:pt x="32" y="105"/>
                  </a:cubicBezTo>
                  <a:cubicBezTo>
                    <a:pt x="32" y="68"/>
                    <a:pt x="32" y="68"/>
                    <a:pt x="32" y="68"/>
                  </a:cubicBezTo>
                  <a:cubicBezTo>
                    <a:pt x="32" y="68"/>
                    <a:pt x="35" y="32"/>
                    <a:pt x="83" y="32"/>
                  </a:cubicBezTo>
                  <a:cubicBezTo>
                    <a:pt x="131" y="32"/>
                    <a:pt x="136" y="69"/>
                    <a:pt x="136" y="69"/>
                  </a:cubicBezTo>
                  <a:cubicBezTo>
                    <a:pt x="136" y="105"/>
                    <a:pt x="136" y="105"/>
                    <a:pt x="136" y="105"/>
                  </a:cubicBezTo>
                  <a:cubicBezTo>
                    <a:pt x="166" y="105"/>
                    <a:pt x="166" y="105"/>
                    <a:pt x="166" y="105"/>
                  </a:cubicBezTo>
                  <a:cubicBezTo>
                    <a:pt x="166" y="69"/>
                    <a:pt x="166" y="69"/>
                    <a:pt x="166" y="69"/>
                  </a:cubicBezTo>
                  <a:cubicBezTo>
                    <a:pt x="166" y="69"/>
                    <a:pt x="164" y="0"/>
                    <a:pt x="83" y="0"/>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23"/>
            <p:cNvSpPr>
              <a:spLocks noEditPoints="1"/>
            </p:cNvSpPr>
            <p:nvPr/>
          </p:nvSpPr>
          <p:spPr bwMode="auto">
            <a:xfrm>
              <a:off x="6503263" y="4420862"/>
              <a:ext cx="427719" cy="407523"/>
            </a:xfrm>
            <a:custGeom>
              <a:avLst/>
              <a:gdLst>
                <a:gd name="T0" fmla="*/ 220 w 251"/>
                <a:gd name="T1" fmla="*/ 0 h 239"/>
                <a:gd name="T2" fmla="*/ 31 w 251"/>
                <a:gd name="T3" fmla="*/ 0 h 239"/>
                <a:gd name="T4" fmla="*/ 0 w 251"/>
                <a:gd name="T5" fmla="*/ 31 h 239"/>
                <a:gd name="T6" fmla="*/ 0 w 251"/>
                <a:gd name="T7" fmla="*/ 208 h 239"/>
                <a:gd name="T8" fmla="*/ 31 w 251"/>
                <a:gd name="T9" fmla="*/ 239 h 239"/>
                <a:gd name="T10" fmla="*/ 220 w 251"/>
                <a:gd name="T11" fmla="*/ 239 h 239"/>
                <a:gd name="T12" fmla="*/ 251 w 251"/>
                <a:gd name="T13" fmla="*/ 208 h 239"/>
                <a:gd name="T14" fmla="*/ 251 w 251"/>
                <a:gd name="T15" fmla="*/ 31 h 239"/>
                <a:gd name="T16" fmla="*/ 220 w 251"/>
                <a:gd name="T17" fmla="*/ 0 h 239"/>
                <a:gd name="T18" fmla="*/ 221 w 251"/>
                <a:gd name="T19" fmla="*/ 189 h 239"/>
                <a:gd name="T20" fmla="*/ 197 w 251"/>
                <a:gd name="T21" fmla="*/ 213 h 239"/>
                <a:gd name="T22" fmla="*/ 53 w 251"/>
                <a:gd name="T23" fmla="*/ 213 h 239"/>
                <a:gd name="T24" fmla="*/ 29 w 251"/>
                <a:gd name="T25" fmla="*/ 189 h 239"/>
                <a:gd name="T26" fmla="*/ 29 w 251"/>
                <a:gd name="T27" fmla="*/ 51 h 239"/>
                <a:gd name="T28" fmla="*/ 53 w 251"/>
                <a:gd name="T29" fmla="*/ 26 h 239"/>
                <a:gd name="T30" fmla="*/ 197 w 251"/>
                <a:gd name="T31" fmla="*/ 26 h 239"/>
                <a:gd name="T32" fmla="*/ 221 w 251"/>
                <a:gd name="T33" fmla="*/ 51 h 239"/>
                <a:gd name="T34" fmla="*/ 221 w 251"/>
                <a:gd name="T35" fmla="*/ 18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239">
                  <a:moveTo>
                    <a:pt x="220" y="0"/>
                  </a:moveTo>
                  <a:cubicBezTo>
                    <a:pt x="31" y="0"/>
                    <a:pt x="31" y="0"/>
                    <a:pt x="31" y="0"/>
                  </a:cubicBezTo>
                  <a:cubicBezTo>
                    <a:pt x="14" y="0"/>
                    <a:pt x="0" y="14"/>
                    <a:pt x="0" y="31"/>
                  </a:cubicBezTo>
                  <a:cubicBezTo>
                    <a:pt x="0" y="208"/>
                    <a:pt x="0" y="208"/>
                    <a:pt x="0" y="208"/>
                  </a:cubicBezTo>
                  <a:cubicBezTo>
                    <a:pt x="0" y="225"/>
                    <a:pt x="14" y="239"/>
                    <a:pt x="31" y="239"/>
                  </a:cubicBezTo>
                  <a:cubicBezTo>
                    <a:pt x="220" y="239"/>
                    <a:pt x="220" y="239"/>
                    <a:pt x="220" y="239"/>
                  </a:cubicBezTo>
                  <a:cubicBezTo>
                    <a:pt x="237" y="239"/>
                    <a:pt x="251" y="225"/>
                    <a:pt x="251" y="208"/>
                  </a:cubicBezTo>
                  <a:cubicBezTo>
                    <a:pt x="251" y="31"/>
                    <a:pt x="251" y="31"/>
                    <a:pt x="251" y="31"/>
                  </a:cubicBezTo>
                  <a:cubicBezTo>
                    <a:pt x="251" y="14"/>
                    <a:pt x="237" y="0"/>
                    <a:pt x="220" y="0"/>
                  </a:cubicBezTo>
                  <a:close/>
                  <a:moveTo>
                    <a:pt x="221" y="189"/>
                  </a:moveTo>
                  <a:cubicBezTo>
                    <a:pt x="221" y="202"/>
                    <a:pt x="210" y="213"/>
                    <a:pt x="197" y="213"/>
                  </a:cubicBezTo>
                  <a:cubicBezTo>
                    <a:pt x="53" y="213"/>
                    <a:pt x="53" y="213"/>
                    <a:pt x="53" y="213"/>
                  </a:cubicBezTo>
                  <a:cubicBezTo>
                    <a:pt x="40" y="213"/>
                    <a:pt x="29" y="202"/>
                    <a:pt x="29" y="189"/>
                  </a:cubicBezTo>
                  <a:cubicBezTo>
                    <a:pt x="29" y="51"/>
                    <a:pt x="29" y="51"/>
                    <a:pt x="29" y="51"/>
                  </a:cubicBezTo>
                  <a:cubicBezTo>
                    <a:pt x="29" y="37"/>
                    <a:pt x="40" y="26"/>
                    <a:pt x="53" y="26"/>
                  </a:cubicBezTo>
                  <a:cubicBezTo>
                    <a:pt x="197" y="26"/>
                    <a:pt x="197" y="26"/>
                    <a:pt x="197" y="26"/>
                  </a:cubicBezTo>
                  <a:cubicBezTo>
                    <a:pt x="210" y="26"/>
                    <a:pt x="221" y="37"/>
                    <a:pt x="221" y="51"/>
                  </a:cubicBezTo>
                  <a:lnTo>
                    <a:pt x="221" y="189"/>
                  </a:ln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24"/>
            <p:cNvSpPr>
              <a:spLocks noEditPoints="1"/>
            </p:cNvSpPr>
            <p:nvPr/>
          </p:nvSpPr>
          <p:spPr bwMode="auto">
            <a:xfrm>
              <a:off x="6649682" y="4508137"/>
              <a:ext cx="139928" cy="235137"/>
            </a:xfrm>
            <a:custGeom>
              <a:avLst/>
              <a:gdLst>
                <a:gd name="T0" fmla="*/ 72 w 82"/>
                <a:gd name="T1" fmla="*/ 64 h 138"/>
                <a:gd name="T2" fmla="*/ 61 w 82"/>
                <a:gd name="T3" fmla="*/ 58 h 138"/>
                <a:gd name="T4" fmla="*/ 46 w 82"/>
                <a:gd name="T5" fmla="*/ 54 h 138"/>
                <a:gd name="T6" fmla="*/ 46 w 82"/>
                <a:gd name="T7" fmla="*/ 26 h 138"/>
                <a:gd name="T8" fmla="*/ 58 w 82"/>
                <a:gd name="T9" fmla="*/ 38 h 138"/>
                <a:gd name="T10" fmla="*/ 68 w 82"/>
                <a:gd name="T11" fmla="*/ 45 h 138"/>
                <a:gd name="T12" fmla="*/ 75 w 82"/>
                <a:gd name="T13" fmla="*/ 42 h 138"/>
                <a:gd name="T14" fmla="*/ 78 w 82"/>
                <a:gd name="T15" fmla="*/ 36 h 138"/>
                <a:gd name="T16" fmla="*/ 76 w 82"/>
                <a:gd name="T17" fmla="*/ 30 h 138"/>
                <a:gd name="T18" fmla="*/ 71 w 82"/>
                <a:gd name="T19" fmla="*/ 23 h 138"/>
                <a:gd name="T20" fmla="*/ 60 w 82"/>
                <a:gd name="T21" fmla="*/ 16 h 138"/>
                <a:gd name="T22" fmla="*/ 46 w 82"/>
                <a:gd name="T23" fmla="*/ 13 h 138"/>
                <a:gd name="T24" fmla="*/ 46 w 82"/>
                <a:gd name="T25" fmla="*/ 6 h 138"/>
                <a:gd name="T26" fmla="*/ 41 w 82"/>
                <a:gd name="T27" fmla="*/ 0 h 138"/>
                <a:gd name="T28" fmla="*/ 36 w 82"/>
                <a:gd name="T29" fmla="*/ 6 h 138"/>
                <a:gd name="T30" fmla="*/ 36 w 82"/>
                <a:gd name="T31" fmla="*/ 13 h 138"/>
                <a:gd name="T32" fmla="*/ 12 w 82"/>
                <a:gd name="T33" fmla="*/ 22 h 138"/>
                <a:gd name="T34" fmla="*/ 3 w 82"/>
                <a:gd name="T35" fmla="*/ 41 h 138"/>
                <a:gd name="T36" fmla="*/ 7 w 82"/>
                <a:gd name="T37" fmla="*/ 55 h 138"/>
                <a:gd name="T38" fmla="*/ 19 w 82"/>
                <a:gd name="T39" fmla="*/ 64 h 138"/>
                <a:gd name="T40" fmla="*/ 36 w 82"/>
                <a:gd name="T41" fmla="*/ 69 h 138"/>
                <a:gd name="T42" fmla="*/ 36 w 82"/>
                <a:gd name="T43" fmla="*/ 100 h 138"/>
                <a:gd name="T44" fmla="*/ 28 w 82"/>
                <a:gd name="T45" fmla="*/ 97 h 138"/>
                <a:gd name="T46" fmla="*/ 23 w 82"/>
                <a:gd name="T47" fmla="*/ 91 h 138"/>
                <a:gd name="T48" fmla="*/ 20 w 82"/>
                <a:gd name="T49" fmla="*/ 83 h 138"/>
                <a:gd name="T50" fmla="*/ 16 w 82"/>
                <a:gd name="T51" fmla="*/ 79 h 138"/>
                <a:gd name="T52" fmla="*/ 10 w 82"/>
                <a:gd name="T53" fmla="*/ 78 h 138"/>
                <a:gd name="T54" fmla="*/ 3 w 82"/>
                <a:gd name="T55" fmla="*/ 80 h 138"/>
                <a:gd name="T56" fmla="*/ 0 w 82"/>
                <a:gd name="T57" fmla="*/ 86 h 138"/>
                <a:gd name="T58" fmla="*/ 2 w 82"/>
                <a:gd name="T59" fmla="*/ 95 h 138"/>
                <a:gd name="T60" fmla="*/ 9 w 82"/>
                <a:gd name="T61" fmla="*/ 104 h 138"/>
                <a:gd name="T62" fmla="*/ 20 w 82"/>
                <a:gd name="T63" fmla="*/ 111 h 138"/>
                <a:gd name="T64" fmla="*/ 36 w 82"/>
                <a:gd name="T65" fmla="*/ 114 h 138"/>
                <a:gd name="T66" fmla="*/ 36 w 82"/>
                <a:gd name="T67" fmla="*/ 132 h 138"/>
                <a:gd name="T68" fmla="*/ 37 w 82"/>
                <a:gd name="T69" fmla="*/ 137 h 138"/>
                <a:gd name="T70" fmla="*/ 41 w 82"/>
                <a:gd name="T71" fmla="*/ 138 h 138"/>
                <a:gd name="T72" fmla="*/ 45 w 82"/>
                <a:gd name="T73" fmla="*/ 137 h 138"/>
                <a:gd name="T74" fmla="*/ 46 w 82"/>
                <a:gd name="T75" fmla="*/ 131 h 138"/>
                <a:gd name="T76" fmla="*/ 46 w 82"/>
                <a:gd name="T77" fmla="*/ 114 h 138"/>
                <a:gd name="T78" fmla="*/ 65 w 82"/>
                <a:gd name="T79" fmla="*/ 109 h 138"/>
                <a:gd name="T80" fmla="*/ 78 w 82"/>
                <a:gd name="T81" fmla="*/ 98 h 138"/>
                <a:gd name="T82" fmla="*/ 82 w 82"/>
                <a:gd name="T83" fmla="*/ 84 h 138"/>
                <a:gd name="T84" fmla="*/ 79 w 82"/>
                <a:gd name="T85" fmla="*/ 73 h 138"/>
                <a:gd name="T86" fmla="*/ 72 w 82"/>
                <a:gd name="T87" fmla="*/ 64 h 138"/>
                <a:gd name="T88" fmla="*/ 36 w 82"/>
                <a:gd name="T89" fmla="*/ 52 h 138"/>
                <a:gd name="T90" fmla="*/ 26 w 82"/>
                <a:gd name="T91" fmla="*/ 47 h 138"/>
                <a:gd name="T92" fmla="*/ 22 w 82"/>
                <a:gd name="T93" fmla="*/ 39 h 138"/>
                <a:gd name="T94" fmla="*/ 26 w 82"/>
                <a:gd name="T95" fmla="*/ 31 h 138"/>
                <a:gd name="T96" fmla="*/ 36 w 82"/>
                <a:gd name="T97" fmla="*/ 26 h 138"/>
                <a:gd name="T98" fmla="*/ 36 w 82"/>
                <a:gd name="T99" fmla="*/ 52 h 138"/>
                <a:gd name="T100" fmla="*/ 58 w 82"/>
                <a:gd name="T101" fmla="*/ 96 h 138"/>
                <a:gd name="T102" fmla="*/ 46 w 82"/>
                <a:gd name="T103" fmla="*/ 101 h 138"/>
                <a:gd name="T104" fmla="*/ 46 w 82"/>
                <a:gd name="T105" fmla="*/ 72 h 138"/>
                <a:gd name="T106" fmla="*/ 58 w 82"/>
                <a:gd name="T107" fmla="*/ 77 h 138"/>
                <a:gd name="T108" fmla="*/ 62 w 82"/>
                <a:gd name="T109" fmla="*/ 86 h 138"/>
                <a:gd name="T110" fmla="*/ 58 w 82"/>
                <a:gd name="T111"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138">
                  <a:moveTo>
                    <a:pt x="72" y="64"/>
                  </a:moveTo>
                  <a:cubicBezTo>
                    <a:pt x="69" y="61"/>
                    <a:pt x="65" y="60"/>
                    <a:pt x="61" y="58"/>
                  </a:cubicBezTo>
                  <a:cubicBezTo>
                    <a:pt x="58" y="57"/>
                    <a:pt x="52" y="56"/>
                    <a:pt x="46" y="54"/>
                  </a:cubicBezTo>
                  <a:cubicBezTo>
                    <a:pt x="46" y="26"/>
                    <a:pt x="46" y="26"/>
                    <a:pt x="46" y="26"/>
                  </a:cubicBezTo>
                  <a:cubicBezTo>
                    <a:pt x="53" y="28"/>
                    <a:pt x="57" y="32"/>
                    <a:pt x="58" y="38"/>
                  </a:cubicBezTo>
                  <a:cubicBezTo>
                    <a:pt x="60" y="42"/>
                    <a:pt x="63" y="45"/>
                    <a:pt x="68" y="45"/>
                  </a:cubicBezTo>
                  <a:cubicBezTo>
                    <a:pt x="71" y="45"/>
                    <a:pt x="73" y="44"/>
                    <a:pt x="75" y="42"/>
                  </a:cubicBezTo>
                  <a:cubicBezTo>
                    <a:pt x="77" y="41"/>
                    <a:pt x="78" y="39"/>
                    <a:pt x="78" y="36"/>
                  </a:cubicBezTo>
                  <a:cubicBezTo>
                    <a:pt x="78" y="34"/>
                    <a:pt x="77" y="32"/>
                    <a:pt x="76" y="30"/>
                  </a:cubicBezTo>
                  <a:cubicBezTo>
                    <a:pt x="75" y="27"/>
                    <a:pt x="73" y="25"/>
                    <a:pt x="71" y="23"/>
                  </a:cubicBezTo>
                  <a:cubicBezTo>
                    <a:pt x="68" y="20"/>
                    <a:pt x="64" y="17"/>
                    <a:pt x="60" y="16"/>
                  </a:cubicBezTo>
                  <a:cubicBezTo>
                    <a:pt x="56" y="15"/>
                    <a:pt x="52" y="14"/>
                    <a:pt x="46" y="13"/>
                  </a:cubicBezTo>
                  <a:cubicBezTo>
                    <a:pt x="46" y="6"/>
                    <a:pt x="46" y="6"/>
                    <a:pt x="46" y="6"/>
                  </a:cubicBezTo>
                  <a:cubicBezTo>
                    <a:pt x="46" y="2"/>
                    <a:pt x="44" y="0"/>
                    <a:pt x="41" y="0"/>
                  </a:cubicBezTo>
                  <a:cubicBezTo>
                    <a:pt x="38" y="0"/>
                    <a:pt x="36" y="2"/>
                    <a:pt x="36" y="6"/>
                  </a:cubicBezTo>
                  <a:cubicBezTo>
                    <a:pt x="36" y="13"/>
                    <a:pt x="36" y="13"/>
                    <a:pt x="36" y="13"/>
                  </a:cubicBezTo>
                  <a:cubicBezTo>
                    <a:pt x="25" y="14"/>
                    <a:pt x="17" y="17"/>
                    <a:pt x="12" y="22"/>
                  </a:cubicBezTo>
                  <a:cubicBezTo>
                    <a:pt x="6" y="27"/>
                    <a:pt x="3" y="33"/>
                    <a:pt x="3" y="41"/>
                  </a:cubicBezTo>
                  <a:cubicBezTo>
                    <a:pt x="3" y="46"/>
                    <a:pt x="5" y="51"/>
                    <a:pt x="7" y="55"/>
                  </a:cubicBezTo>
                  <a:cubicBezTo>
                    <a:pt x="10" y="59"/>
                    <a:pt x="14" y="62"/>
                    <a:pt x="19" y="64"/>
                  </a:cubicBezTo>
                  <a:cubicBezTo>
                    <a:pt x="23" y="66"/>
                    <a:pt x="29" y="68"/>
                    <a:pt x="36" y="69"/>
                  </a:cubicBezTo>
                  <a:cubicBezTo>
                    <a:pt x="36" y="100"/>
                    <a:pt x="36" y="100"/>
                    <a:pt x="36" y="100"/>
                  </a:cubicBezTo>
                  <a:cubicBezTo>
                    <a:pt x="33" y="100"/>
                    <a:pt x="30" y="98"/>
                    <a:pt x="28" y="97"/>
                  </a:cubicBezTo>
                  <a:cubicBezTo>
                    <a:pt x="26" y="95"/>
                    <a:pt x="24" y="93"/>
                    <a:pt x="23" y="91"/>
                  </a:cubicBezTo>
                  <a:cubicBezTo>
                    <a:pt x="22" y="89"/>
                    <a:pt x="21" y="87"/>
                    <a:pt x="20" y="83"/>
                  </a:cubicBezTo>
                  <a:cubicBezTo>
                    <a:pt x="19" y="81"/>
                    <a:pt x="18" y="80"/>
                    <a:pt x="16" y="79"/>
                  </a:cubicBezTo>
                  <a:cubicBezTo>
                    <a:pt x="15" y="78"/>
                    <a:pt x="13" y="78"/>
                    <a:pt x="10" y="78"/>
                  </a:cubicBezTo>
                  <a:cubicBezTo>
                    <a:pt x="7" y="78"/>
                    <a:pt x="5" y="78"/>
                    <a:pt x="3" y="80"/>
                  </a:cubicBezTo>
                  <a:cubicBezTo>
                    <a:pt x="1" y="82"/>
                    <a:pt x="0" y="84"/>
                    <a:pt x="0" y="86"/>
                  </a:cubicBezTo>
                  <a:cubicBezTo>
                    <a:pt x="0" y="89"/>
                    <a:pt x="1" y="92"/>
                    <a:pt x="2" y="95"/>
                  </a:cubicBezTo>
                  <a:cubicBezTo>
                    <a:pt x="4" y="98"/>
                    <a:pt x="6" y="101"/>
                    <a:pt x="9" y="104"/>
                  </a:cubicBezTo>
                  <a:cubicBezTo>
                    <a:pt x="12" y="106"/>
                    <a:pt x="16" y="109"/>
                    <a:pt x="20" y="111"/>
                  </a:cubicBezTo>
                  <a:cubicBezTo>
                    <a:pt x="25" y="112"/>
                    <a:pt x="30" y="114"/>
                    <a:pt x="36" y="114"/>
                  </a:cubicBezTo>
                  <a:cubicBezTo>
                    <a:pt x="36" y="132"/>
                    <a:pt x="36" y="132"/>
                    <a:pt x="36" y="132"/>
                  </a:cubicBezTo>
                  <a:cubicBezTo>
                    <a:pt x="36" y="134"/>
                    <a:pt x="37" y="136"/>
                    <a:pt x="37" y="137"/>
                  </a:cubicBezTo>
                  <a:cubicBezTo>
                    <a:pt x="38" y="138"/>
                    <a:pt x="39" y="138"/>
                    <a:pt x="41" y="138"/>
                  </a:cubicBezTo>
                  <a:cubicBezTo>
                    <a:pt x="43" y="138"/>
                    <a:pt x="45" y="138"/>
                    <a:pt x="45" y="137"/>
                  </a:cubicBezTo>
                  <a:cubicBezTo>
                    <a:pt x="46" y="135"/>
                    <a:pt x="46" y="133"/>
                    <a:pt x="46" y="131"/>
                  </a:cubicBezTo>
                  <a:cubicBezTo>
                    <a:pt x="46" y="114"/>
                    <a:pt x="46" y="114"/>
                    <a:pt x="46" y="114"/>
                  </a:cubicBezTo>
                  <a:cubicBezTo>
                    <a:pt x="53" y="114"/>
                    <a:pt x="60" y="112"/>
                    <a:pt x="65" y="109"/>
                  </a:cubicBezTo>
                  <a:cubicBezTo>
                    <a:pt x="71" y="106"/>
                    <a:pt x="75" y="103"/>
                    <a:pt x="78" y="98"/>
                  </a:cubicBezTo>
                  <a:cubicBezTo>
                    <a:pt x="80" y="94"/>
                    <a:pt x="82" y="89"/>
                    <a:pt x="82" y="84"/>
                  </a:cubicBezTo>
                  <a:cubicBezTo>
                    <a:pt x="82" y="80"/>
                    <a:pt x="81" y="76"/>
                    <a:pt x="79" y="73"/>
                  </a:cubicBezTo>
                  <a:cubicBezTo>
                    <a:pt x="77" y="69"/>
                    <a:pt x="75" y="66"/>
                    <a:pt x="72" y="64"/>
                  </a:cubicBezTo>
                  <a:close/>
                  <a:moveTo>
                    <a:pt x="36" y="52"/>
                  </a:moveTo>
                  <a:cubicBezTo>
                    <a:pt x="32" y="50"/>
                    <a:pt x="28" y="49"/>
                    <a:pt x="26" y="47"/>
                  </a:cubicBezTo>
                  <a:cubicBezTo>
                    <a:pt x="24" y="45"/>
                    <a:pt x="22" y="42"/>
                    <a:pt x="22" y="39"/>
                  </a:cubicBezTo>
                  <a:cubicBezTo>
                    <a:pt x="22" y="35"/>
                    <a:pt x="24" y="32"/>
                    <a:pt x="26" y="31"/>
                  </a:cubicBezTo>
                  <a:cubicBezTo>
                    <a:pt x="28" y="29"/>
                    <a:pt x="32" y="27"/>
                    <a:pt x="36" y="26"/>
                  </a:cubicBezTo>
                  <a:lnTo>
                    <a:pt x="36" y="52"/>
                  </a:lnTo>
                  <a:close/>
                  <a:moveTo>
                    <a:pt x="58" y="96"/>
                  </a:moveTo>
                  <a:cubicBezTo>
                    <a:pt x="55" y="98"/>
                    <a:pt x="51" y="100"/>
                    <a:pt x="46" y="101"/>
                  </a:cubicBezTo>
                  <a:cubicBezTo>
                    <a:pt x="46" y="72"/>
                    <a:pt x="46" y="72"/>
                    <a:pt x="46" y="72"/>
                  </a:cubicBezTo>
                  <a:cubicBezTo>
                    <a:pt x="52" y="73"/>
                    <a:pt x="56" y="75"/>
                    <a:pt x="58" y="77"/>
                  </a:cubicBezTo>
                  <a:cubicBezTo>
                    <a:pt x="61" y="79"/>
                    <a:pt x="62" y="82"/>
                    <a:pt x="62" y="86"/>
                  </a:cubicBezTo>
                  <a:cubicBezTo>
                    <a:pt x="62" y="90"/>
                    <a:pt x="61" y="93"/>
                    <a:pt x="58" y="96"/>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6"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未来我们需要更多的生态合作</a:t>
            </a:r>
          </a:p>
        </p:txBody>
      </p:sp>
      <p:sp>
        <p:nvSpPr>
          <p:cNvPr id="5" name="文本框 4"/>
          <p:cNvSpPr txBox="1"/>
          <p:nvPr/>
        </p:nvSpPr>
        <p:spPr>
          <a:xfrm>
            <a:off x="4104556" y="1150758"/>
            <a:ext cx="2160240" cy="461665"/>
          </a:xfrm>
          <a:prstGeom prst="rect">
            <a:avLst/>
          </a:prstGeom>
          <a:noFill/>
        </p:spPr>
        <p:txBody>
          <a:bodyPr wrap="square" rtlCol="0">
            <a:spAutoFit/>
          </a:bodyPr>
          <a:lstStyle/>
          <a:p>
            <a:r>
              <a:rPr kumimoji="1" lang="zh-CN" altLang="en-US" sz="1200" dirty="0">
                <a:solidFill>
                  <a:srgbClr val="FFFFFF"/>
                </a:solidFill>
                <a:latin typeface="微软雅黑"/>
                <a:ea typeface="微软雅黑"/>
                <a:cs typeface="微软雅黑"/>
              </a:rPr>
              <a:t>资金流转信息实时互通</a:t>
            </a:r>
            <a:endParaRPr kumimoji="1" lang="en-US" altLang="zh-CN" sz="1200" dirty="0">
              <a:solidFill>
                <a:srgbClr val="FFFFFF"/>
              </a:solidFill>
              <a:latin typeface="微软雅黑"/>
              <a:ea typeface="微软雅黑"/>
              <a:cs typeface="微软雅黑"/>
            </a:endParaRPr>
          </a:p>
          <a:p>
            <a:r>
              <a:rPr kumimoji="1" lang="zh-CN" altLang="en-US" sz="1200" dirty="0" smtClean="0">
                <a:solidFill>
                  <a:srgbClr val="FFFFFF"/>
                </a:solidFill>
                <a:latin typeface="微软雅黑"/>
                <a:ea typeface="微软雅黑"/>
                <a:cs typeface="微软雅黑"/>
              </a:rPr>
              <a:t>金融全生态资金截留</a:t>
            </a:r>
            <a:endParaRPr kumimoji="1" lang="en-US" altLang="zh-CN" sz="1200" dirty="0">
              <a:solidFill>
                <a:srgbClr val="FFFFFF"/>
              </a:solidFill>
              <a:latin typeface="微软雅黑"/>
              <a:ea typeface="微软雅黑"/>
              <a:cs typeface="微软雅黑"/>
            </a:endParaRPr>
          </a:p>
        </p:txBody>
      </p:sp>
      <p:pic>
        <p:nvPicPr>
          <p:cNvPr id="6" name="图片 5"/>
          <p:cNvPicPr>
            <a:picLocks noChangeAspect="1"/>
          </p:cNvPicPr>
          <p:nvPr/>
        </p:nvPicPr>
        <p:blipFill>
          <a:blip r:embed="rId11"/>
          <a:stretch>
            <a:fillRect/>
          </a:stretch>
        </p:blipFill>
        <p:spPr>
          <a:xfrm>
            <a:off x="10141892" y="1209742"/>
            <a:ext cx="2027560" cy="1143199"/>
          </a:xfrm>
          <a:prstGeom prst="rect">
            <a:avLst/>
          </a:prstGeom>
        </p:spPr>
      </p:pic>
      <p:sp>
        <p:nvSpPr>
          <p:cNvPr id="7" name="文本框 6"/>
          <p:cNvSpPr txBox="1"/>
          <p:nvPr/>
        </p:nvSpPr>
        <p:spPr>
          <a:xfrm>
            <a:off x="7248004" y="1210312"/>
            <a:ext cx="1296144" cy="646331"/>
          </a:xfrm>
          <a:prstGeom prst="rect">
            <a:avLst/>
          </a:prstGeom>
          <a:noFill/>
        </p:spPr>
        <p:txBody>
          <a:bodyPr wrap="square" rtlCol="0">
            <a:spAutoFit/>
          </a:bodyPr>
          <a:lstStyle/>
          <a:p>
            <a:r>
              <a:rPr kumimoji="1" lang="zh-CN" altLang="en-US" sz="1200" dirty="0">
                <a:solidFill>
                  <a:srgbClr val="FFFFFF"/>
                </a:solidFill>
                <a:latin typeface="微软雅黑"/>
                <a:ea typeface="微软雅黑"/>
                <a:cs typeface="微软雅黑"/>
              </a:rPr>
              <a:t>司法合作 </a:t>
            </a:r>
            <a:endParaRPr kumimoji="1" lang="en-US" altLang="zh-CN" sz="1200" dirty="0">
              <a:solidFill>
                <a:srgbClr val="FFFFFF"/>
              </a:solidFill>
              <a:latin typeface="微软雅黑"/>
              <a:ea typeface="微软雅黑"/>
              <a:cs typeface="微软雅黑"/>
            </a:endParaRPr>
          </a:p>
          <a:p>
            <a:r>
              <a:rPr kumimoji="1" lang="zh-CN" altLang="en-US" sz="1200" dirty="0">
                <a:solidFill>
                  <a:srgbClr val="FFFFFF"/>
                </a:solidFill>
                <a:latin typeface="微软雅黑"/>
                <a:ea typeface="微软雅黑"/>
                <a:cs typeface="微软雅黑"/>
              </a:rPr>
              <a:t>截留资金返还</a:t>
            </a:r>
            <a:endParaRPr kumimoji="1" lang="en-US" altLang="zh-CN" sz="1200" dirty="0">
              <a:solidFill>
                <a:srgbClr val="FFFFFF"/>
              </a:solidFill>
              <a:latin typeface="微软雅黑"/>
              <a:ea typeface="微软雅黑"/>
              <a:cs typeface="微软雅黑"/>
            </a:endParaRPr>
          </a:p>
          <a:p>
            <a:endParaRPr kumimoji="1" lang="zh-CN" altLang="en-US" sz="1200" dirty="0"/>
          </a:p>
        </p:txBody>
      </p:sp>
      <p:sp>
        <p:nvSpPr>
          <p:cNvPr id="117" name="文本框 116"/>
          <p:cNvSpPr txBox="1"/>
          <p:nvPr/>
        </p:nvSpPr>
        <p:spPr>
          <a:xfrm>
            <a:off x="9991352" y="676056"/>
            <a:ext cx="2376264" cy="584776"/>
          </a:xfrm>
          <a:prstGeom prst="rect">
            <a:avLst/>
          </a:prstGeom>
          <a:noFill/>
        </p:spPr>
        <p:txBody>
          <a:bodyPr wrap="square" rtlCol="0">
            <a:spAutoFit/>
          </a:bodyPr>
          <a:lstStyle/>
          <a:p>
            <a:pPr marL="285750" indent="-285750">
              <a:buFont typeface="Wingdings" charset="2"/>
              <a:buChar char="²"/>
            </a:pPr>
            <a:r>
              <a:rPr kumimoji="1" lang="zh-CN" altLang="en-US" sz="1600" dirty="0" smtClean="0">
                <a:solidFill>
                  <a:srgbClr val="FFFFFF"/>
                </a:solidFill>
                <a:latin typeface="微软雅黑"/>
                <a:ea typeface="微软雅黑"/>
                <a:cs typeface="微软雅黑"/>
              </a:rPr>
              <a:t>赋能合作</a:t>
            </a:r>
            <a:endParaRPr kumimoji="1" lang="en-US" altLang="zh-CN" sz="1600" dirty="0" smtClean="0">
              <a:solidFill>
                <a:srgbClr val="FFFFFF"/>
              </a:solidFill>
              <a:latin typeface="微软雅黑"/>
              <a:ea typeface="微软雅黑"/>
              <a:cs typeface="微软雅黑"/>
            </a:endParaRPr>
          </a:p>
          <a:p>
            <a:pPr marL="285750" indent="-285750">
              <a:buFont typeface="Wingdings" charset="2"/>
              <a:buChar char="²"/>
            </a:pPr>
            <a:endParaRPr kumimoji="1" lang="en-US" altLang="zh-CN" sz="16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244280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tical flare (32).png"/>
          <p:cNvPicPr>
            <a:picLocks noChangeAspect="1"/>
          </p:cNvPicPr>
          <p:nvPr/>
        </p:nvPicPr>
        <p:blipFill>
          <a:blip r:embed="rId2">
            <a:alphaModFix amt="48000"/>
          </a:blip>
          <a:stretch>
            <a:fillRect/>
          </a:stretch>
        </p:blipFill>
        <p:spPr>
          <a:xfrm rot="18713636">
            <a:off x="3753447" y="-3500455"/>
            <a:ext cx="7122371" cy="10105540"/>
          </a:xfrm>
          <a:prstGeom prst="rect">
            <a:avLst/>
          </a:prstGeom>
        </p:spPr>
      </p:pic>
      <p:sp>
        <p:nvSpPr>
          <p:cNvPr id="5" name="Title 4"/>
          <p:cNvSpPr txBox="1"/>
          <p:nvPr/>
        </p:nvSpPr>
        <p:spPr>
          <a:xfrm>
            <a:off x="0" y="1137592"/>
            <a:ext cx="14401800" cy="362971"/>
          </a:xfrm>
          <a:prstGeom prst="rect">
            <a:avLst/>
          </a:prstGeom>
        </p:spPr>
        <p:txBody>
          <a:bodyPr lIns="110140" tIns="55070" rIns="110140" bIns="55070">
            <a:noAutofit/>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2pPr>
            <a:lvl3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3pPr>
            <a:lvl4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4pPr>
            <a:lvl5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9pPr>
          </a:lstStyle>
          <a:p>
            <a:pPr algn="ctr"/>
            <a:r>
              <a:rPr lang="en-GB" dirty="0" err="1" smtClean="0">
                <a:solidFill>
                  <a:srgbClr val="FFFFFF"/>
                </a:solidFill>
                <a:latin typeface="微软雅黑"/>
                <a:ea typeface="微软雅黑"/>
                <a:cs typeface="微软雅黑"/>
              </a:rPr>
              <a:t>让好人畅通无阻，让坏人寸步难行</a:t>
            </a:r>
            <a:r>
              <a:rPr lang="en-GB" dirty="0" smtClean="0">
                <a:solidFill>
                  <a:srgbClr val="FFFFFF"/>
                </a:solidFill>
                <a:latin typeface="微软雅黑"/>
                <a:ea typeface="微软雅黑"/>
                <a:cs typeface="微软雅黑"/>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28692" y="47091"/>
            <a:ext cx="12961620" cy="468049"/>
          </a:xfrm>
        </p:spPr>
        <p:txBody>
          <a:bodyPr>
            <a:noAutofit/>
          </a:bodyPr>
          <a:lstStyle/>
          <a:p>
            <a:r>
              <a:rPr lang="en-US" altLang="en-US" sz="2000" dirty="0" smtClean="0"/>
              <a:t>我们面临的主要</a:t>
            </a:r>
            <a:r>
              <a:rPr lang="zh-CN" altLang="en-US" sz="2000" dirty="0" smtClean="0"/>
              <a:t>资金</a:t>
            </a:r>
            <a:r>
              <a:rPr lang="en-US" altLang="en-US" sz="2000" dirty="0" smtClean="0"/>
              <a:t>欺诈风险</a:t>
            </a:r>
            <a:endParaRPr lang="zh-CN" altLang="en-US" sz="2000" dirty="0"/>
          </a:p>
        </p:txBody>
      </p:sp>
      <p:sp>
        <p:nvSpPr>
          <p:cNvPr id="3" name="文本框 2"/>
          <p:cNvSpPr txBox="1"/>
          <p:nvPr/>
        </p:nvSpPr>
        <p:spPr>
          <a:xfrm>
            <a:off x="5777530" y="1942762"/>
            <a:ext cx="184666" cy="415498"/>
          </a:xfrm>
          <a:prstGeom prst="rect">
            <a:avLst/>
          </a:prstGeom>
          <a:noFill/>
        </p:spPr>
        <p:txBody>
          <a:bodyPr wrap="none" rtlCol="0">
            <a:spAutoFit/>
          </a:bodyPr>
          <a:lstStyle/>
          <a:p>
            <a:endParaRPr kumimoji="1" lang="zh-CN" altLang="en-US" dirty="0"/>
          </a:p>
        </p:txBody>
      </p:sp>
      <p:pic>
        <p:nvPicPr>
          <p:cNvPr id="25" name="Picture 15" descr="cobalt blue_ball"/>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89132" y="1476152"/>
            <a:ext cx="1140765" cy="114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p:cNvSpPr txBox="1"/>
          <p:nvPr/>
        </p:nvSpPr>
        <p:spPr>
          <a:xfrm>
            <a:off x="9001100" y="1703983"/>
            <a:ext cx="126660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rtl="0" latinLnBrk="1" hangingPunct="0"/>
            <a:r>
              <a:rPr kumimoji="0" lang="zh-CN" altLang="en-US" sz="1600" b="1" i="0" u="none" strike="noStrike" cap="none" spc="0" normalizeH="0" baseline="0" dirty="0" smtClean="0">
                <a:ln>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sym typeface="Helvetica Light"/>
              </a:rPr>
              <a:t>营销资金作弊</a:t>
            </a:r>
            <a:endParaRPr kumimoji="0" lang="zh-CN" altLang="en-US" sz="1600" b="1" i="0" u="none" strike="noStrike" cap="none" spc="0" normalizeH="0" baseline="0" dirty="0">
              <a:ln>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sym typeface="Helvetica Light"/>
            </a:endParaRPr>
          </a:p>
        </p:txBody>
      </p:sp>
      <p:pic>
        <p:nvPicPr>
          <p:cNvPr id="28" name="Picture 15" descr="cobalt blue_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548" y="1764184"/>
            <a:ext cx="886446" cy="88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p:cNvSpPr txBox="1"/>
          <p:nvPr/>
        </p:nvSpPr>
        <p:spPr>
          <a:xfrm>
            <a:off x="4176564" y="1980208"/>
            <a:ext cx="603292" cy="3488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kumimoji="0" lang="zh-CN" altLang="en-US" sz="1600" b="1" i="0" u="none" strike="noStrike" cap="none" spc="0" normalizeH="0" baseline="0" dirty="0" smtClean="0">
                <a:ln>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sym typeface="Helvetica Light"/>
              </a:rPr>
              <a:t>盗用</a:t>
            </a:r>
            <a:endParaRPr kumimoji="0" lang="zh-CN" altLang="en-US" sz="1600" b="1" i="0" u="none" strike="noStrike" cap="none" spc="0" normalizeH="0" baseline="0" dirty="0">
              <a:ln>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sym typeface="Helvetica Light"/>
            </a:endParaRPr>
          </a:p>
        </p:txBody>
      </p:sp>
      <p:pic>
        <p:nvPicPr>
          <p:cNvPr id="30" name="Picture 15" descr="cobalt blue_ball"/>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048772" y="576064"/>
            <a:ext cx="2124224" cy="212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p:cNvSpPr txBox="1"/>
          <p:nvPr/>
        </p:nvSpPr>
        <p:spPr>
          <a:xfrm>
            <a:off x="5760740" y="1076816"/>
            <a:ext cx="2312032"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rtl="0" latinLnBrk="1" hangingPunct="0"/>
            <a:endPar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Light"/>
            </a:endParaRPr>
          </a:p>
          <a:p>
            <a:pPr lvl="1" indent="0" rtl="0" latinLnBrk="1" hangingPunct="0"/>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Light"/>
              </a:rPr>
              <a:t>电信网络诈骗</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170774" y="612056"/>
            <a:ext cx="1645750" cy="27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数据资产</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3252206" y="2268240"/>
            <a:ext cx="2436526" cy="230832"/>
          </a:xfrm>
          <a:prstGeom prst="rect">
            <a:avLst/>
          </a:prstGeom>
        </p:spPr>
        <p:txBody>
          <a:bodyPr wrap="square">
            <a:spAutoFit/>
          </a:bodyPr>
          <a:lstStyle/>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6" name="矩形 85"/>
          <p:cNvSpPr/>
          <p:nvPr/>
        </p:nvSpPr>
        <p:spPr>
          <a:xfrm>
            <a:off x="4032548" y="540048"/>
            <a:ext cx="2016342" cy="41220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机器学习</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nvSpPr>
        <p:spPr>
          <a:xfrm>
            <a:off x="5832748" y="2258948"/>
            <a:ext cx="2573898" cy="230832"/>
          </a:xfrm>
          <a:prstGeom prst="rect">
            <a:avLst/>
          </a:prstGeom>
        </p:spPr>
        <p:txBody>
          <a:bodyPr wrap="square">
            <a:spAutoFit/>
          </a:bodyPr>
          <a:lstStyle/>
          <a:p>
            <a:pPr algn="ctr"/>
            <a:endParaRPr lang="en-US" altLang="zh-CN" sz="9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232348" y="1091561"/>
            <a:ext cx="1561991" cy="1464711"/>
            <a:chOff x="8605795" y="703246"/>
            <a:chExt cx="1502372" cy="1504838"/>
          </a:xfrm>
        </p:grpSpPr>
        <p:sp>
          <p:nvSpPr>
            <p:cNvPr id="100" name="椭圆 99"/>
            <p:cNvSpPr/>
            <p:nvPr/>
          </p:nvSpPr>
          <p:spPr>
            <a:xfrm>
              <a:off x="8788345" y="899797"/>
              <a:ext cx="1104923" cy="1104923"/>
            </a:xfrm>
            <a:prstGeom prst="ellipse">
              <a:avLst/>
            </a:prstGeom>
            <a:noFill/>
            <a:ln>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任意多边形 100"/>
            <p:cNvSpPr/>
            <p:nvPr/>
          </p:nvSpPr>
          <p:spPr>
            <a:xfrm>
              <a:off x="9026940" y="1150388"/>
              <a:ext cx="653213" cy="653214"/>
            </a:xfrm>
            <a:custGeom>
              <a:avLst/>
              <a:gdLst>
                <a:gd name="connsiteX0" fmla="*/ 0 w 775059"/>
                <a:gd name="connsiteY0" fmla="*/ 387530 h 775059"/>
                <a:gd name="connsiteX1" fmla="*/ 387530 w 775059"/>
                <a:gd name="connsiteY1" fmla="*/ 0 h 775059"/>
                <a:gd name="connsiteX2" fmla="*/ 775060 w 775059"/>
                <a:gd name="connsiteY2" fmla="*/ 387530 h 775059"/>
                <a:gd name="connsiteX3" fmla="*/ 387530 w 775059"/>
                <a:gd name="connsiteY3" fmla="*/ 775060 h 775059"/>
                <a:gd name="connsiteX4" fmla="*/ 0 w 775059"/>
                <a:gd name="connsiteY4" fmla="*/ 387530 h 77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59" h="775059">
                  <a:moveTo>
                    <a:pt x="0" y="387530"/>
                  </a:moveTo>
                  <a:cubicBezTo>
                    <a:pt x="0" y="173503"/>
                    <a:pt x="173503" y="0"/>
                    <a:pt x="387530" y="0"/>
                  </a:cubicBezTo>
                  <a:cubicBezTo>
                    <a:pt x="601557" y="0"/>
                    <a:pt x="775060" y="173503"/>
                    <a:pt x="775060" y="387530"/>
                  </a:cubicBezTo>
                  <a:cubicBezTo>
                    <a:pt x="775060" y="601557"/>
                    <a:pt x="601557" y="775060"/>
                    <a:pt x="387530" y="775060"/>
                  </a:cubicBezTo>
                  <a:cubicBezTo>
                    <a:pt x="173503" y="775060"/>
                    <a:pt x="0" y="601557"/>
                    <a:pt x="0" y="387530"/>
                  </a:cubicBezTo>
                  <a:close/>
                </a:path>
              </a:pathLst>
            </a:custGeom>
            <a:no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22395" tIns="122395" rIns="122395" bIns="122395" numCol="1" spcCol="1270" anchor="ctr" anchorCtr="0">
              <a:noAutofit/>
            </a:bodyPr>
            <a:lstStyle/>
            <a:p>
              <a:pPr lvl="0" algn="ctr" defTabSz="311150">
                <a:lnSpc>
                  <a:spcPct val="90000"/>
                </a:lnSpc>
                <a:spcBef>
                  <a:spcPct val="0"/>
                </a:spcBef>
                <a:spcAft>
                  <a:spcPct val="35000"/>
                </a:spcAft>
              </a:pPr>
              <a:r>
                <a:rPr lang="en-US" altLang="zh-CN" sz="700" b="0" i="0" kern="1200" dirty="0" smtClean="0">
                  <a:solidFill>
                    <a:schemeClr val="bg1"/>
                  </a:solidFill>
                  <a:latin typeface="Microsoft YaHei" charset="-122"/>
                  <a:ea typeface="Microsoft YaHei" charset="-122"/>
                  <a:cs typeface="Microsoft YaHei" charset="-122"/>
                </a:rPr>
                <a:t>Risk</a:t>
              </a:r>
            </a:p>
            <a:p>
              <a:pPr lvl="0" algn="ctr" defTabSz="311150">
                <a:lnSpc>
                  <a:spcPct val="90000"/>
                </a:lnSpc>
                <a:spcBef>
                  <a:spcPct val="0"/>
                </a:spcBef>
                <a:spcAft>
                  <a:spcPct val="35000"/>
                </a:spcAft>
              </a:pPr>
              <a:r>
                <a:rPr lang="en-US" altLang="zh-CN" sz="700" dirty="0" smtClean="0">
                  <a:solidFill>
                    <a:schemeClr val="bg1"/>
                  </a:solidFill>
                  <a:latin typeface="Microsoft YaHei" charset="-122"/>
                  <a:ea typeface="Microsoft YaHei" charset="-122"/>
                  <a:cs typeface="Microsoft YaHei" charset="-122"/>
                </a:rPr>
                <a:t>Data</a:t>
              </a:r>
              <a:endParaRPr lang="en-US" altLang="zh-CN" sz="700" b="0" i="0" kern="1200" dirty="0" smtClean="0">
                <a:solidFill>
                  <a:schemeClr val="bg1"/>
                </a:solidFill>
                <a:latin typeface="Microsoft YaHei" charset="-122"/>
                <a:ea typeface="Microsoft YaHei" charset="-122"/>
                <a:cs typeface="Microsoft YaHei" charset="-122"/>
              </a:endParaRPr>
            </a:p>
          </p:txBody>
        </p:sp>
        <p:sp>
          <p:nvSpPr>
            <p:cNvPr id="102" name="任意多边形 101"/>
            <p:cNvSpPr/>
            <p:nvPr/>
          </p:nvSpPr>
          <p:spPr>
            <a:xfrm>
              <a:off x="9158309" y="703246"/>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lvl="0" algn="ctr" defTabSz="222250">
                <a:lnSpc>
                  <a:spcPct val="90000"/>
                </a:lnSpc>
                <a:spcBef>
                  <a:spcPct val="0"/>
                </a:spcBef>
                <a:spcAft>
                  <a:spcPct val="35000"/>
                </a:spcAft>
              </a:pPr>
              <a:r>
                <a:rPr lang="zh-CN" altLang="en-US" sz="800" b="0" i="0" kern="1200" dirty="0" smtClean="0">
                  <a:solidFill>
                    <a:schemeClr val="tx1"/>
                  </a:solidFill>
                  <a:latin typeface="Microsoft YaHei" charset="-122"/>
                  <a:ea typeface="Microsoft YaHei" charset="-122"/>
                  <a:cs typeface="Microsoft YaHei" charset="-122"/>
                </a:rPr>
                <a:t>身份</a:t>
              </a:r>
              <a:endParaRPr lang="zh-CN" altLang="en-US" sz="800" b="0" i="0" kern="1200" dirty="0">
                <a:solidFill>
                  <a:schemeClr val="tx1"/>
                </a:solidFill>
                <a:latin typeface="Microsoft YaHei" charset="-122"/>
                <a:ea typeface="Microsoft YaHei" charset="-122"/>
                <a:cs typeface="Microsoft YaHei" charset="-122"/>
              </a:endParaRPr>
            </a:p>
          </p:txBody>
        </p:sp>
        <p:sp>
          <p:nvSpPr>
            <p:cNvPr id="103" name="任意多边形 102"/>
            <p:cNvSpPr/>
            <p:nvPr/>
          </p:nvSpPr>
          <p:spPr>
            <a:xfrm>
              <a:off x="9586935" y="870639"/>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行为</a:t>
              </a:r>
              <a:endParaRPr lang="zh-CN" altLang="en-US" sz="800" dirty="0">
                <a:solidFill>
                  <a:schemeClr val="tx1"/>
                </a:solidFill>
                <a:latin typeface="Microsoft YaHei" charset="-122"/>
                <a:ea typeface="Microsoft YaHei" charset="-122"/>
                <a:cs typeface="Microsoft YaHei" charset="-122"/>
              </a:endParaRPr>
            </a:p>
          </p:txBody>
        </p:sp>
        <p:sp>
          <p:nvSpPr>
            <p:cNvPr id="104" name="任意多边形 103"/>
            <p:cNvSpPr/>
            <p:nvPr/>
          </p:nvSpPr>
          <p:spPr>
            <a:xfrm>
              <a:off x="9748167" y="1308195"/>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位置</a:t>
              </a:r>
              <a:endParaRPr lang="en-US" altLang="zh-CN" sz="800" dirty="0">
                <a:solidFill>
                  <a:schemeClr val="tx1"/>
                </a:solidFill>
                <a:latin typeface="Microsoft YaHei" charset="-122"/>
                <a:ea typeface="Microsoft YaHei" charset="-122"/>
                <a:cs typeface="Microsoft YaHei" charset="-122"/>
              </a:endParaRPr>
            </a:p>
          </p:txBody>
        </p:sp>
        <p:sp>
          <p:nvSpPr>
            <p:cNvPr id="105" name="任意多边形 104"/>
            <p:cNvSpPr/>
            <p:nvPr/>
          </p:nvSpPr>
          <p:spPr>
            <a:xfrm>
              <a:off x="8753446" y="1692263"/>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设备</a:t>
              </a:r>
              <a:endParaRPr lang="zh-CN" altLang="en-US" sz="800" dirty="0">
                <a:solidFill>
                  <a:schemeClr val="tx1"/>
                </a:solidFill>
                <a:latin typeface="Microsoft YaHei" charset="-122"/>
                <a:ea typeface="Microsoft YaHei" charset="-122"/>
                <a:cs typeface="Microsoft YaHei" charset="-122"/>
              </a:endParaRPr>
            </a:p>
          </p:txBody>
        </p:sp>
        <p:sp>
          <p:nvSpPr>
            <p:cNvPr id="106" name="任意多边形 105"/>
            <p:cNvSpPr/>
            <p:nvPr/>
          </p:nvSpPr>
          <p:spPr>
            <a:xfrm>
              <a:off x="8605795" y="1308195"/>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偏好</a:t>
              </a:r>
              <a:endParaRPr lang="zh-CN" altLang="en-US" sz="800" dirty="0">
                <a:solidFill>
                  <a:schemeClr val="tx1"/>
                </a:solidFill>
                <a:latin typeface="Microsoft YaHei" charset="-122"/>
                <a:ea typeface="Microsoft YaHei" charset="-122"/>
                <a:cs typeface="Microsoft YaHei" charset="-122"/>
              </a:endParaRPr>
            </a:p>
          </p:txBody>
        </p:sp>
        <p:sp>
          <p:nvSpPr>
            <p:cNvPr id="107" name="任意多边形 106"/>
            <p:cNvSpPr/>
            <p:nvPr/>
          </p:nvSpPr>
          <p:spPr>
            <a:xfrm>
              <a:off x="8753446" y="883246"/>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关系</a:t>
              </a:r>
              <a:endParaRPr lang="zh-CN" altLang="en-US" sz="800" dirty="0">
                <a:solidFill>
                  <a:schemeClr val="tx1"/>
                </a:solidFill>
                <a:latin typeface="Microsoft YaHei" charset="-122"/>
                <a:ea typeface="Microsoft YaHei" charset="-122"/>
                <a:cs typeface="Microsoft YaHei" charset="-122"/>
              </a:endParaRPr>
            </a:p>
          </p:txBody>
        </p:sp>
        <p:sp>
          <p:nvSpPr>
            <p:cNvPr id="108" name="任意多边形 107"/>
            <p:cNvSpPr/>
            <p:nvPr/>
          </p:nvSpPr>
          <p:spPr>
            <a:xfrm>
              <a:off x="9594413" y="1701158"/>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账户</a:t>
              </a:r>
              <a:endParaRPr lang="en-US" altLang="zh-CN" sz="800" dirty="0">
                <a:solidFill>
                  <a:schemeClr val="tx1"/>
                </a:solidFill>
                <a:latin typeface="Microsoft YaHei" charset="-122"/>
                <a:ea typeface="Microsoft YaHei" charset="-122"/>
                <a:cs typeface="Microsoft YaHei" charset="-122"/>
              </a:endParaRPr>
            </a:p>
          </p:txBody>
        </p:sp>
        <p:sp>
          <p:nvSpPr>
            <p:cNvPr id="109" name="任意多边形 108"/>
            <p:cNvSpPr/>
            <p:nvPr/>
          </p:nvSpPr>
          <p:spPr>
            <a:xfrm>
              <a:off x="9180746" y="1848084"/>
              <a:ext cx="360000" cy="360000"/>
            </a:xfrm>
            <a:custGeom>
              <a:avLst/>
              <a:gdLst>
                <a:gd name="connsiteX0" fmla="*/ 0 w 441582"/>
                <a:gd name="connsiteY0" fmla="*/ 220791 h 441582"/>
                <a:gd name="connsiteX1" fmla="*/ 220791 w 441582"/>
                <a:gd name="connsiteY1" fmla="*/ 0 h 441582"/>
                <a:gd name="connsiteX2" fmla="*/ 441582 w 441582"/>
                <a:gd name="connsiteY2" fmla="*/ 220791 h 441582"/>
                <a:gd name="connsiteX3" fmla="*/ 220791 w 441582"/>
                <a:gd name="connsiteY3" fmla="*/ 441582 h 441582"/>
                <a:gd name="connsiteX4" fmla="*/ 0 w 441582"/>
                <a:gd name="connsiteY4" fmla="*/ 220791 h 44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82" h="441582">
                  <a:moveTo>
                    <a:pt x="0" y="220791"/>
                  </a:moveTo>
                  <a:cubicBezTo>
                    <a:pt x="0" y="98851"/>
                    <a:pt x="98851" y="0"/>
                    <a:pt x="220791" y="0"/>
                  </a:cubicBezTo>
                  <a:cubicBezTo>
                    <a:pt x="342731" y="0"/>
                    <a:pt x="441582" y="98851"/>
                    <a:pt x="441582" y="220791"/>
                  </a:cubicBezTo>
                  <a:cubicBezTo>
                    <a:pt x="441582" y="342731"/>
                    <a:pt x="342731" y="441582"/>
                    <a:pt x="220791" y="441582"/>
                  </a:cubicBezTo>
                  <a:cubicBezTo>
                    <a:pt x="98851" y="441582"/>
                    <a:pt x="0" y="342731"/>
                    <a:pt x="0" y="220791"/>
                  </a:cubicBezTo>
                  <a:close/>
                </a:path>
              </a:pathLst>
            </a:custGeom>
            <a:solidFill>
              <a:schemeClr val="bg1"/>
            </a:solidFill>
            <a:ln>
              <a:solidFill>
                <a:schemeClr val="bg1"/>
              </a:solidFill>
            </a:ln>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71018" tIns="71018" rIns="71018" bIns="71018" numCol="1" spcCol="1270" anchor="ctr" anchorCtr="0">
              <a:noAutofit/>
            </a:bodyPr>
            <a:lstStyle/>
            <a:p>
              <a:pPr algn="ctr" defTabSz="222250">
                <a:lnSpc>
                  <a:spcPct val="90000"/>
                </a:lnSpc>
                <a:spcBef>
                  <a:spcPct val="0"/>
                </a:spcBef>
                <a:spcAft>
                  <a:spcPct val="35000"/>
                </a:spcAft>
              </a:pPr>
              <a:r>
                <a:rPr lang="zh-CN" altLang="en-US" sz="800" dirty="0" smtClean="0">
                  <a:solidFill>
                    <a:schemeClr val="tx1"/>
                  </a:solidFill>
                  <a:latin typeface="Microsoft YaHei" charset="-122"/>
                  <a:ea typeface="Microsoft YaHei" charset="-122"/>
                  <a:cs typeface="Microsoft YaHei" charset="-122"/>
                </a:rPr>
                <a:t>交易</a:t>
              </a:r>
              <a:endParaRPr lang="en-US" altLang="zh-CN" sz="800" dirty="0">
                <a:solidFill>
                  <a:schemeClr val="tx1"/>
                </a:solidFill>
                <a:latin typeface="Microsoft YaHei" charset="-122"/>
                <a:ea typeface="Microsoft YaHei" charset="-122"/>
                <a:cs typeface="Microsoft YaHei" charset="-122"/>
              </a:endParaRPr>
            </a:p>
          </p:txBody>
        </p:sp>
      </p:grpSp>
      <p:grpSp>
        <p:nvGrpSpPr>
          <p:cNvPr id="35" name="组合 33"/>
          <p:cNvGrpSpPr/>
          <p:nvPr/>
        </p:nvGrpSpPr>
        <p:grpSpPr>
          <a:xfrm>
            <a:off x="4100494" y="1009202"/>
            <a:ext cx="2010772" cy="1498823"/>
            <a:chOff x="3481860" y="3134447"/>
            <a:chExt cx="2276521" cy="1438747"/>
          </a:xfrm>
        </p:grpSpPr>
        <p:grpSp>
          <p:nvGrpSpPr>
            <p:cNvPr id="36" name="组合 34"/>
            <p:cNvGrpSpPr/>
            <p:nvPr/>
          </p:nvGrpSpPr>
          <p:grpSpPr>
            <a:xfrm>
              <a:off x="3569196" y="3134447"/>
              <a:ext cx="2189185" cy="1438747"/>
              <a:chOff x="3339152" y="3604482"/>
              <a:chExt cx="2189185" cy="1438747"/>
            </a:xfrm>
          </p:grpSpPr>
          <p:sp>
            <p:nvSpPr>
              <p:cNvPr id="38" name="椭圆 37"/>
              <p:cNvSpPr/>
              <p:nvPr/>
            </p:nvSpPr>
            <p:spPr>
              <a:xfrm>
                <a:off x="3339152" y="3604482"/>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sz="500" dirty="0">
                  <a:solidFill>
                    <a:schemeClr val="bg1"/>
                  </a:solidFill>
                  <a:latin typeface="微软雅黑"/>
                  <a:ea typeface="微软雅黑"/>
                  <a:cs typeface="微软雅黑"/>
                </a:endParaRPr>
              </a:p>
            </p:txBody>
          </p:sp>
          <p:sp>
            <p:nvSpPr>
              <p:cNvPr id="39" name="椭圆 38"/>
              <p:cNvSpPr/>
              <p:nvPr/>
            </p:nvSpPr>
            <p:spPr>
              <a:xfrm>
                <a:off x="3339152" y="3943592"/>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0" name="椭圆 39"/>
              <p:cNvSpPr/>
              <p:nvPr/>
            </p:nvSpPr>
            <p:spPr>
              <a:xfrm>
                <a:off x="3339152" y="4280958"/>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1" name="椭圆 40"/>
              <p:cNvSpPr/>
              <p:nvPr/>
            </p:nvSpPr>
            <p:spPr>
              <a:xfrm>
                <a:off x="3339152" y="4615440"/>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2" name="椭圆 41"/>
              <p:cNvSpPr/>
              <p:nvPr/>
            </p:nvSpPr>
            <p:spPr>
              <a:xfrm>
                <a:off x="3841045" y="3604482"/>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3" name="椭圆 42"/>
              <p:cNvSpPr/>
              <p:nvPr/>
            </p:nvSpPr>
            <p:spPr>
              <a:xfrm>
                <a:off x="3841045" y="3943592"/>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4" name="椭圆 43"/>
              <p:cNvSpPr/>
              <p:nvPr/>
            </p:nvSpPr>
            <p:spPr>
              <a:xfrm>
                <a:off x="3841045" y="4280958"/>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5" name="椭圆 44"/>
              <p:cNvSpPr/>
              <p:nvPr/>
            </p:nvSpPr>
            <p:spPr>
              <a:xfrm>
                <a:off x="3841045" y="4615440"/>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mj-lt"/>
                  <a:ea typeface="微软雅黑"/>
                  <a:cs typeface="微软雅黑"/>
                </a:endParaRPr>
              </a:p>
            </p:txBody>
          </p:sp>
          <p:sp>
            <p:nvSpPr>
              <p:cNvPr id="46" name="椭圆 45"/>
              <p:cNvSpPr/>
              <p:nvPr/>
            </p:nvSpPr>
            <p:spPr>
              <a:xfrm>
                <a:off x="4364880" y="3789331"/>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7" name="椭圆 46"/>
              <p:cNvSpPr/>
              <p:nvPr/>
            </p:nvSpPr>
            <p:spPr>
              <a:xfrm>
                <a:off x="4364880" y="4128441"/>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微软雅黑"/>
                  <a:ea typeface="微软雅黑"/>
                  <a:cs typeface="微软雅黑"/>
                </a:endParaRPr>
              </a:p>
            </p:txBody>
          </p:sp>
          <p:sp>
            <p:nvSpPr>
              <p:cNvPr id="48" name="椭圆 47"/>
              <p:cNvSpPr/>
              <p:nvPr/>
            </p:nvSpPr>
            <p:spPr>
              <a:xfrm>
                <a:off x="4364880" y="4465808"/>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500" dirty="0">
                  <a:solidFill>
                    <a:schemeClr val="bg1"/>
                  </a:solidFill>
                  <a:latin typeface="+mj-lt"/>
                  <a:ea typeface="微软雅黑"/>
                  <a:cs typeface="微软雅黑"/>
                </a:endParaRPr>
              </a:p>
            </p:txBody>
          </p:sp>
          <p:sp>
            <p:nvSpPr>
              <p:cNvPr id="49" name="椭圆 48"/>
              <p:cNvSpPr/>
              <p:nvPr/>
            </p:nvSpPr>
            <p:spPr>
              <a:xfrm>
                <a:off x="4814761" y="3941793"/>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800" dirty="0">
                  <a:solidFill>
                    <a:schemeClr val="bg1"/>
                  </a:solidFill>
                  <a:latin typeface="微软雅黑"/>
                  <a:ea typeface="微软雅黑"/>
                  <a:cs typeface="微软雅黑"/>
                </a:endParaRPr>
              </a:p>
            </p:txBody>
          </p:sp>
          <p:sp>
            <p:nvSpPr>
              <p:cNvPr id="50" name="椭圆 49"/>
              <p:cNvSpPr/>
              <p:nvPr/>
            </p:nvSpPr>
            <p:spPr>
              <a:xfrm>
                <a:off x="4814761" y="4280903"/>
                <a:ext cx="223627" cy="222721"/>
              </a:xfrm>
              <a:prstGeom prst="ellipse">
                <a:avLst/>
              </a:prstGeom>
              <a:no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gn="ctr"/>
                <a:endParaRPr lang="zh-CN" altLang="en-US" sz="800" dirty="0">
                  <a:solidFill>
                    <a:schemeClr val="bg1"/>
                  </a:solidFill>
                  <a:latin typeface="微软雅黑"/>
                  <a:ea typeface="微软雅黑"/>
                  <a:cs typeface="微软雅黑"/>
                </a:endParaRPr>
              </a:p>
            </p:txBody>
          </p:sp>
          <p:cxnSp>
            <p:nvCxnSpPr>
              <p:cNvPr id="51" name="直线箭头连接符 20"/>
              <p:cNvCxnSpPr>
                <a:stCxn id="38" idx="6"/>
                <a:endCxn id="42" idx="2"/>
              </p:cNvCxnSpPr>
              <p:nvPr/>
            </p:nvCxnSpPr>
            <p:spPr>
              <a:xfrm>
                <a:off x="3562779" y="3715842"/>
                <a:ext cx="278266" cy="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线箭头连接符 21"/>
              <p:cNvCxnSpPr>
                <a:stCxn id="39" idx="6"/>
                <a:endCxn id="42" idx="2"/>
              </p:cNvCxnSpPr>
              <p:nvPr/>
            </p:nvCxnSpPr>
            <p:spPr>
              <a:xfrm flipV="1">
                <a:off x="3562779" y="3715842"/>
                <a:ext cx="278266" cy="33911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线箭头连接符 22"/>
              <p:cNvCxnSpPr>
                <a:stCxn id="40" idx="6"/>
                <a:endCxn id="42" idx="2"/>
              </p:cNvCxnSpPr>
              <p:nvPr/>
            </p:nvCxnSpPr>
            <p:spPr>
              <a:xfrm flipV="1">
                <a:off x="3562779" y="3715842"/>
                <a:ext cx="278266" cy="676476"/>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直线箭头连接符 23"/>
              <p:cNvCxnSpPr>
                <a:stCxn id="41" idx="6"/>
                <a:endCxn id="42" idx="2"/>
              </p:cNvCxnSpPr>
              <p:nvPr/>
            </p:nvCxnSpPr>
            <p:spPr>
              <a:xfrm flipV="1">
                <a:off x="3562779" y="3715842"/>
                <a:ext cx="278266" cy="1010958"/>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直线箭头连接符 24"/>
              <p:cNvCxnSpPr>
                <a:stCxn id="38" idx="6"/>
                <a:endCxn id="43" idx="2"/>
              </p:cNvCxnSpPr>
              <p:nvPr/>
            </p:nvCxnSpPr>
            <p:spPr>
              <a:xfrm>
                <a:off x="3562779" y="3715842"/>
                <a:ext cx="278266" cy="33911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直线箭头连接符 25"/>
              <p:cNvCxnSpPr>
                <a:stCxn id="38" idx="6"/>
                <a:endCxn id="44" idx="2"/>
              </p:cNvCxnSpPr>
              <p:nvPr/>
            </p:nvCxnSpPr>
            <p:spPr>
              <a:xfrm>
                <a:off x="3562779" y="3715842"/>
                <a:ext cx="278266" cy="676476"/>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直线箭头连接符 26"/>
              <p:cNvCxnSpPr>
                <a:stCxn id="39" idx="6"/>
                <a:endCxn id="43" idx="2"/>
              </p:cNvCxnSpPr>
              <p:nvPr/>
            </p:nvCxnSpPr>
            <p:spPr>
              <a:xfrm>
                <a:off x="3562779" y="4054951"/>
                <a:ext cx="278266" cy="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直线箭头连接符 27"/>
              <p:cNvCxnSpPr>
                <a:stCxn id="40" idx="6"/>
                <a:endCxn id="44" idx="2"/>
              </p:cNvCxnSpPr>
              <p:nvPr/>
            </p:nvCxnSpPr>
            <p:spPr>
              <a:xfrm>
                <a:off x="3562779" y="4392319"/>
                <a:ext cx="278266" cy="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直线箭头连接符 28"/>
              <p:cNvCxnSpPr>
                <a:stCxn id="39" idx="6"/>
                <a:endCxn id="44" idx="2"/>
              </p:cNvCxnSpPr>
              <p:nvPr/>
            </p:nvCxnSpPr>
            <p:spPr>
              <a:xfrm>
                <a:off x="3562779" y="4054951"/>
                <a:ext cx="278266" cy="337368"/>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直线箭头连接符 29"/>
              <p:cNvCxnSpPr>
                <a:stCxn id="40" idx="6"/>
                <a:endCxn id="43" idx="2"/>
              </p:cNvCxnSpPr>
              <p:nvPr/>
            </p:nvCxnSpPr>
            <p:spPr>
              <a:xfrm flipV="1">
                <a:off x="3562779" y="4054951"/>
                <a:ext cx="278266" cy="337368"/>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直线箭头连接符 30"/>
              <p:cNvCxnSpPr>
                <a:stCxn id="41" idx="6"/>
                <a:endCxn id="44" idx="2"/>
              </p:cNvCxnSpPr>
              <p:nvPr/>
            </p:nvCxnSpPr>
            <p:spPr>
              <a:xfrm flipV="1">
                <a:off x="3562779" y="4392319"/>
                <a:ext cx="278266" cy="334482"/>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直线箭头连接符 31"/>
              <p:cNvCxnSpPr>
                <a:stCxn id="41" idx="6"/>
                <a:endCxn id="43" idx="2"/>
              </p:cNvCxnSpPr>
              <p:nvPr/>
            </p:nvCxnSpPr>
            <p:spPr>
              <a:xfrm flipV="1">
                <a:off x="3562779" y="4054951"/>
                <a:ext cx="278266" cy="67185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直线箭头连接符 32"/>
              <p:cNvCxnSpPr>
                <a:stCxn id="42" idx="6"/>
                <a:endCxn id="46" idx="2"/>
              </p:cNvCxnSpPr>
              <p:nvPr/>
            </p:nvCxnSpPr>
            <p:spPr>
              <a:xfrm>
                <a:off x="4064672" y="3715842"/>
                <a:ext cx="300208" cy="184849"/>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直线箭头连接符 33"/>
              <p:cNvCxnSpPr>
                <a:stCxn id="42" idx="6"/>
                <a:endCxn id="47" idx="2"/>
              </p:cNvCxnSpPr>
              <p:nvPr/>
            </p:nvCxnSpPr>
            <p:spPr>
              <a:xfrm>
                <a:off x="4064672" y="3715842"/>
                <a:ext cx="300208" cy="523959"/>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直线箭头连接符 34"/>
              <p:cNvCxnSpPr>
                <a:stCxn id="43" idx="6"/>
                <a:endCxn id="46" idx="2"/>
              </p:cNvCxnSpPr>
              <p:nvPr/>
            </p:nvCxnSpPr>
            <p:spPr>
              <a:xfrm flipV="1">
                <a:off x="4064672" y="3900693"/>
                <a:ext cx="300208" cy="15426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直线箭头连接符 35"/>
              <p:cNvCxnSpPr>
                <a:stCxn id="43" idx="6"/>
                <a:endCxn id="47" idx="2"/>
              </p:cNvCxnSpPr>
              <p:nvPr/>
            </p:nvCxnSpPr>
            <p:spPr>
              <a:xfrm>
                <a:off x="4064672" y="4054951"/>
                <a:ext cx="300208" cy="184849"/>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直线箭头连接符 36"/>
              <p:cNvCxnSpPr>
                <a:stCxn id="44" idx="6"/>
                <a:endCxn id="46" idx="2"/>
              </p:cNvCxnSpPr>
              <p:nvPr/>
            </p:nvCxnSpPr>
            <p:spPr>
              <a:xfrm flipV="1">
                <a:off x="4064672" y="3900693"/>
                <a:ext cx="300208" cy="491627"/>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直线箭头连接符 37"/>
              <p:cNvCxnSpPr>
                <a:stCxn id="44" idx="6"/>
                <a:endCxn id="47" idx="2"/>
              </p:cNvCxnSpPr>
              <p:nvPr/>
            </p:nvCxnSpPr>
            <p:spPr>
              <a:xfrm flipV="1">
                <a:off x="4064672" y="4239802"/>
                <a:ext cx="300208" cy="152518"/>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直线箭头连接符 38"/>
              <p:cNvCxnSpPr>
                <a:stCxn id="45" idx="6"/>
                <a:endCxn id="46" idx="2"/>
              </p:cNvCxnSpPr>
              <p:nvPr/>
            </p:nvCxnSpPr>
            <p:spPr>
              <a:xfrm flipV="1">
                <a:off x="4064672" y="3900693"/>
                <a:ext cx="300208" cy="826109"/>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直线箭头连接符 39"/>
              <p:cNvCxnSpPr>
                <a:stCxn id="45" idx="6"/>
                <a:endCxn id="47" idx="2"/>
              </p:cNvCxnSpPr>
              <p:nvPr/>
            </p:nvCxnSpPr>
            <p:spPr>
              <a:xfrm flipV="1">
                <a:off x="4064672" y="4239802"/>
                <a:ext cx="300208" cy="48700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直线箭头连接符 40"/>
              <p:cNvCxnSpPr>
                <a:stCxn id="46" idx="6"/>
                <a:endCxn id="49" idx="2"/>
              </p:cNvCxnSpPr>
              <p:nvPr/>
            </p:nvCxnSpPr>
            <p:spPr>
              <a:xfrm>
                <a:off x="4588506" y="3900693"/>
                <a:ext cx="226255" cy="152462"/>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直线箭头连接符 41"/>
              <p:cNvCxnSpPr>
                <a:stCxn id="46" idx="6"/>
                <a:endCxn id="50" idx="2"/>
              </p:cNvCxnSpPr>
              <p:nvPr/>
            </p:nvCxnSpPr>
            <p:spPr>
              <a:xfrm>
                <a:off x="4588506" y="3900693"/>
                <a:ext cx="226255" cy="491571"/>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直线箭头连接符 42"/>
              <p:cNvCxnSpPr>
                <a:stCxn id="47" idx="6"/>
                <a:endCxn id="49" idx="2"/>
              </p:cNvCxnSpPr>
              <p:nvPr/>
            </p:nvCxnSpPr>
            <p:spPr>
              <a:xfrm flipV="1">
                <a:off x="4588506" y="4053154"/>
                <a:ext cx="226255" cy="186648"/>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直线箭头连接符 43"/>
              <p:cNvCxnSpPr>
                <a:stCxn id="47" idx="6"/>
                <a:endCxn id="50" idx="2"/>
              </p:cNvCxnSpPr>
              <p:nvPr/>
            </p:nvCxnSpPr>
            <p:spPr>
              <a:xfrm>
                <a:off x="4588506" y="4239802"/>
                <a:ext cx="226255" cy="152462"/>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直线箭头连接符 44"/>
              <p:cNvCxnSpPr>
                <a:stCxn id="48" idx="6"/>
                <a:endCxn id="49" idx="2"/>
              </p:cNvCxnSpPr>
              <p:nvPr/>
            </p:nvCxnSpPr>
            <p:spPr>
              <a:xfrm flipV="1">
                <a:off x="4588506" y="4053154"/>
                <a:ext cx="226255" cy="524015"/>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直线箭头连接符 45"/>
              <p:cNvCxnSpPr>
                <a:stCxn id="48" idx="6"/>
                <a:endCxn id="50" idx="2"/>
              </p:cNvCxnSpPr>
              <p:nvPr/>
            </p:nvCxnSpPr>
            <p:spPr>
              <a:xfrm flipV="1">
                <a:off x="4588506" y="4392263"/>
                <a:ext cx="226255" cy="184906"/>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文本框 47"/>
              <p:cNvSpPr txBox="1"/>
              <p:nvPr/>
            </p:nvSpPr>
            <p:spPr>
              <a:xfrm>
                <a:off x="4308386" y="4738530"/>
                <a:ext cx="747504" cy="206809"/>
              </a:xfrm>
              <a:prstGeom prst="rect">
                <a:avLst/>
              </a:prstGeom>
              <a:noFill/>
              <a:ln w="3175">
                <a:noFill/>
              </a:ln>
              <a:effectLst/>
            </p:spPr>
            <p:txBody>
              <a:bodyPr wrap="none" rtlCol="0">
                <a:spAutoFit/>
              </a:bodyPr>
              <a:lstStyle/>
              <a:p>
                <a:pPr algn="ctr"/>
                <a:r>
                  <a:rPr kumimoji="1" lang="en-US" altLang="zh-CN" sz="800" dirty="0" smtClean="0">
                    <a:solidFill>
                      <a:schemeClr val="bg1"/>
                    </a:solidFill>
                    <a:latin typeface="微软雅黑"/>
                    <a:ea typeface="微软雅黑"/>
                    <a:cs typeface="微软雅黑"/>
                  </a:rPr>
                  <a:t>Layer</a:t>
                </a:r>
                <a:r>
                  <a:rPr kumimoji="1" lang="en-US" altLang="zh-CN" sz="800" i="1" dirty="0" smtClean="0">
                    <a:solidFill>
                      <a:schemeClr val="bg1"/>
                    </a:solidFill>
                    <a:latin typeface="微软雅黑"/>
                    <a:ea typeface="微软雅黑"/>
                    <a:cs typeface="微软雅黑"/>
                  </a:rPr>
                  <a:t>N-1</a:t>
                </a:r>
                <a:endParaRPr kumimoji="1" lang="zh-CN" altLang="en-US" sz="800" i="1" dirty="0">
                  <a:solidFill>
                    <a:schemeClr val="bg1"/>
                  </a:solidFill>
                  <a:latin typeface="微软雅黑"/>
                  <a:ea typeface="微软雅黑"/>
                  <a:cs typeface="微软雅黑"/>
                </a:endParaRPr>
              </a:p>
            </p:txBody>
          </p:sp>
          <p:sp>
            <p:nvSpPr>
              <p:cNvPr id="78" name="文本框 48"/>
              <p:cNvSpPr txBox="1"/>
              <p:nvPr/>
            </p:nvSpPr>
            <p:spPr>
              <a:xfrm>
                <a:off x="4020266" y="4836420"/>
                <a:ext cx="383298" cy="206809"/>
              </a:xfrm>
              <a:prstGeom prst="rect">
                <a:avLst/>
              </a:prstGeom>
              <a:noFill/>
              <a:ln w="3175">
                <a:noFill/>
              </a:ln>
              <a:effectLst/>
            </p:spPr>
            <p:txBody>
              <a:bodyPr wrap="none" rtlCol="0">
                <a:spAutoFit/>
              </a:bodyPr>
              <a:lstStyle/>
              <a:p>
                <a:pPr algn="ctr"/>
                <a:r>
                  <a:rPr kumimoji="1" lang="en-US" altLang="zh-CN" sz="800" dirty="0" smtClean="0">
                    <a:solidFill>
                      <a:schemeClr val="bg1"/>
                    </a:solidFill>
                    <a:latin typeface="微软雅黑"/>
                    <a:ea typeface="微软雅黑"/>
                    <a:cs typeface="微软雅黑"/>
                  </a:rPr>
                  <a:t>......</a:t>
                </a:r>
                <a:endParaRPr kumimoji="1" lang="zh-CN" altLang="en-US" sz="800" dirty="0">
                  <a:solidFill>
                    <a:schemeClr val="bg1"/>
                  </a:solidFill>
                  <a:latin typeface="微软雅黑"/>
                  <a:ea typeface="微软雅黑"/>
                  <a:cs typeface="微软雅黑"/>
                </a:endParaRPr>
              </a:p>
            </p:txBody>
          </p:sp>
          <p:sp>
            <p:nvSpPr>
              <p:cNvPr id="79" name="文本框 49"/>
              <p:cNvSpPr txBox="1"/>
              <p:nvPr/>
            </p:nvSpPr>
            <p:spPr>
              <a:xfrm>
                <a:off x="4764407" y="4557036"/>
                <a:ext cx="629142" cy="206809"/>
              </a:xfrm>
              <a:prstGeom prst="rect">
                <a:avLst/>
              </a:prstGeom>
              <a:noFill/>
              <a:ln w="3175">
                <a:noFill/>
              </a:ln>
              <a:effectLst/>
            </p:spPr>
            <p:txBody>
              <a:bodyPr wrap="none" rtlCol="0">
                <a:spAutoFit/>
              </a:bodyPr>
              <a:lstStyle/>
              <a:p>
                <a:pPr algn="ctr"/>
                <a:r>
                  <a:rPr kumimoji="1" lang="en-US" altLang="zh-CN" sz="800" dirty="0" smtClean="0">
                    <a:solidFill>
                      <a:schemeClr val="bg1"/>
                    </a:solidFill>
                    <a:latin typeface="微软雅黑"/>
                    <a:ea typeface="微软雅黑"/>
                    <a:cs typeface="微软雅黑"/>
                  </a:rPr>
                  <a:t>Layer</a:t>
                </a:r>
                <a:r>
                  <a:rPr kumimoji="1" lang="en-US" altLang="zh-CN" sz="800" i="1" dirty="0" smtClean="0">
                    <a:solidFill>
                      <a:schemeClr val="bg1"/>
                    </a:solidFill>
                    <a:latin typeface="微软雅黑"/>
                    <a:ea typeface="微软雅黑"/>
                    <a:cs typeface="微软雅黑"/>
                  </a:rPr>
                  <a:t>N</a:t>
                </a:r>
                <a:endParaRPr kumimoji="1" lang="zh-CN" altLang="en-US" sz="800" i="1" dirty="0">
                  <a:solidFill>
                    <a:schemeClr val="bg1"/>
                  </a:solidFill>
                  <a:latin typeface="微软雅黑"/>
                  <a:ea typeface="微软雅黑"/>
                  <a:cs typeface="微软雅黑"/>
                </a:endParaRPr>
              </a:p>
            </p:txBody>
          </p:sp>
          <p:cxnSp>
            <p:nvCxnSpPr>
              <p:cNvPr id="80" name="直线箭头连接符 50"/>
              <p:cNvCxnSpPr/>
              <p:nvPr/>
            </p:nvCxnSpPr>
            <p:spPr>
              <a:xfrm>
                <a:off x="5038388" y="4061324"/>
                <a:ext cx="320444" cy="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直线箭头连接符 51"/>
              <p:cNvCxnSpPr/>
              <p:nvPr/>
            </p:nvCxnSpPr>
            <p:spPr>
              <a:xfrm>
                <a:off x="5038388" y="4392319"/>
                <a:ext cx="320444" cy="0"/>
              </a:xfrm>
              <a:prstGeom prst="straightConnector1">
                <a:avLst/>
              </a:prstGeom>
              <a:ln w="3175">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82" name="文本框 52"/>
              <p:cNvSpPr txBox="1"/>
              <p:nvPr/>
            </p:nvSpPr>
            <p:spPr>
              <a:xfrm>
                <a:off x="4920734" y="4113598"/>
                <a:ext cx="607603" cy="206809"/>
              </a:xfrm>
              <a:prstGeom prst="rect">
                <a:avLst/>
              </a:prstGeom>
              <a:noFill/>
              <a:ln w="3175">
                <a:noFill/>
              </a:ln>
              <a:effectLst/>
            </p:spPr>
            <p:txBody>
              <a:bodyPr wrap="none" rtlCol="0">
                <a:spAutoFit/>
              </a:bodyPr>
              <a:lstStyle/>
              <a:p>
                <a:pPr algn="ctr"/>
                <a:r>
                  <a:rPr kumimoji="1" lang="en-US" altLang="zh-CN" sz="800" dirty="0">
                    <a:solidFill>
                      <a:schemeClr val="bg1"/>
                    </a:solidFill>
                    <a:latin typeface="微软雅黑"/>
                    <a:ea typeface="微软雅黑"/>
                    <a:cs typeface="微软雅黑"/>
                  </a:rPr>
                  <a:t>O</a:t>
                </a:r>
                <a:r>
                  <a:rPr kumimoji="1" lang="en-US" altLang="zh-CN" sz="800" dirty="0" smtClean="0">
                    <a:solidFill>
                      <a:schemeClr val="bg1"/>
                    </a:solidFill>
                    <a:latin typeface="微软雅黑"/>
                    <a:ea typeface="微软雅黑"/>
                    <a:cs typeface="微软雅黑"/>
                  </a:rPr>
                  <a:t>utput</a:t>
                </a:r>
                <a:endParaRPr kumimoji="1" lang="zh-CN" altLang="en-US" sz="800" dirty="0">
                  <a:solidFill>
                    <a:schemeClr val="bg1"/>
                  </a:solidFill>
                  <a:latin typeface="微软雅黑"/>
                  <a:ea typeface="微软雅黑"/>
                  <a:cs typeface="微软雅黑"/>
                </a:endParaRPr>
              </a:p>
            </p:txBody>
          </p:sp>
        </p:grpSp>
        <p:sp>
          <p:nvSpPr>
            <p:cNvPr id="37" name="文本框 47"/>
            <p:cNvSpPr txBox="1"/>
            <p:nvPr/>
          </p:nvSpPr>
          <p:spPr>
            <a:xfrm>
              <a:off x="3481860" y="4366385"/>
              <a:ext cx="602826" cy="206809"/>
            </a:xfrm>
            <a:prstGeom prst="rect">
              <a:avLst/>
            </a:prstGeom>
            <a:noFill/>
            <a:ln w="3175">
              <a:noFill/>
            </a:ln>
            <a:effectLst/>
          </p:spPr>
          <p:txBody>
            <a:bodyPr wrap="none" rtlCol="0">
              <a:spAutoFit/>
            </a:bodyPr>
            <a:lstStyle/>
            <a:p>
              <a:pPr algn="ctr"/>
              <a:r>
                <a:rPr kumimoji="1" lang="en-US" altLang="zh-CN" sz="800" dirty="0" smtClean="0">
                  <a:solidFill>
                    <a:schemeClr val="bg1"/>
                  </a:solidFill>
                  <a:latin typeface="微软雅黑"/>
                  <a:ea typeface="微软雅黑"/>
                  <a:cs typeface="微软雅黑"/>
                </a:rPr>
                <a:t>Layer</a:t>
              </a:r>
              <a:r>
                <a:rPr kumimoji="1" lang="en-US" altLang="zh-CN" sz="800" i="1" dirty="0" smtClean="0">
                  <a:solidFill>
                    <a:schemeClr val="bg1"/>
                  </a:solidFill>
                  <a:latin typeface="微软雅黑"/>
                  <a:ea typeface="微软雅黑"/>
                  <a:cs typeface="微软雅黑"/>
                </a:rPr>
                <a:t>1</a:t>
              </a:r>
              <a:endParaRPr kumimoji="1" lang="zh-CN" altLang="en-US" sz="800" i="1" dirty="0">
                <a:solidFill>
                  <a:schemeClr val="bg1"/>
                </a:solidFill>
                <a:latin typeface="微软雅黑"/>
                <a:ea typeface="微软雅黑"/>
                <a:cs typeface="微软雅黑"/>
              </a:endParaRPr>
            </a:p>
          </p:txBody>
        </p:sp>
      </p:grpSp>
      <p:sp>
        <p:nvSpPr>
          <p:cNvPr id="120"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传统盗用风险防控已趋于成熟</a:t>
            </a:r>
          </a:p>
        </p:txBody>
      </p:sp>
      <p:graphicFrame>
        <p:nvGraphicFramePr>
          <p:cNvPr id="129" name="图表 128"/>
          <p:cNvGraphicFramePr>
            <a:graphicFrameLocks/>
          </p:cNvGraphicFramePr>
          <p:nvPr>
            <p:extLst>
              <p:ext uri="{D42A27DB-BD31-4B8C-83A1-F6EECF244321}">
                <p14:modId xmlns:p14="http://schemas.microsoft.com/office/powerpoint/2010/main" val="211003154"/>
              </p:ext>
            </p:extLst>
          </p:nvPr>
        </p:nvGraphicFramePr>
        <p:xfrm>
          <a:off x="9357588" y="786615"/>
          <a:ext cx="3220675" cy="1670690"/>
        </p:xfrm>
        <a:graphic>
          <a:graphicData uri="http://schemas.openxmlformats.org/drawingml/2006/chart">
            <c:chart xmlns:c="http://schemas.openxmlformats.org/drawingml/2006/chart" xmlns:r="http://schemas.openxmlformats.org/officeDocument/2006/relationships" r:id="rId3"/>
          </a:graphicData>
        </a:graphic>
      </p:graphicFrame>
      <p:grpSp>
        <p:nvGrpSpPr>
          <p:cNvPr id="130" name="组合 5"/>
          <p:cNvGrpSpPr/>
          <p:nvPr/>
        </p:nvGrpSpPr>
        <p:grpSpPr>
          <a:xfrm>
            <a:off x="9145116" y="468040"/>
            <a:ext cx="3407521" cy="2086280"/>
            <a:chOff x="496681" y="555991"/>
            <a:chExt cx="3407521" cy="2086280"/>
          </a:xfrm>
        </p:grpSpPr>
        <p:graphicFrame>
          <p:nvGraphicFramePr>
            <p:cNvPr id="131" name="图表 130"/>
            <p:cNvGraphicFramePr>
              <a:graphicFrameLocks/>
            </p:cNvGraphicFramePr>
            <p:nvPr>
              <p:extLst>
                <p:ext uri="{D42A27DB-BD31-4B8C-83A1-F6EECF244321}">
                  <p14:modId xmlns:p14="http://schemas.microsoft.com/office/powerpoint/2010/main" val="1968088942"/>
                </p:ext>
              </p:extLst>
            </p:nvPr>
          </p:nvGraphicFramePr>
          <p:xfrm>
            <a:off x="712705" y="555991"/>
            <a:ext cx="3191497" cy="2086280"/>
          </p:xfrm>
          <a:graphic>
            <a:graphicData uri="http://schemas.openxmlformats.org/drawingml/2006/chart">
              <c:chart xmlns:c="http://schemas.openxmlformats.org/drawingml/2006/chart" xmlns:r="http://schemas.openxmlformats.org/officeDocument/2006/relationships" r:id="rId4"/>
            </a:graphicData>
          </a:graphic>
        </p:graphicFrame>
        <p:sp>
          <p:nvSpPr>
            <p:cNvPr id="132" name="矩形 131"/>
            <p:cNvSpPr/>
            <p:nvPr/>
          </p:nvSpPr>
          <p:spPr>
            <a:xfrm>
              <a:off x="496681" y="708843"/>
              <a:ext cx="1645750" cy="27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accent2">
                      <a:lumMod val="60000"/>
                      <a:lumOff val="40000"/>
                    </a:schemeClr>
                  </a:solidFill>
                  <a:latin typeface="微软雅黑" panose="020B0503020204020204" pitchFamily="34" charset="-122"/>
                  <a:ea typeface="微软雅黑" panose="020B0503020204020204" pitchFamily="34" charset="-122"/>
                </a:rPr>
                <a:t>盗用打扰率</a:t>
              </a:r>
              <a:endParaRPr lang="zh-CN" altLang="en-US" sz="11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
          <p:nvSpPr>
            <p:cNvPr id="133" name="矩形 132"/>
            <p:cNvSpPr/>
            <p:nvPr/>
          </p:nvSpPr>
          <p:spPr>
            <a:xfrm>
              <a:off x="496681" y="2076995"/>
              <a:ext cx="1645750" cy="27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盗用</a:t>
              </a:r>
              <a:r>
                <a:rPr lang="zh-CN" altLang="en-US" sz="1100" dirty="0">
                  <a:solidFill>
                    <a:schemeClr val="bg1"/>
                  </a:solidFill>
                  <a:latin typeface="微软雅黑" panose="020B0503020204020204" pitchFamily="34" charset="-122"/>
                  <a:ea typeface="微软雅黑" panose="020B0503020204020204" pitchFamily="34" charset="-122"/>
                </a:rPr>
                <a:t>资损</a:t>
              </a:r>
              <a:r>
                <a:rPr lang="zh-CN" altLang="en-US" sz="1100" dirty="0" smtClean="0">
                  <a:solidFill>
                    <a:schemeClr val="bg1"/>
                  </a:solidFill>
                  <a:latin typeface="微软雅黑" panose="020B0503020204020204" pitchFamily="34" charset="-122"/>
                  <a:ea typeface="微软雅黑" panose="020B0503020204020204" pitchFamily="34" charset="-122"/>
                </a:rPr>
                <a:t>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4" name="文本框 133"/>
            <p:cNvSpPr txBox="1"/>
            <p:nvPr/>
          </p:nvSpPr>
          <p:spPr>
            <a:xfrm>
              <a:off x="1882914" y="700007"/>
              <a:ext cx="774007" cy="276999"/>
            </a:xfrm>
            <a:prstGeom prst="rect">
              <a:avLst/>
            </a:prstGeom>
            <a:noFill/>
          </p:spPr>
          <p:txBody>
            <a:bodyPr wrap="square" rtlCol="0">
              <a:spAutoFit/>
            </a:bodyPr>
            <a:lstStyle/>
            <a:p>
              <a:pPr algn="ctr"/>
              <a:r>
                <a:rPr lang="en-US" altLang="zh-CN" sz="1200" dirty="0" smtClean="0">
                  <a:solidFill>
                    <a:schemeClr val="bg1"/>
                  </a:solidFill>
                </a:rPr>
                <a:t>85%</a:t>
              </a:r>
              <a:endParaRPr lang="zh-CN" altLang="en-US" sz="1200" dirty="0">
                <a:solidFill>
                  <a:schemeClr val="bg1"/>
                </a:solidFill>
              </a:endParaRPr>
            </a:p>
          </p:txBody>
        </p:sp>
        <p:sp>
          <p:nvSpPr>
            <p:cNvPr id="135" name="文本框 134"/>
            <p:cNvSpPr txBox="1"/>
            <p:nvPr/>
          </p:nvSpPr>
          <p:spPr>
            <a:xfrm>
              <a:off x="1930958" y="2068159"/>
              <a:ext cx="452368" cy="276999"/>
            </a:xfrm>
            <a:prstGeom prst="rect">
              <a:avLst/>
            </a:prstGeom>
            <a:noFill/>
          </p:spPr>
          <p:txBody>
            <a:bodyPr wrap="none" rtlCol="0">
              <a:spAutoFit/>
            </a:bodyPr>
            <a:lstStyle/>
            <a:p>
              <a:pPr algn="ctr"/>
              <a:r>
                <a:rPr lang="en-US" altLang="zh-CN" sz="1200" dirty="0" smtClean="0">
                  <a:solidFill>
                    <a:schemeClr val="bg1"/>
                  </a:solidFill>
                </a:rPr>
                <a:t>70%</a:t>
              </a:r>
              <a:endParaRPr lang="zh-CN" altLang="en-US" sz="1200" dirty="0">
                <a:solidFill>
                  <a:schemeClr val="bg1"/>
                </a:solidFill>
              </a:endParaRPr>
            </a:p>
          </p:txBody>
        </p:sp>
        <p:sp>
          <p:nvSpPr>
            <p:cNvPr id="137" name="下箭头 136"/>
            <p:cNvSpPr/>
            <p:nvPr/>
          </p:nvSpPr>
          <p:spPr>
            <a:xfrm>
              <a:off x="1792825" y="2140167"/>
              <a:ext cx="108000" cy="144000"/>
            </a:xfrm>
            <a:prstGeom prst="downArrow">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矩形 138"/>
          <p:cNvSpPr/>
          <p:nvPr/>
        </p:nvSpPr>
        <p:spPr>
          <a:xfrm>
            <a:off x="6600176" y="620892"/>
            <a:ext cx="1645750" cy="27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智能核身</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6264796" y="1132074"/>
            <a:ext cx="2160240" cy="1302866"/>
            <a:chOff x="6264796" y="1181399"/>
            <a:chExt cx="1845358" cy="1094892"/>
          </a:xfrm>
        </p:grpSpPr>
        <p:pic>
          <p:nvPicPr>
            <p:cNvPr id="140" name="图片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3643" y="1437110"/>
              <a:ext cx="482491" cy="482491"/>
            </a:xfrm>
            <a:prstGeom prst="rect">
              <a:avLst/>
            </a:prstGeom>
          </p:spPr>
        </p:pic>
        <p:sp>
          <p:nvSpPr>
            <p:cNvPr id="141" name="椭圆 140"/>
            <p:cNvSpPr/>
            <p:nvPr/>
          </p:nvSpPr>
          <p:spPr>
            <a:xfrm>
              <a:off x="7024384" y="1390530"/>
              <a:ext cx="603138" cy="60313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rot="19226586">
              <a:off x="7574341" y="1910192"/>
              <a:ext cx="106362" cy="366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6892216" y="1266553"/>
              <a:ext cx="848905" cy="84890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6811182" y="1181399"/>
              <a:ext cx="1010972" cy="101097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5" name="组合 19"/>
            <p:cNvGrpSpPr/>
            <p:nvPr/>
          </p:nvGrpSpPr>
          <p:grpSpPr>
            <a:xfrm>
              <a:off x="6264796" y="1287931"/>
              <a:ext cx="1845358" cy="427169"/>
              <a:chOff x="11269380" y="1322211"/>
              <a:chExt cx="1845358" cy="427169"/>
            </a:xfrm>
          </p:grpSpPr>
          <p:cxnSp>
            <p:nvCxnSpPr>
              <p:cNvPr id="146" name="直接连接符 14"/>
              <p:cNvCxnSpPr/>
              <p:nvPr/>
            </p:nvCxnSpPr>
            <p:spPr>
              <a:xfrm flipV="1">
                <a:off x="11269380" y="1747366"/>
                <a:ext cx="25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直接连接符 86"/>
              <p:cNvCxnSpPr/>
              <p:nvPr/>
            </p:nvCxnSpPr>
            <p:spPr>
              <a:xfrm flipV="1">
                <a:off x="12826738" y="1725130"/>
                <a:ext cx="2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7"/>
              <p:cNvCxnSpPr/>
              <p:nvPr/>
            </p:nvCxnSpPr>
            <p:spPr>
              <a:xfrm flipV="1">
                <a:off x="11524300" y="1322211"/>
                <a:ext cx="81034" cy="420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89"/>
              <p:cNvCxnSpPr/>
              <p:nvPr/>
            </p:nvCxnSpPr>
            <p:spPr>
              <a:xfrm>
                <a:off x="11603559" y="1329048"/>
                <a:ext cx="81034" cy="420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90"/>
              <p:cNvCxnSpPr/>
              <p:nvPr/>
            </p:nvCxnSpPr>
            <p:spPr>
              <a:xfrm flipV="1">
                <a:off x="11671766" y="1747366"/>
                <a:ext cx="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2" name="下箭头 151"/>
          <p:cNvSpPr/>
          <p:nvPr/>
        </p:nvSpPr>
        <p:spPr>
          <a:xfrm>
            <a:off x="10513268" y="684064"/>
            <a:ext cx="108000" cy="144000"/>
          </a:xfrm>
          <a:prstGeom prst="downArrow">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1953428" y="1965400"/>
            <a:ext cx="864096" cy="246221"/>
          </a:xfrm>
          <a:prstGeom prst="rect">
            <a:avLst/>
          </a:prstGeom>
          <a:noFill/>
        </p:spPr>
        <p:txBody>
          <a:bodyPr wrap="square" rtlCol="0">
            <a:spAutoFit/>
          </a:bodyPr>
          <a:lstStyle/>
          <a:p>
            <a:pPr algn="ctr"/>
            <a:r>
              <a:rPr kumimoji="1" lang="en-US" altLang="zh-CN" sz="1000" dirty="0" smtClean="0">
                <a:solidFill>
                  <a:schemeClr val="bg1"/>
                </a:solidFill>
                <a:latin typeface="微软雅黑"/>
                <a:ea typeface="微软雅黑"/>
                <a:cs typeface="微软雅黑"/>
              </a:rPr>
              <a:t>&lt;1/</a:t>
            </a:r>
            <a:r>
              <a:rPr kumimoji="1" lang="zh-CN" altLang="en-US" sz="1000" dirty="0" smtClean="0">
                <a:solidFill>
                  <a:schemeClr val="bg1"/>
                </a:solidFill>
                <a:latin typeface="微软雅黑"/>
                <a:ea typeface="微软雅黑"/>
                <a:cs typeface="微软雅黑"/>
              </a:rPr>
              <a:t>百万</a:t>
            </a:r>
            <a:endParaRPr kumimoji="1" lang="zh-CN" altLang="en-US" sz="1000" dirty="0">
              <a:solidFill>
                <a:schemeClr val="bg1"/>
              </a:solidFill>
              <a:latin typeface="微软雅黑"/>
              <a:ea typeface="微软雅黑"/>
              <a:cs typeface="微软雅黑"/>
            </a:endParaRPr>
          </a:p>
        </p:txBody>
      </p:sp>
      <p:sp>
        <p:nvSpPr>
          <p:cNvPr id="4" name="右箭头 3"/>
          <p:cNvSpPr/>
          <p:nvPr/>
        </p:nvSpPr>
        <p:spPr>
          <a:xfrm>
            <a:off x="8750058" y="1332136"/>
            <a:ext cx="432048" cy="432048"/>
          </a:xfrm>
          <a:prstGeom prst="right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8842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5"/>
          <p:cNvSpPr txBox="1"/>
          <p:nvPr/>
        </p:nvSpPr>
        <p:spPr>
          <a:xfrm>
            <a:off x="3600500" y="1476152"/>
            <a:ext cx="12817425" cy="464410"/>
          </a:xfrm>
          <a:prstGeom prst="rect">
            <a:avLst/>
          </a:prstGeom>
        </p:spPr>
        <p:txBody>
          <a:bodyPr vert="horz" lIns="110140" tIns="55070" rIns="110140" bIns="55070" rtlCol="0">
            <a:noAutofit/>
          </a:bodyPr>
          <a:lstStyle>
            <a:lvl1pPr marL="412750" indent="-412750" algn="l" defTabSz="1101090" rtl="0" eaLnBrk="1" latinLnBrk="0" hangingPunct="1">
              <a:spcBef>
                <a:spcPct val="20000"/>
              </a:spcBef>
              <a:buFont typeface="Arial" panose="020B0604020202020204" pitchFamily="34" charset="0"/>
              <a:buChar char="•"/>
              <a:defRPr sz="2400" kern="1200">
                <a:solidFill>
                  <a:schemeClr val="bg1"/>
                </a:solidFill>
                <a:latin typeface="方正正准黑简体" pitchFamily="2" charset="-122"/>
                <a:ea typeface="方正正准黑简体" pitchFamily="2" charset="-122"/>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bg1"/>
                </a:solidFill>
                <a:latin typeface="方正正准黑简体" pitchFamily="2" charset="-122"/>
                <a:ea typeface="方正正准黑简体" pitchFamily="2" charset="-122"/>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bg1"/>
                </a:solidFill>
                <a:latin typeface="方正正准黑简体" pitchFamily="2" charset="-122"/>
                <a:ea typeface="方正正准黑简体" pitchFamily="2" charset="-122"/>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endParaRPr lang="zh-CN" altLang="en-US" sz="18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316" y="1268481"/>
            <a:ext cx="920967" cy="920967"/>
          </a:xfrm>
          <a:prstGeom prst="rect">
            <a:avLst/>
          </a:prstGeom>
        </p:spPr>
      </p:pic>
      <p:sp>
        <p:nvSpPr>
          <p:cNvPr id="9" name="矩形 8"/>
          <p:cNvSpPr/>
          <p:nvPr/>
        </p:nvSpPr>
        <p:spPr>
          <a:xfrm>
            <a:off x="2488113" y="1404680"/>
            <a:ext cx="3589043" cy="584776"/>
          </a:xfrm>
          <a:prstGeom prst="rect">
            <a:avLst/>
          </a:prstGeom>
        </p:spPr>
        <p:txBody>
          <a:bodyPr wrap="none">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“你敢扫 </a:t>
            </a:r>
            <a:r>
              <a:rPr lang="zh-CN" altLang="en-US" sz="3200" dirty="0">
                <a:solidFill>
                  <a:schemeClr val="bg1"/>
                </a:solidFill>
                <a:latin typeface="微软雅黑" panose="020B0503020204020204" pitchFamily="34" charset="-122"/>
                <a:ea typeface="微软雅黑" panose="020B0503020204020204" pitchFamily="34" charset="-122"/>
              </a:rPr>
              <a:t>我敢</a:t>
            </a:r>
            <a:r>
              <a:rPr lang="zh-CN" altLang="en-US" sz="3200" dirty="0" smtClean="0">
                <a:solidFill>
                  <a:schemeClr val="bg1"/>
                </a:solidFill>
                <a:latin typeface="微软雅黑" panose="020B0503020204020204" pitchFamily="34" charset="-122"/>
                <a:ea typeface="微软雅黑" panose="020B0503020204020204" pitchFamily="34" charset="-122"/>
              </a:rPr>
              <a:t>赔”</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7"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smtClean="0"/>
              <a:t>传统盗用风险已具备完善赔付机制</a:t>
            </a:r>
            <a:endParaRPr lang="zh-CN" altLang="en-US" sz="2000" dirty="0"/>
          </a:p>
        </p:txBody>
      </p:sp>
      <p:sp>
        <p:nvSpPr>
          <p:cNvPr id="28" name="文本框 27"/>
          <p:cNvSpPr txBox="1"/>
          <p:nvPr/>
        </p:nvSpPr>
        <p:spPr>
          <a:xfrm>
            <a:off x="6336116" y="1082652"/>
            <a:ext cx="505267"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手机</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r>
              <a:rPr lang="zh-CN" altLang="en-US" sz="1200" b="1" dirty="0" smtClean="0">
                <a:solidFill>
                  <a:srgbClr val="FFFFFF"/>
                </a:solidFill>
                <a:latin typeface="微软雅黑" panose="020B0503020204020204" pitchFamily="34" charset="-122"/>
                <a:ea typeface="微软雅黑" panose="020B0503020204020204" pitchFamily="34" charset="-122"/>
              </a:rPr>
              <a:t>丢失</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241179" y="1082652"/>
            <a:ext cx="505267"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木马</a:t>
            </a:r>
          </a:p>
          <a:p>
            <a:r>
              <a:rPr lang="zh-CN" altLang="en-US" sz="1200" b="1" dirty="0" smtClean="0">
                <a:solidFill>
                  <a:srgbClr val="FFFFFF"/>
                </a:solidFill>
                <a:latin typeface="微软雅黑" panose="020B0503020204020204" pitchFamily="34" charset="-122"/>
                <a:ea typeface="微软雅黑" panose="020B0503020204020204" pitchFamily="34" charset="-122"/>
              </a:rPr>
              <a:t>风险</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909948" y="1082652"/>
            <a:ext cx="505267"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信息</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r>
              <a:rPr lang="zh-CN" altLang="en-US" sz="1200" b="1" dirty="0" smtClean="0">
                <a:solidFill>
                  <a:srgbClr val="FFFFFF"/>
                </a:solidFill>
                <a:latin typeface="微软雅黑" panose="020B0503020204020204" pitchFamily="34" charset="-122"/>
                <a:ea typeface="微软雅黑" panose="020B0503020204020204" pitchFamily="34" charset="-122"/>
              </a:rPr>
              <a:t>泄露</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126728" y="1082652"/>
            <a:ext cx="505267"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二次</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r>
              <a:rPr lang="zh-CN" altLang="en-US" sz="1200" b="1" dirty="0" smtClean="0">
                <a:solidFill>
                  <a:srgbClr val="FFFFFF"/>
                </a:solidFill>
                <a:latin typeface="微软雅黑" panose="020B0503020204020204" pitchFamily="34" charset="-122"/>
                <a:ea typeface="微软雅黑" panose="020B0503020204020204" pitchFamily="34" charset="-122"/>
              </a:rPr>
              <a:t>放号</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graphicFrame>
        <p:nvGraphicFramePr>
          <p:cNvPr id="32" name="表格 31"/>
          <p:cNvGraphicFramePr>
            <a:graphicFrameLocks noGrp="1"/>
          </p:cNvGraphicFramePr>
          <p:nvPr>
            <p:extLst>
              <p:ext uri="{D42A27DB-BD31-4B8C-83A1-F6EECF244321}">
                <p14:modId xmlns:p14="http://schemas.microsoft.com/office/powerpoint/2010/main" val="3673324097"/>
              </p:ext>
            </p:extLst>
          </p:nvPr>
        </p:nvGraphicFramePr>
        <p:xfrm>
          <a:off x="6130572" y="1585453"/>
          <a:ext cx="6127947" cy="716809"/>
        </p:xfrm>
        <a:graphic>
          <a:graphicData uri="http://schemas.openxmlformats.org/drawingml/2006/table">
            <a:tbl>
              <a:tblPr>
                <a:tableStyleId>{C083E6E3-FA7D-4D7B-A595-EF9225AFEA82}</a:tableStyleId>
              </a:tblPr>
              <a:tblGrid>
                <a:gridCol w="875421"/>
                <a:gridCol w="875421"/>
                <a:gridCol w="875421"/>
                <a:gridCol w="875421"/>
                <a:gridCol w="875421"/>
                <a:gridCol w="875421"/>
                <a:gridCol w="875421"/>
              </a:tblGrid>
              <a:tr h="716809">
                <a:tc>
                  <a:txBody>
                    <a:bodyPr/>
                    <a:lstStyle/>
                    <a:p>
                      <a:pPr algn="ctr" fontAlgn="b"/>
                      <a:r>
                        <a:rPr lang="zh-CN" altLang="en-US" sz="2800" u="none" strike="noStrike" dirty="0">
                          <a:solidFill>
                            <a:srgbClr val="FFFFFF"/>
                          </a:solidFill>
                          <a:effectLst/>
                        </a:rPr>
                        <a:t>√</a:t>
                      </a:r>
                      <a:endParaRPr lang="zh-CN" altLang="en-US" sz="2800" b="0" i="0" u="none" strike="noStrike" dirty="0">
                        <a:solidFill>
                          <a:srgbClr val="FFFFFF"/>
                        </a:solidFill>
                        <a:effectLst/>
                        <a:latin typeface="+mn-ea"/>
                        <a:ea typeface="+mn-ea"/>
                      </a:endParaRPr>
                    </a:p>
                  </a:txBody>
                  <a:tcPr marL="9524" marR="9524" marT="9527" marB="0" anchor="ctr"/>
                </a:tc>
                <a:tc>
                  <a:txBody>
                    <a:bodyPr/>
                    <a:lstStyle/>
                    <a:p>
                      <a:pPr algn="ctr" fontAlgn="b"/>
                      <a:r>
                        <a:rPr lang="zh-CN" altLang="en-US" sz="2800" u="none" strike="noStrike" dirty="0">
                          <a:solidFill>
                            <a:srgbClr val="FFFFFF"/>
                          </a:solidFill>
                          <a:effectLst/>
                        </a:rPr>
                        <a:t>√</a:t>
                      </a:r>
                      <a:endParaRPr lang="zh-CN" altLang="en-US" sz="2800" b="0" i="0" u="none" strike="noStrike" dirty="0">
                        <a:solidFill>
                          <a:srgbClr val="FFFFFF"/>
                        </a:solidFill>
                        <a:effectLst/>
                        <a:latin typeface="+mn-ea"/>
                        <a:ea typeface="+mn-ea"/>
                      </a:endParaRPr>
                    </a:p>
                  </a:txBody>
                  <a:tcPr marL="9524" marR="9524" marT="9527" marB="0" anchor="ctr"/>
                </a:tc>
                <a:tc>
                  <a:txBody>
                    <a:bodyPr/>
                    <a:lstStyle/>
                    <a:p>
                      <a:pPr algn="ctr" fontAlgn="b"/>
                      <a:r>
                        <a:rPr lang="zh-CN" altLang="en-US" sz="2800" u="none" strike="noStrike" dirty="0">
                          <a:solidFill>
                            <a:srgbClr val="FFFFFF"/>
                          </a:solidFill>
                          <a:effectLst/>
                        </a:rPr>
                        <a:t>√</a:t>
                      </a:r>
                      <a:endParaRPr lang="zh-CN" altLang="en-US" sz="2800" b="0" i="0" u="none" strike="noStrike" dirty="0">
                        <a:solidFill>
                          <a:srgbClr val="FFFFFF"/>
                        </a:solidFill>
                        <a:effectLst/>
                        <a:latin typeface="+mn-ea"/>
                        <a:ea typeface="+mn-ea"/>
                      </a:endParaRPr>
                    </a:p>
                  </a:txBody>
                  <a:tcPr marL="9524" marR="9524" marT="9527"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800" u="none" strike="noStrike" dirty="0" smtClean="0">
                          <a:solidFill>
                            <a:srgbClr val="FFFFFF"/>
                          </a:solidFill>
                          <a:effectLst/>
                        </a:rPr>
                        <a:t>√</a:t>
                      </a:r>
                      <a:endParaRPr lang="zh-CN" altLang="en-US" sz="2800" b="0" i="0" u="none" strike="noStrike" dirty="0" smtClean="0">
                        <a:solidFill>
                          <a:srgbClr val="FFFFFF"/>
                        </a:solidFill>
                        <a:effectLst/>
                        <a:latin typeface="+mn-ea"/>
                        <a:ea typeface="+mn-ea"/>
                      </a:endParaRPr>
                    </a:p>
                  </a:txBody>
                  <a:tcPr marL="9524" marR="9524" marT="9527" marB="0" anchor="ctr"/>
                </a:tc>
                <a:tc>
                  <a:txBody>
                    <a:bodyPr/>
                    <a:lstStyle/>
                    <a:p>
                      <a:pPr algn="ctr" fontAlgn="b"/>
                      <a:r>
                        <a:rPr lang="zh-CN" altLang="en-US" sz="2800" u="none" strike="noStrike" dirty="0">
                          <a:solidFill>
                            <a:srgbClr val="FFFFFF"/>
                          </a:solidFill>
                          <a:effectLst/>
                        </a:rPr>
                        <a:t>√</a:t>
                      </a:r>
                      <a:endParaRPr lang="zh-CN" altLang="en-US" sz="2800" b="0" i="0" u="none" strike="noStrike" dirty="0">
                        <a:solidFill>
                          <a:srgbClr val="FFFFFF"/>
                        </a:solidFill>
                        <a:effectLst/>
                        <a:latin typeface="+mn-ea"/>
                        <a:ea typeface="+mn-ea"/>
                      </a:endParaRPr>
                    </a:p>
                  </a:txBody>
                  <a:tcPr marL="9524" marR="9524" marT="9527" marB="0" anchor="ctr"/>
                </a:tc>
                <a:tc>
                  <a:txBody>
                    <a:bodyPr/>
                    <a:lstStyle/>
                    <a:p>
                      <a:pPr algn="ctr" fontAlgn="b"/>
                      <a:r>
                        <a:rPr lang="zh-CN" altLang="en-US" sz="2800" u="none" strike="noStrike" dirty="0">
                          <a:solidFill>
                            <a:srgbClr val="FFFFFF"/>
                          </a:solidFill>
                          <a:effectLst/>
                        </a:rPr>
                        <a:t>√</a:t>
                      </a:r>
                      <a:endParaRPr lang="zh-CN" altLang="en-US" sz="2800" b="0" i="0" u="none" strike="noStrike" dirty="0">
                        <a:solidFill>
                          <a:srgbClr val="FFFFFF"/>
                        </a:solidFill>
                        <a:effectLst/>
                        <a:latin typeface="+mn-ea"/>
                        <a:ea typeface="+mn-ea"/>
                      </a:endParaRPr>
                    </a:p>
                  </a:txBody>
                  <a:tcPr marL="9524" marR="9524" marT="9527" marB="0" anchor="ctr"/>
                </a:tc>
                <a:tc>
                  <a:txBody>
                    <a:bodyPr/>
                    <a:lstStyle/>
                    <a:p>
                      <a:pPr marL="0" marR="0" lvl="0" indent="0" algn="ctr" defTabSz="914309" rtl="0" eaLnBrk="1" fontAlgn="b" latinLnBrk="0" hangingPunct="1">
                        <a:lnSpc>
                          <a:spcPct val="100000"/>
                        </a:lnSpc>
                        <a:spcBef>
                          <a:spcPts val="0"/>
                        </a:spcBef>
                        <a:spcAft>
                          <a:spcPts val="0"/>
                        </a:spcAft>
                        <a:buClrTx/>
                        <a:buSzTx/>
                        <a:buFontTx/>
                        <a:buNone/>
                        <a:tabLst/>
                        <a:defRPr/>
                      </a:pPr>
                      <a:endParaRPr lang="zh-CN" altLang="en-US" sz="2800" b="0" i="0" u="none" strike="noStrike" dirty="0" smtClean="0">
                        <a:solidFill>
                          <a:srgbClr val="FFFFFF"/>
                        </a:solidFill>
                        <a:effectLst/>
                        <a:latin typeface="+mn-ea"/>
                        <a:ea typeface="+mn-ea"/>
                      </a:endParaRPr>
                    </a:p>
                  </a:txBody>
                  <a:tcPr marL="9524" marR="9524" marT="9527" marB="0" anchor="ctr"/>
                </a:tc>
              </a:tr>
            </a:tbl>
          </a:graphicData>
        </a:graphic>
      </p:graphicFrame>
      <p:sp>
        <p:nvSpPr>
          <p:cNvPr id="33" name="文本框 22"/>
          <p:cNvSpPr txBox="1"/>
          <p:nvPr/>
        </p:nvSpPr>
        <p:spPr>
          <a:xfrm>
            <a:off x="9841610" y="1082652"/>
            <a:ext cx="505267"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扫号</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r>
              <a:rPr lang="zh-CN" altLang="en-US" sz="1200" b="1" dirty="0" smtClean="0">
                <a:solidFill>
                  <a:srgbClr val="FFFFFF"/>
                </a:solidFill>
                <a:latin typeface="微软雅黑" panose="020B0503020204020204" pitchFamily="34" charset="-122"/>
                <a:ea typeface="微软雅黑" panose="020B0503020204020204" pitchFamily="34" charset="-122"/>
              </a:rPr>
              <a:t>风险</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4" name="文本框 22"/>
          <p:cNvSpPr txBox="1"/>
          <p:nvPr/>
        </p:nvSpPr>
        <p:spPr>
          <a:xfrm>
            <a:off x="10660524" y="1082652"/>
            <a:ext cx="518091" cy="461665"/>
          </a:xfrm>
          <a:prstGeom prst="rect">
            <a:avLst/>
          </a:prstGeom>
          <a:noFill/>
        </p:spPr>
        <p:txBody>
          <a:bodyPr wrap="non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钓鱼</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r>
              <a:rPr lang="zh-CN" altLang="en-US" sz="1200" b="1" dirty="0" smtClean="0">
                <a:solidFill>
                  <a:srgbClr val="FFFFFF"/>
                </a:solidFill>
                <a:latin typeface="微软雅黑" panose="020B0503020204020204" pitchFamily="34" charset="-122"/>
                <a:ea typeface="微软雅黑" panose="020B0503020204020204" pitchFamily="34" charset="-122"/>
              </a:rPr>
              <a:t>风险</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6" name="文本框 22"/>
          <p:cNvSpPr txBox="1"/>
          <p:nvPr/>
        </p:nvSpPr>
        <p:spPr>
          <a:xfrm>
            <a:off x="11477756" y="1082653"/>
            <a:ext cx="834894" cy="461665"/>
          </a:xfrm>
          <a:prstGeom prst="rect">
            <a:avLst/>
          </a:prstGeom>
          <a:noFill/>
        </p:spPr>
        <p:txBody>
          <a:bodyPr wrap="square" rtlCol="0">
            <a:spAutoFit/>
          </a:bodyPr>
          <a:lstStyle/>
          <a:p>
            <a:r>
              <a:rPr lang="zh-CN" altLang="en-US" sz="1200" b="1" dirty="0" smtClean="0">
                <a:solidFill>
                  <a:srgbClr val="FFFFFF"/>
                </a:solidFill>
                <a:latin typeface="微软雅黑" panose="020B0503020204020204" pitchFamily="34" charset="-122"/>
                <a:ea typeface="微软雅黑" panose="020B0503020204020204" pitchFamily="34" charset="-122"/>
              </a:rPr>
              <a:t>商户收款码被替换</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2570" y="1692176"/>
            <a:ext cx="504056" cy="504056"/>
          </a:xfrm>
          <a:prstGeom prst="rect">
            <a:avLst/>
          </a:prstGeom>
          <a:ln w="19050" cmpd="sng">
            <a:solidFill>
              <a:schemeClr val="tx1"/>
            </a:solidFill>
          </a:ln>
        </p:spPr>
      </p:pic>
    </p:spTree>
    <p:extLst>
      <p:ext uri="{BB962C8B-B14F-4D97-AF65-F5344CB8AC3E}">
        <p14:creationId xmlns:p14="http://schemas.microsoft.com/office/powerpoint/2010/main" val="397463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232348" y="2124224"/>
            <a:ext cx="4025820" cy="467645"/>
          </a:xfrm>
          <a:prstGeom prst="rect">
            <a:avLst/>
          </a:prstGeom>
        </p:spPr>
      </p:pic>
      <p:pic>
        <p:nvPicPr>
          <p:cNvPr id="4" name="图片 3"/>
          <p:cNvPicPr>
            <a:picLocks noChangeAspect="1"/>
          </p:cNvPicPr>
          <p:nvPr/>
        </p:nvPicPr>
        <p:blipFill>
          <a:blip r:embed="rId4"/>
          <a:stretch>
            <a:fillRect/>
          </a:stretch>
        </p:blipFill>
        <p:spPr>
          <a:xfrm>
            <a:off x="2232348" y="684064"/>
            <a:ext cx="4032448" cy="1390961"/>
          </a:xfrm>
          <a:prstGeom prst="rect">
            <a:avLst/>
          </a:prstGeom>
        </p:spPr>
      </p:pic>
      <p:pic>
        <p:nvPicPr>
          <p:cNvPr id="8" name="图片 7"/>
          <p:cNvPicPr>
            <a:picLocks noChangeAspect="1"/>
          </p:cNvPicPr>
          <p:nvPr/>
        </p:nvPicPr>
        <p:blipFill>
          <a:blip r:embed="rId5"/>
          <a:stretch>
            <a:fillRect/>
          </a:stretch>
        </p:blipFill>
        <p:spPr>
          <a:xfrm>
            <a:off x="9326367" y="684064"/>
            <a:ext cx="2627061" cy="1872208"/>
          </a:xfrm>
          <a:prstGeom prst="rect">
            <a:avLst/>
          </a:prstGeom>
        </p:spPr>
      </p:pic>
      <p:sp>
        <p:nvSpPr>
          <p:cNvPr id="9"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电信网络诈骗形势严峻</a:t>
            </a:r>
          </a:p>
        </p:txBody>
      </p:sp>
      <p:pic>
        <p:nvPicPr>
          <p:cNvPr id="10" name="图片 9"/>
          <p:cNvPicPr>
            <a:picLocks noChangeAspect="1"/>
          </p:cNvPicPr>
          <p:nvPr/>
        </p:nvPicPr>
        <p:blipFill>
          <a:blip r:embed="rId6"/>
          <a:stretch>
            <a:fillRect/>
          </a:stretch>
        </p:blipFill>
        <p:spPr>
          <a:xfrm>
            <a:off x="6696844" y="684063"/>
            <a:ext cx="2232248" cy="193691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2742675" y="1089550"/>
            <a:ext cx="1577905" cy="530618"/>
          </a:xfrm>
          <a:prstGeom prst="roundRect">
            <a:avLst/>
          </a:prstGeom>
          <a:ln/>
        </p:spPr>
        <p:style>
          <a:lnRef idx="0">
            <a:schemeClr val="accent1"/>
          </a:lnRef>
          <a:fillRef idx="3">
            <a:schemeClr val="accent1"/>
          </a:fillRef>
          <a:effectRef idx="3">
            <a:schemeClr val="accent1"/>
          </a:effectRef>
          <a:fontRef idx="minor">
            <a:schemeClr val="lt1"/>
          </a:fontRef>
        </p:style>
      </p:sp>
      <p:sp>
        <p:nvSpPr>
          <p:cNvPr id="20" name="矩形 19"/>
          <p:cNvSpPr/>
          <p:nvPr/>
        </p:nvSpPr>
        <p:spPr>
          <a:xfrm>
            <a:off x="2592388" y="1096948"/>
            <a:ext cx="1813073" cy="713016"/>
          </a:xfrm>
          <a:prstGeom prst="rect">
            <a:avLst/>
          </a:prstGeom>
        </p:spPr>
        <p:txBody>
          <a:bodyPr wrap="square">
            <a:spAutoFit/>
          </a:bodyPr>
          <a:lstStyle/>
          <a:p>
            <a:pPr algn="ctr">
              <a:lnSpc>
                <a:spcPts val="1700"/>
              </a:lnSpc>
            </a:pPr>
            <a:r>
              <a:rPr lang="zh-CN" altLang="en-US"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获取受害人个人信息</a:t>
            </a:r>
            <a:endParaRPr lang="en-US" altLang="zh-CN"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en-US"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手机、姓名、背景</a:t>
            </a:r>
            <a:endParaRPr lang="en-US" altLang="zh-CN"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右箭头 20"/>
          <p:cNvSpPr/>
          <p:nvPr/>
        </p:nvSpPr>
        <p:spPr>
          <a:xfrm>
            <a:off x="4530399" y="1260128"/>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2" name="圆角矩形 21"/>
          <p:cNvSpPr/>
          <p:nvPr/>
        </p:nvSpPr>
        <p:spPr>
          <a:xfrm>
            <a:off x="5118939" y="1108714"/>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23" name="矩形 22"/>
          <p:cNvSpPr/>
          <p:nvPr/>
        </p:nvSpPr>
        <p:spPr>
          <a:xfrm>
            <a:off x="5112668" y="1103658"/>
            <a:ext cx="1640267" cy="520228"/>
          </a:xfrm>
          <a:prstGeom prst="rect">
            <a:avLst/>
          </a:prstGeom>
        </p:spPr>
        <p:txBody>
          <a:bodyPr wrap="square">
            <a:spAutoFit/>
          </a:bodyPr>
          <a:lstStyle/>
          <a:p>
            <a:pPr algn="ctr">
              <a:lnSpc>
                <a:spcPts val="1700"/>
              </a:lnSpc>
            </a:pPr>
            <a:r>
              <a:rPr lang="zh-CN" altLang="en-US"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联系受害人</a:t>
            </a:r>
            <a:endParaRPr lang="en-US" altLang="zh-CN"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大批量电话拨打</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右箭头 23"/>
          <p:cNvSpPr/>
          <p:nvPr/>
        </p:nvSpPr>
        <p:spPr>
          <a:xfrm>
            <a:off x="6919139" y="1266961"/>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5" name="圆角矩形 24"/>
          <p:cNvSpPr/>
          <p:nvPr/>
        </p:nvSpPr>
        <p:spPr>
          <a:xfrm>
            <a:off x="7544991" y="1089550"/>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26" name="矩形 25"/>
          <p:cNvSpPr/>
          <p:nvPr/>
        </p:nvSpPr>
        <p:spPr>
          <a:xfrm>
            <a:off x="7482661" y="1123510"/>
            <a:ext cx="1813073" cy="461665"/>
          </a:xfrm>
          <a:prstGeom prst="rect">
            <a:avLst/>
          </a:prstGeom>
        </p:spPr>
        <p:txBody>
          <a:bodyPr wrap="square">
            <a:spAutoFit/>
          </a:bodyPr>
          <a:lstStyle/>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7416924" y="1073606"/>
            <a:ext cx="1813073" cy="713016"/>
          </a:xfrm>
          <a:prstGeom prst="rect">
            <a:avLst/>
          </a:prstGeom>
        </p:spPr>
        <p:txBody>
          <a:bodyPr wrap="square">
            <a:spAutoFit/>
          </a:bodyPr>
          <a:lstStyle/>
          <a:p>
            <a:pPr algn="ctr">
              <a:lnSpc>
                <a:spcPts val="1700"/>
              </a:lnSpc>
            </a:pPr>
            <a:r>
              <a:rPr lang="zh-CN" altLang="en-US"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获取受害人信任</a:t>
            </a:r>
            <a:endParaRPr lang="en-US" altLang="zh-CN"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假冒公检法</a:t>
            </a: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、领导</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右箭头 27"/>
          <p:cNvSpPr/>
          <p:nvPr/>
        </p:nvSpPr>
        <p:spPr>
          <a:xfrm>
            <a:off x="9367265" y="1260128"/>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9" name="圆角矩形 28"/>
          <p:cNvSpPr/>
          <p:nvPr/>
        </p:nvSpPr>
        <p:spPr>
          <a:xfrm>
            <a:off x="10041572" y="1108714"/>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30" name="矩形 29"/>
          <p:cNvSpPr/>
          <p:nvPr/>
        </p:nvSpPr>
        <p:spPr>
          <a:xfrm>
            <a:off x="9924331" y="1091450"/>
            <a:ext cx="1813073" cy="897682"/>
          </a:xfrm>
          <a:prstGeom prst="rect">
            <a:avLst/>
          </a:prstGeom>
        </p:spPr>
        <p:txBody>
          <a:bodyPr wrap="square">
            <a:spAutoFit/>
          </a:bodyPr>
          <a:lstStyle/>
          <a:p>
            <a:pPr algn="ctr">
              <a:lnSpc>
                <a:spcPts val="1700"/>
              </a:lnSpc>
            </a:pPr>
            <a:r>
              <a:rPr lang="zh-CN" altLang="en-US"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获取资</a:t>
            </a:r>
            <a:r>
              <a:rPr lang="zh-CN" altLang="en-US"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a:t>
            </a:r>
            <a:endParaRPr lang="en-US" altLang="zh-CN"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诱导受害人转账</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圆角矩形 30"/>
          <p:cNvSpPr/>
          <p:nvPr/>
        </p:nvSpPr>
        <p:spPr>
          <a:xfrm>
            <a:off x="2742675" y="1939711"/>
            <a:ext cx="1577905" cy="530618"/>
          </a:xfrm>
          <a:prstGeom prst="roundRect">
            <a:avLst/>
          </a:prstGeom>
          <a:ln/>
        </p:spPr>
        <p:style>
          <a:lnRef idx="0">
            <a:schemeClr val="accent1"/>
          </a:lnRef>
          <a:fillRef idx="3">
            <a:schemeClr val="accent1"/>
          </a:fillRef>
          <a:effectRef idx="3">
            <a:schemeClr val="accent1"/>
          </a:effectRef>
          <a:fontRef idx="minor">
            <a:schemeClr val="lt1"/>
          </a:fontRef>
        </p:style>
      </p:sp>
      <p:sp>
        <p:nvSpPr>
          <p:cNvPr id="32" name="矩形 31"/>
          <p:cNvSpPr/>
          <p:nvPr/>
        </p:nvSpPr>
        <p:spPr>
          <a:xfrm>
            <a:off x="2592388" y="1947109"/>
            <a:ext cx="1813073" cy="740801"/>
          </a:xfrm>
          <a:prstGeom prst="rect">
            <a:avLst/>
          </a:prstGeom>
        </p:spPr>
        <p:txBody>
          <a:bodyPr wrap="square">
            <a:spAutoFit/>
          </a:bodyPr>
          <a:lstStyle/>
          <a:p>
            <a:pPr algn="ctr">
              <a:lnSpc>
                <a:spcPts val="1700"/>
              </a:lnSpc>
            </a:pPr>
            <a:r>
              <a:rPr lang="zh-CN" altLang="en-US"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构建欺诈网上平台</a:t>
            </a:r>
            <a:endParaRPr lang="en-US" altLang="zh-CN"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发布网页或注册</a:t>
            </a: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endPar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3" name="右箭头 32"/>
          <p:cNvSpPr/>
          <p:nvPr/>
        </p:nvSpPr>
        <p:spPr>
          <a:xfrm>
            <a:off x="4524128" y="2110289"/>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34" name="圆角矩形 33"/>
          <p:cNvSpPr/>
          <p:nvPr/>
        </p:nvSpPr>
        <p:spPr>
          <a:xfrm>
            <a:off x="5112668" y="1958875"/>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35" name="矩形 34"/>
          <p:cNvSpPr/>
          <p:nvPr/>
        </p:nvSpPr>
        <p:spPr>
          <a:xfrm>
            <a:off x="5106397" y="1953819"/>
            <a:ext cx="1640267" cy="520228"/>
          </a:xfrm>
          <a:prstGeom prst="rect">
            <a:avLst/>
          </a:prstGeom>
        </p:spPr>
        <p:txBody>
          <a:bodyPr wrap="square">
            <a:spAutoFit/>
          </a:bodyPr>
          <a:lstStyle/>
          <a:p>
            <a:pPr algn="ctr">
              <a:lnSpc>
                <a:spcPts val="1700"/>
              </a:lnSpc>
            </a:pPr>
            <a:r>
              <a:rPr lang="zh-CN" altLang="en-US"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发布虚假信息</a:t>
            </a:r>
            <a:endParaRPr lang="en-US" altLang="zh-CN"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投资理财</a:t>
            </a: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兼职刷单</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右箭头 35"/>
          <p:cNvSpPr/>
          <p:nvPr/>
        </p:nvSpPr>
        <p:spPr>
          <a:xfrm>
            <a:off x="6912868" y="2104791"/>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7538720" y="1939711"/>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38" name="矩形 37"/>
          <p:cNvSpPr/>
          <p:nvPr/>
        </p:nvSpPr>
        <p:spPr>
          <a:xfrm>
            <a:off x="7476390" y="1973671"/>
            <a:ext cx="1813073" cy="461665"/>
          </a:xfrm>
          <a:prstGeom prst="rect">
            <a:avLst/>
          </a:prstGeom>
        </p:spPr>
        <p:txBody>
          <a:bodyPr wrap="square">
            <a:spAutoFit/>
          </a:bodyPr>
          <a:lstStyle/>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矩形 38"/>
          <p:cNvSpPr/>
          <p:nvPr/>
        </p:nvSpPr>
        <p:spPr>
          <a:xfrm>
            <a:off x="7430826" y="1930775"/>
            <a:ext cx="1813073" cy="522793"/>
          </a:xfrm>
          <a:prstGeom prst="rect">
            <a:avLst/>
          </a:prstGeom>
        </p:spPr>
        <p:txBody>
          <a:bodyPr wrap="square">
            <a:spAutoFit/>
          </a:bodyPr>
          <a:lstStyle/>
          <a:p>
            <a:pPr algn="ctr">
              <a:lnSpc>
                <a:spcPts val="1700"/>
              </a:lnSpc>
            </a:pPr>
            <a:r>
              <a:rPr lang="zh-CN" altLang="en-US"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获取受害人信任</a:t>
            </a:r>
            <a:endParaRPr lang="en-US" altLang="zh-CN" sz="1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高额回报</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右箭头 39"/>
          <p:cNvSpPr/>
          <p:nvPr/>
        </p:nvSpPr>
        <p:spPr>
          <a:xfrm>
            <a:off x="9360994" y="2097958"/>
            <a:ext cx="438253" cy="238144"/>
          </a:xfrm>
          <a:prstGeom prst="rightArrow">
            <a:avLst/>
          </a:prstGeom>
          <a:solidFill>
            <a:schemeClr val="accent5"/>
          </a:solidFill>
          <a:ln w="25400">
            <a:noFill/>
            <a:custDash>
              <a:ds d="200000" sp="200000"/>
            </a:custDash>
            <a:miter lim="400000"/>
          </a:ln>
        </p:spPr>
        <p:txBody>
          <a:bodyPr lIns="0" tIns="0" rIns="0" bIns="0" rtlCol="0" anchor="ctr"/>
          <a:lstStyle/>
          <a:p>
            <a:pPr algn="ct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1" name="圆角矩形 40"/>
          <p:cNvSpPr/>
          <p:nvPr/>
        </p:nvSpPr>
        <p:spPr>
          <a:xfrm>
            <a:off x="10035301" y="1958875"/>
            <a:ext cx="1577905" cy="511454"/>
          </a:xfrm>
          <a:prstGeom prst="roundRect">
            <a:avLst/>
          </a:prstGeom>
          <a:ln/>
        </p:spPr>
        <p:style>
          <a:lnRef idx="0">
            <a:schemeClr val="accent1"/>
          </a:lnRef>
          <a:fillRef idx="3">
            <a:schemeClr val="accent1"/>
          </a:fillRef>
          <a:effectRef idx="3">
            <a:schemeClr val="accent1"/>
          </a:effectRef>
          <a:fontRef idx="minor">
            <a:schemeClr val="lt1"/>
          </a:fontRef>
        </p:style>
      </p:sp>
      <p:sp>
        <p:nvSpPr>
          <p:cNvPr id="42" name="矩形 41"/>
          <p:cNvSpPr/>
          <p:nvPr/>
        </p:nvSpPr>
        <p:spPr>
          <a:xfrm>
            <a:off x="9918060" y="1966273"/>
            <a:ext cx="1813073" cy="707459"/>
          </a:xfrm>
          <a:prstGeom prst="rect">
            <a:avLst/>
          </a:prstGeom>
        </p:spPr>
        <p:txBody>
          <a:bodyPr wrap="square">
            <a:spAutoFit/>
          </a:bodyPr>
          <a:lstStyle/>
          <a:p>
            <a:pPr algn="ctr"/>
            <a:r>
              <a:rPr lang="zh-CN" altLang="en-US"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提走资金</a:t>
            </a:r>
            <a:endParaRPr lang="en-US" altLang="zh-CN" sz="1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1700"/>
              </a:lnSpc>
            </a:pP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42"/>
          <p:cNvSpPr txBox="1"/>
          <p:nvPr/>
        </p:nvSpPr>
        <p:spPr>
          <a:xfrm>
            <a:off x="2185000" y="1188120"/>
            <a:ext cx="288032" cy="338554"/>
          </a:xfrm>
          <a:prstGeom prst="rect">
            <a:avLst/>
          </a:prstGeom>
          <a:noFill/>
        </p:spPr>
        <p:txBody>
          <a:bodyPr wrap="square" rtlCol="0">
            <a:spAutoFit/>
          </a:bodyPr>
          <a:lstStyle/>
          <a:p>
            <a:r>
              <a:rPr kumimoji="1" lang="en-US" altLang="zh-CN" sz="1600" dirty="0" smtClean="0">
                <a:solidFill>
                  <a:schemeClr val="bg1"/>
                </a:solidFill>
                <a:latin typeface="微软雅黑"/>
                <a:ea typeface="微软雅黑"/>
                <a:cs typeface="微软雅黑"/>
              </a:rPr>
              <a:t>1</a:t>
            </a:r>
            <a:endParaRPr kumimoji="1" lang="zh-CN" altLang="en-US" sz="1600" dirty="0">
              <a:solidFill>
                <a:schemeClr val="bg1"/>
              </a:solidFill>
              <a:latin typeface="微软雅黑"/>
              <a:ea typeface="微软雅黑"/>
              <a:cs typeface="微软雅黑"/>
            </a:endParaRPr>
          </a:p>
        </p:txBody>
      </p:sp>
      <p:sp>
        <p:nvSpPr>
          <p:cNvPr id="44"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电信网络诈骗案例</a:t>
            </a:r>
          </a:p>
        </p:txBody>
      </p:sp>
      <p:sp>
        <p:nvSpPr>
          <p:cNvPr id="3" name="椭圆 2"/>
          <p:cNvSpPr/>
          <p:nvPr/>
        </p:nvSpPr>
        <p:spPr>
          <a:xfrm>
            <a:off x="2160340" y="1188120"/>
            <a:ext cx="360040" cy="360040"/>
          </a:xfrm>
          <a:prstGeom prst="ellipse">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dirty="0">
              <a:latin typeface="微软雅黑"/>
              <a:ea typeface="微软雅黑"/>
              <a:cs typeface="微软雅黑"/>
            </a:endParaRPr>
          </a:p>
        </p:txBody>
      </p:sp>
      <p:sp>
        <p:nvSpPr>
          <p:cNvPr id="45" name="文本框 44"/>
          <p:cNvSpPr txBox="1"/>
          <p:nvPr/>
        </p:nvSpPr>
        <p:spPr>
          <a:xfrm>
            <a:off x="2185000" y="2017201"/>
            <a:ext cx="288032" cy="338554"/>
          </a:xfrm>
          <a:prstGeom prst="rect">
            <a:avLst/>
          </a:prstGeom>
          <a:noFill/>
        </p:spPr>
        <p:txBody>
          <a:bodyPr wrap="square" rtlCol="0">
            <a:spAutoFit/>
          </a:bodyPr>
          <a:lstStyle/>
          <a:p>
            <a:r>
              <a:rPr kumimoji="1" lang="zh-CN" altLang="zh-CN" sz="1600" dirty="0">
                <a:solidFill>
                  <a:schemeClr val="bg1"/>
                </a:solidFill>
                <a:latin typeface="微软雅黑"/>
                <a:ea typeface="微软雅黑"/>
                <a:cs typeface="微软雅黑"/>
              </a:rPr>
              <a:t>2</a:t>
            </a:r>
            <a:endParaRPr kumimoji="1" lang="zh-CN" altLang="en-US" sz="1600" dirty="0">
              <a:solidFill>
                <a:schemeClr val="bg1"/>
              </a:solidFill>
              <a:latin typeface="微软雅黑"/>
              <a:ea typeface="微软雅黑"/>
              <a:cs typeface="微软雅黑"/>
            </a:endParaRPr>
          </a:p>
        </p:txBody>
      </p:sp>
      <p:sp>
        <p:nvSpPr>
          <p:cNvPr id="46" name="椭圆 45"/>
          <p:cNvSpPr/>
          <p:nvPr/>
        </p:nvSpPr>
        <p:spPr>
          <a:xfrm>
            <a:off x="2160340" y="2017201"/>
            <a:ext cx="360040" cy="360040"/>
          </a:xfrm>
          <a:prstGeom prst="ellipse">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dirty="0">
              <a:latin typeface="微软雅黑"/>
              <a:ea typeface="微软雅黑"/>
              <a:cs typeface="微软雅黑"/>
            </a:endParaRPr>
          </a:p>
        </p:txBody>
      </p:sp>
    </p:spTree>
    <p:extLst>
      <p:ext uri="{BB962C8B-B14F-4D97-AF65-F5344CB8AC3E}">
        <p14:creationId xmlns:p14="http://schemas.microsoft.com/office/powerpoint/2010/main" val="3177745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166"/>
          <p:cNvSpPr txBox="1"/>
          <p:nvPr/>
        </p:nvSpPr>
        <p:spPr>
          <a:xfrm>
            <a:off x="2664396" y="948343"/>
            <a:ext cx="1075669"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数据</a:t>
            </a:r>
            <a:endParaRPr kumimoji="1" lang="zh-CN" altLang="en-US" sz="1600" dirty="0">
              <a:solidFill>
                <a:schemeClr val="bg1"/>
              </a:solidFill>
              <a:latin typeface="微软雅黑"/>
              <a:ea typeface="微软雅黑"/>
              <a:cs typeface="微软雅黑"/>
            </a:endParaRPr>
          </a:p>
        </p:txBody>
      </p:sp>
      <p:pic>
        <p:nvPicPr>
          <p:cNvPr id="44" name="图片 43" descr="数据 (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273" y="828080"/>
            <a:ext cx="491235" cy="491235"/>
          </a:xfrm>
          <a:prstGeom prst="rect">
            <a:avLst/>
          </a:prstGeom>
        </p:spPr>
      </p:pic>
      <p:sp>
        <p:nvSpPr>
          <p:cNvPr id="2" name="文本框 1"/>
          <p:cNvSpPr txBox="1"/>
          <p:nvPr/>
        </p:nvSpPr>
        <p:spPr>
          <a:xfrm>
            <a:off x="1512268" y="1569646"/>
            <a:ext cx="864096" cy="338554"/>
          </a:xfrm>
          <a:prstGeom prst="rect">
            <a:avLst/>
          </a:prstGeom>
          <a:noFill/>
        </p:spPr>
        <p:txBody>
          <a:bodyPr wrap="square" rtlCol="0">
            <a:spAutoFit/>
          </a:bodyPr>
          <a:lstStyle/>
          <a:p>
            <a:r>
              <a:rPr kumimoji="1" lang="zh-CN" altLang="en-US" sz="1600" dirty="0" smtClean="0">
                <a:solidFill>
                  <a:srgbClr val="FFFF00"/>
                </a:solidFill>
                <a:latin typeface="微软雅黑"/>
                <a:ea typeface="微软雅黑"/>
                <a:cs typeface="微软雅黑"/>
              </a:rPr>
              <a:t>盗用</a:t>
            </a:r>
            <a:endParaRPr kumimoji="1" lang="zh-CN" altLang="en-US" sz="1600" dirty="0">
              <a:solidFill>
                <a:srgbClr val="FFFF00"/>
              </a:solidFill>
              <a:latin typeface="微软雅黑"/>
              <a:ea typeface="微软雅黑"/>
              <a:cs typeface="微软雅黑"/>
            </a:endParaRPr>
          </a:p>
        </p:txBody>
      </p:sp>
      <p:sp>
        <p:nvSpPr>
          <p:cNvPr id="45" name="文本框 44"/>
          <p:cNvSpPr txBox="1"/>
          <p:nvPr/>
        </p:nvSpPr>
        <p:spPr>
          <a:xfrm>
            <a:off x="1512268" y="2124224"/>
            <a:ext cx="864096" cy="338554"/>
          </a:xfrm>
          <a:prstGeom prst="rect">
            <a:avLst/>
          </a:prstGeom>
          <a:noFill/>
        </p:spPr>
        <p:txBody>
          <a:bodyPr wrap="square" rtlCol="0">
            <a:spAutoFit/>
          </a:bodyPr>
          <a:lstStyle/>
          <a:p>
            <a:r>
              <a:rPr kumimoji="1" lang="zh-CN" altLang="en-US" sz="1600" dirty="0" smtClean="0">
                <a:solidFill>
                  <a:srgbClr val="FFFF00"/>
                </a:solidFill>
                <a:latin typeface="微软雅黑"/>
                <a:ea typeface="微软雅黑"/>
                <a:cs typeface="微软雅黑"/>
              </a:rPr>
              <a:t>欺诈</a:t>
            </a:r>
            <a:endParaRPr kumimoji="1" lang="zh-CN" altLang="en-US" sz="1600" dirty="0">
              <a:solidFill>
                <a:srgbClr val="FFFF00"/>
              </a:solidFill>
              <a:latin typeface="微软雅黑"/>
              <a:ea typeface="微软雅黑"/>
              <a:cs typeface="微软雅黑"/>
            </a:endParaRPr>
          </a:p>
        </p:txBody>
      </p:sp>
      <p:sp>
        <p:nvSpPr>
          <p:cNvPr id="46" name="文本框 169"/>
          <p:cNvSpPr txBox="1"/>
          <p:nvPr/>
        </p:nvSpPr>
        <p:spPr>
          <a:xfrm flipH="1">
            <a:off x="5135348" y="950610"/>
            <a:ext cx="920153" cy="338554"/>
          </a:xfrm>
          <a:prstGeom prst="rect">
            <a:avLst/>
          </a:prstGeom>
          <a:noFill/>
        </p:spPr>
        <p:txBody>
          <a:bodyPr wrap="square" rtlCol="0">
            <a:spAutoFit/>
          </a:bodyPr>
          <a:lstStyle/>
          <a:p>
            <a:r>
              <a:rPr kumimoji="1" lang="zh-CN" altLang="en-US" sz="1600" dirty="0" smtClean="0">
                <a:solidFill>
                  <a:srgbClr val="FFFFFF"/>
                </a:solidFill>
                <a:latin typeface="微软雅黑"/>
                <a:ea typeface="微软雅黑"/>
                <a:cs typeface="微软雅黑"/>
              </a:rPr>
              <a:t>手法</a:t>
            </a:r>
            <a:endParaRPr kumimoji="1" lang="zh-CN" altLang="en-US" sz="1600" dirty="0">
              <a:solidFill>
                <a:srgbClr val="FFFFFF"/>
              </a:solidFill>
              <a:latin typeface="微软雅黑"/>
              <a:ea typeface="微软雅黑"/>
              <a:cs typeface="微软雅黑"/>
            </a:endParaRPr>
          </a:p>
        </p:txBody>
      </p:sp>
      <p:pic>
        <p:nvPicPr>
          <p:cNvPr id="47" name="图片 46" descr="使用教程.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9404" y="829274"/>
            <a:ext cx="481376" cy="481376"/>
          </a:xfrm>
          <a:prstGeom prst="rect">
            <a:avLst/>
          </a:prstGeom>
        </p:spPr>
      </p:pic>
      <p:sp>
        <p:nvSpPr>
          <p:cNvPr id="48" name="文本框 167"/>
          <p:cNvSpPr txBox="1"/>
          <p:nvPr/>
        </p:nvSpPr>
        <p:spPr>
          <a:xfrm>
            <a:off x="7775289" y="950610"/>
            <a:ext cx="1013987" cy="338554"/>
          </a:xfrm>
          <a:prstGeom prst="rect">
            <a:avLst/>
          </a:prstGeom>
          <a:noFill/>
        </p:spPr>
        <p:txBody>
          <a:bodyPr wrap="square" rtlCol="0">
            <a:spAutoFit/>
          </a:bodyPr>
          <a:lstStyle/>
          <a:p>
            <a:r>
              <a:rPr kumimoji="1" lang="zh-CN" altLang="en-US" sz="1600" dirty="0" smtClean="0">
                <a:solidFill>
                  <a:srgbClr val="FFFFFF"/>
                </a:solidFill>
                <a:latin typeface="微软雅黑"/>
                <a:ea typeface="微软雅黑"/>
                <a:cs typeface="微软雅黑"/>
              </a:rPr>
              <a:t>行为</a:t>
            </a:r>
            <a:endParaRPr kumimoji="1" lang="zh-CN" altLang="en-US" sz="1600" dirty="0">
              <a:solidFill>
                <a:srgbClr val="FFFFFF"/>
              </a:solidFill>
              <a:latin typeface="微软雅黑"/>
              <a:ea typeface="微软雅黑"/>
              <a:cs typeface="微软雅黑"/>
            </a:endParaRPr>
          </a:p>
        </p:txBody>
      </p:sp>
      <p:pic>
        <p:nvPicPr>
          <p:cNvPr id="49" name="图片 48" descr="nfm_综合征 (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9345" y="972096"/>
            <a:ext cx="613220" cy="613220"/>
          </a:xfrm>
          <a:prstGeom prst="rect">
            <a:avLst/>
          </a:prstGeom>
        </p:spPr>
      </p:pic>
      <p:sp>
        <p:nvSpPr>
          <p:cNvPr id="50" name="文本框 168"/>
          <p:cNvSpPr txBox="1"/>
          <p:nvPr/>
        </p:nvSpPr>
        <p:spPr>
          <a:xfrm>
            <a:off x="10585276" y="970556"/>
            <a:ext cx="1150453" cy="338554"/>
          </a:xfrm>
          <a:prstGeom prst="rect">
            <a:avLst/>
          </a:prstGeom>
          <a:noFill/>
        </p:spPr>
        <p:txBody>
          <a:bodyPr wrap="square" rtlCol="0">
            <a:spAutoFit/>
          </a:bodyPr>
          <a:lstStyle/>
          <a:p>
            <a:r>
              <a:rPr kumimoji="1" lang="zh-CN" altLang="en-US" sz="1600" dirty="0" smtClean="0">
                <a:solidFill>
                  <a:srgbClr val="FFFFFF"/>
                </a:solidFill>
                <a:latin typeface="微软雅黑"/>
                <a:ea typeface="微软雅黑"/>
                <a:cs typeface="微软雅黑"/>
              </a:rPr>
              <a:t>界定</a:t>
            </a:r>
            <a:endParaRPr kumimoji="1" lang="zh-CN" altLang="en-US" sz="1600" dirty="0">
              <a:solidFill>
                <a:srgbClr val="FFFFFF"/>
              </a:solidFill>
              <a:latin typeface="微软雅黑"/>
              <a:ea typeface="微软雅黑"/>
              <a:cs typeface="微软雅黑"/>
            </a:endParaRPr>
          </a:p>
        </p:txBody>
      </p:sp>
      <p:pic>
        <p:nvPicPr>
          <p:cNvPr id="51" name="图片 50" descr="量定记录.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11181064" y="878602"/>
            <a:ext cx="484332" cy="484332"/>
          </a:xfrm>
          <a:prstGeom prst="rect">
            <a:avLst/>
          </a:prstGeom>
        </p:spPr>
      </p:pic>
      <p:sp>
        <p:nvSpPr>
          <p:cNvPr id="5" name="文本框 4"/>
          <p:cNvSpPr txBox="1"/>
          <p:nvPr/>
        </p:nvSpPr>
        <p:spPr>
          <a:xfrm>
            <a:off x="2664396" y="1600423"/>
            <a:ext cx="1728192"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盗用行为体系内</a:t>
            </a:r>
            <a:endParaRPr kumimoji="1" lang="zh-CN" altLang="en-US" sz="1200" dirty="0">
              <a:solidFill>
                <a:srgbClr val="FFFFFF"/>
              </a:solidFill>
              <a:latin typeface="微软雅黑"/>
              <a:ea typeface="微软雅黑"/>
              <a:cs typeface="微软雅黑"/>
            </a:endParaRPr>
          </a:p>
        </p:txBody>
      </p:sp>
      <p:sp>
        <p:nvSpPr>
          <p:cNvPr id="52" name="文本框 51"/>
          <p:cNvSpPr txBox="1"/>
          <p:nvPr/>
        </p:nvSpPr>
        <p:spPr>
          <a:xfrm>
            <a:off x="2664396" y="2124224"/>
            <a:ext cx="1728192"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欺诈过程体系外</a:t>
            </a:r>
            <a:endParaRPr kumimoji="1" lang="zh-CN" altLang="en-US" sz="1200" dirty="0">
              <a:solidFill>
                <a:srgbClr val="FFFFFF"/>
              </a:solidFill>
              <a:latin typeface="微软雅黑"/>
              <a:ea typeface="微软雅黑"/>
              <a:cs typeface="微软雅黑"/>
            </a:endParaRPr>
          </a:p>
        </p:txBody>
      </p:sp>
      <p:sp>
        <p:nvSpPr>
          <p:cNvPr id="53" name="文本框 52"/>
          <p:cNvSpPr txBox="1"/>
          <p:nvPr/>
        </p:nvSpPr>
        <p:spPr>
          <a:xfrm>
            <a:off x="5112668" y="1580678"/>
            <a:ext cx="1656184" cy="461665"/>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扫号、木马、钓鱼、手机丢失等</a:t>
            </a:r>
            <a:endParaRPr kumimoji="1" lang="zh-CN" altLang="en-US" sz="1200" dirty="0">
              <a:solidFill>
                <a:srgbClr val="FFFFFF"/>
              </a:solidFill>
              <a:latin typeface="微软雅黑"/>
              <a:ea typeface="微软雅黑"/>
              <a:cs typeface="微软雅黑"/>
            </a:endParaRPr>
          </a:p>
        </p:txBody>
      </p:sp>
      <p:sp>
        <p:nvSpPr>
          <p:cNvPr id="54" name="文本框 53"/>
          <p:cNvSpPr txBox="1"/>
          <p:nvPr/>
        </p:nvSpPr>
        <p:spPr>
          <a:xfrm>
            <a:off x="5112668" y="2104479"/>
            <a:ext cx="1728192"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近</a:t>
            </a:r>
            <a:r>
              <a:rPr kumimoji="1" lang="en-US" altLang="zh-CN" sz="1200" dirty="0" smtClean="0">
                <a:solidFill>
                  <a:srgbClr val="FFFFFF"/>
                </a:solidFill>
                <a:latin typeface="微软雅黑"/>
                <a:ea typeface="微软雅黑"/>
                <a:cs typeface="微软雅黑"/>
              </a:rPr>
              <a:t>60</a:t>
            </a:r>
            <a:r>
              <a:rPr kumimoji="1" lang="zh-CN" altLang="en-US" sz="1200" dirty="0" smtClean="0">
                <a:solidFill>
                  <a:srgbClr val="FFFFFF"/>
                </a:solidFill>
                <a:latin typeface="微软雅黑"/>
                <a:ea typeface="微软雅黑"/>
                <a:cs typeface="微软雅黑"/>
              </a:rPr>
              <a:t>种骗术</a:t>
            </a:r>
            <a:endParaRPr kumimoji="1" lang="zh-CN" altLang="en-US" sz="1200" dirty="0">
              <a:solidFill>
                <a:srgbClr val="FFFFFF"/>
              </a:solidFill>
              <a:latin typeface="微软雅黑"/>
              <a:ea typeface="微软雅黑"/>
              <a:cs typeface="微软雅黑"/>
            </a:endParaRPr>
          </a:p>
        </p:txBody>
      </p:sp>
      <p:sp>
        <p:nvSpPr>
          <p:cNvPr id="55" name="文本框 54"/>
          <p:cNvSpPr txBox="1"/>
          <p:nvPr/>
        </p:nvSpPr>
        <p:spPr>
          <a:xfrm>
            <a:off x="7775289" y="1580678"/>
            <a:ext cx="2448272"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非本人支付，行为差异大</a:t>
            </a:r>
            <a:endParaRPr kumimoji="1" lang="zh-CN" altLang="en-US" sz="1200" dirty="0">
              <a:solidFill>
                <a:srgbClr val="FFFFFF"/>
              </a:solidFill>
              <a:latin typeface="微软雅黑"/>
              <a:ea typeface="微软雅黑"/>
              <a:cs typeface="微软雅黑"/>
            </a:endParaRPr>
          </a:p>
        </p:txBody>
      </p:sp>
      <p:sp>
        <p:nvSpPr>
          <p:cNvPr id="56" name="文本框 55"/>
          <p:cNvSpPr txBox="1"/>
          <p:nvPr/>
        </p:nvSpPr>
        <p:spPr>
          <a:xfrm>
            <a:off x="7775289" y="2104479"/>
            <a:ext cx="2160240"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本人支付，设备环境一致</a:t>
            </a:r>
            <a:endParaRPr kumimoji="1" lang="zh-CN" altLang="en-US" sz="1200" dirty="0">
              <a:solidFill>
                <a:srgbClr val="FFFFFF"/>
              </a:solidFill>
              <a:latin typeface="微软雅黑"/>
              <a:ea typeface="微软雅黑"/>
              <a:cs typeface="微软雅黑"/>
            </a:endParaRPr>
          </a:p>
        </p:txBody>
      </p:sp>
      <p:sp>
        <p:nvSpPr>
          <p:cNvPr id="57" name="文本框 56"/>
          <p:cNvSpPr txBox="1"/>
          <p:nvPr/>
        </p:nvSpPr>
        <p:spPr>
          <a:xfrm>
            <a:off x="10583601" y="1580678"/>
            <a:ext cx="3024336"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事实较清晰</a:t>
            </a:r>
            <a:endParaRPr kumimoji="1" lang="zh-CN" altLang="en-US" sz="1200" dirty="0">
              <a:solidFill>
                <a:srgbClr val="FFFFFF"/>
              </a:solidFill>
              <a:latin typeface="微软雅黑"/>
              <a:ea typeface="微软雅黑"/>
              <a:cs typeface="微软雅黑"/>
            </a:endParaRPr>
          </a:p>
        </p:txBody>
      </p:sp>
      <p:sp>
        <p:nvSpPr>
          <p:cNvPr id="58" name="文本框 57"/>
          <p:cNvSpPr txBox="1"/>
          <p:nvPr/>
        </p:nvSpPr>
        <p:spPr>
          <a:xfrm>
            <a:off x="10583600" y="2104479"/>
            <a:ext cx="2593963" cy="276999"/>
          </a:xfrm>
          <a:prstGeom prst="rect">
            <a:avLst/>
          </a:prstGeom>
          <a:noFill/>
        </p:spPr>
        <p:txBody>
          <a:bodyPr wrap="square" rtlCol="0">
            <a:spAutoFit/>
          </a:bodyPr>
          <a:lstStyle/>
          <a:p>
            <a:r>
              <a:rPr kumimoji="1" lang="zh-CN" altLang="en-US" sz="1200" dirty="0" smtClean="0">
                <a:solidFill>
                  <a:srgbClr val="FFFFFF"/>
                </a:solidFill>
                <a:latin typeface="微软雅黑"/>
                <a:ea typeface="微软雅黑"/>
                <a:cs typeface="微软雅黑"/>
              </a:rPr>
              <a:t>较多交易纠纷，事实难以客观还原</a:t>
            </a:r>
            <a:endParaRPr kumimoji="1" lang="zh-CN" altLang="en-US" sz="1200" dirty="0">
              <a:solidFill>
                <a:srgbClr val="FFFFFF"/>
              </a:solidFill>
              <a:latin typeface="微软雅黑"/>
              <a:ea typeface="微软雅黑"/>
              <a:cs typeface="微软雅黑"/>
            </a:endParaRPr>
          </a:p>
        </p:txBody>
      </p:sp>
      <p:sp>
        <p:nvSpPr>
          <p:cNvPr id="21"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电信网络诈骗防控难点</a:t>
            </a:r>
          </a:p>
        </p:txBody>
      </p:sp>
    </p:spTree>
    <p:extLst>
      <p:ext uri="{BB962C8B-B14F-4D97-AF65-F5344CB8AC3E}">
        <p14:creationId xmlns:p14="http://schemas.microsoft.com/office/powerpoint/2010/main" val="3644881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39"/>
          <p:cNvSpPr/>
          <p:nvPr/>
        </p:nvSpPr>
        <p:spPr>
          <a:xfrm>
            <a:off x="3816524" y="1201735"/>
            <a:ext cx="1728192" cy="490441"/>
          </a:xfrm>
          <a:prstGeom prst="roundRect">
            <a:avLst>
              <a:gd name="adj" fmla="val 15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w="12700" cap="flat">
            <a:noFill/>
            <a:miter lim="400000"/>
          </a:ln>
          <a:effectLst/>
        </p:spPr>
        <p:txBody>
          <a:bodyPr wrap="square" lIns="39134" tIns="39134" rIns="39134" bIns="39134" numCol="1" anchor="ctr">
            <a:noAutofit/>
          </a:bodyPr>
          <a:lstStyle/>
          <a:p>
            <a:pPr lvl="0">
              <a:defRPr sz="2600">
                <a:solidFill>
                  <a:srgbClr val="FFFFFF"/>
                </a:solidFill>
                <a:latin typeface="Lantinghei SC Demibold"/>
                <a:ea typeface="Lantinghei SC Demibold"/>
                <a:cs typeface="Lantinghei SC Demibold"/>
                <a:sym typeface="Lantinghei SC Demibold"/>
              </a:defRPr>
            </a:pPr>
            <a:r>
              <a:rPr lang="zh-CN" altLang="en-US" sz="1800" dirty="0" smtClean="0">
                <a:latin typeface="微软雅黑"/>
                <a:ea typeface="微软雅黑"/>
                <a:cs typeface="微软雅黑"/>
              </a:rPr>
              <a:t>风险举报及服务</a:t>
            </a:r>
            <a:endParaRPr sz="1800" dirty="0">
              <a:latin typeface="微软雅黑"/>
              <a:ea typeface="微软雅黑"/>
              <a:cs typeface="微软雅黑"/>
            </a:endParaRPr>
          </a:p>
        </p:txBody>
      </p:sp>
      <p:sp>
        <p:nvSpPr>
          <p:cNvPr id="25" name="Shape 139"/>
          <p:cNvSpPr/>
          <p:nvPr/>
        </p:nvSpPr>
        <p:spPr>
          <a:xfrm>
            <a:off x="1435643" y="1188121"/>
            <a:ext cx="1728192" cy="504056"/>
          </a:xfrm>
          <a:prstGeom prst="roundRect">
            <a:avLst>
              <a:gd name="adj" fmla="val 15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w="12700" cap="flat">
            <a:noFill/>
            <a:miter lim="400000"/>
          </a:ln>
          <a:effectLst/>
        </p:spPr>
        <p:txBody>
          <a:bodyPr wrap="square" lIns="39134" tIns="39134" rIns="39134" bIns="39134" numCol="1" anchor="ctr">
            <a:noAutofit/>
          </a:bodyPr>
          <a:lstStyle/>
          <a:p>
            <a:pPr lvl="0">
              <a:defRPr sz="2600">
                <a:solidFill>
                  <a:srgbClr val="FFFFFF"/>
                </a:solidFill>
                <a:latin typeface="Lantinghei SC Demibold"/>
                <a:ea typeface="Lantinghei SC Demibold"/>
                <a:cs typeface="Lantinghei SC Demibold"/>
                <a:sym typeface="Lantinghei SC Demibold"/>
              </a:defRPr>
            </a:pPr>
            <a:endParaRPr/>
          </a:p>
        </p:txBody>
      </p:sp>
      <p:sp>
        <p:nvSpPr>
          <p:cNvPr id="26" name="矩形 25"/>
          <p:cNvSpPr/>
          <p:nvPr/>
        </p:nvSpPr>
        <p:spPr>
          <a:xfrm>
            <a:off x="1435643" y="1250836"/>
            <a:ext cx="1948833" cy="369332"/>
          </a:xfrm>
          <a:prstGeom prst="rect">
            <a:avLst/>
          </a:prstGeom>
        </p:spPr>
        <p:txBody>
          <a:bodyPr wrap="square">
            <a:spAutoFit/>
          </a:bodyPr>
          <a:lstStyle/>
          <a:p>
            <a:r>
              <a:rPr lang="zh-CN" altLang="en-US" sz="1800" dirty="0">
                <a:solidFill>
                  <a:srgbClr val="FFFFFF"/>
                </a:solidFill>
                <a:latin typeface="微软雅黑"/>
                <a:ea typeface="微软雅黑"/>
                <a:cs typeface="微软雅黑"/>
              </a:rPr>
              <a:t>用户个性化教育</a:t>
            </a:r>
            <a:endParaRPr lang="en-US" altLang="zh-CN" sz="1800" dirty="0">
              <a:solidFill>
                <a:srgbClr val="FFFFFF"/>
              </a:solidFill>
              <a:latin typeface="微软雅黑"/>
              <a:ea typeface="微软雅黑"/>
              <a:cs typeface="微软雅黑"/>
            </a:endParaRPr>
          </a:p>
        </p:txBody>
      </p:sp>
      <p:sp>
        <p:nvSpPr>
          <p:cNvPr id="32" name="Shape 139"/>
          <p:cNvSpPr/>
          <p:nvPr/>
        </p:nvSpPr>
        <p:spPr>
          <a:xfrm>
            <a:off x="6264796" y="1188120"/>
            <a:ext cx="1728192" cy="490441"/>
          </a:xfrm>
          <a:prstGeom prst="roundRect">
            <a:avLst>
              <a:gd name="adj" fmla="val 15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w="12700" cap="flat">
            <a:noFill/>
            <a:miter lim="400000"/>
          </a:ln>
          <a:effectLst/>
        </p:spPr>
        <p:txBody>
          <a:bodyPr wrap="square" lIns="39134" tIns="39134" rIns="39134" bIns="39134" numCol="1" anchor="ctr">
            <a:noAutofit/>
          </a:bodyPr>
          <a:lstStyle/>
          <a:p>
            <a:pPr lvl="0">
              <a:defRPr sz="2600">
                <a:solidFill>
                  <a:srgbClr val="FFFFFF"/>
                </a:solidFill>
                <a:latin typeface="Lantinghei SC Demibold"/>
                <a:ea typeface="Lantinghei SC Demibold"/>
                <a:cs typeface="Lantinghei SC Demibold"/>
                <a:sym typeface="Lantinghei SC Demibold"/>
              </a:defRPr>
            </a:pPr>
            <a:r>
              <a:rPr lang="zh-CN" altLang="en-US" sz="1800" dirty="0" smtClean="0">
                <a:latin typeface="微软雅黑"/>
                <a:ea typeface="微软雅黑"/>
                <a:cs typeface="微软雅黑"/>
              </a:rPr>
              <a:t>欺诈风险识别</a:t>
            </a:r>
            <a:endParaRPr sz="1600" dirty="0">
              <a:latin typeface="微软雅黑"/>
              <a:ea typeface="微软雅黑"/>
              <a:cs typeface="微软雅黑"/>
            </a:endParaRPr>
          </a:p>
        </p:txBody>
      </p:sp>
      <p:sp>
        <p:nvSpPr>
          <p:cNvPr id="33" name="Shape 139"/>
          <p:cNvSpPr/>
          <p:nvPr/>
        </p:nvSpPr>
        <p:spPr>
          <a:xfrm>
            <a:off x="8713068" y="1188120"/>
            <a:ext cx="1728192" cy="490441"/>
          </a:xfrm>
          <a:prstGeom prst="roundRect">
            <a:avLst>
              <a:gd name="adj" fmla="val 15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w="12700" cap="flat">
            <a:noFill/>
            <a:miter lim="400000"/>
          </a:ln>
          <a:effectLst/>
        </p:spPr>
        <p:txBody>
          <a:bodyPr wrap="square" lIns="39134" tIns="39134" rIns="39134" bIns="39134" numCol="1" anchor="ctr">
            <a:noAutofit/>
          </a:bodyPr>
          <a:lstStyle/>
          <a:p>
            <a:pPr lvl="0">
              <a:defRPr sz="2600">
                <a:solidFill>
                  <a:srgbClr val="FFFFFF"/>
                </a:solidFill>
                <a:latin typeface="Lantinghei SC Demibold"/>
                <a:ea typeface="Lantinghei SC Demibold"/>
                <a:cs typeface="Lantinghei SC Demibold"/>
                <a:sym typeface="Lantinghei SC Demibold"/>
              </a:defRPr>
            </a:pPr>
            <a:r>
              <a:rPr lang="zh-CN" altLang="en-US" sz="1800" dirty="0" smtClean="0">
                <a:latin typeface="微软雅黑"/>
                <a:ea typeface="微软雅黑"/>
                <a:cs typeface="微软雅黑"/>
              </a:rPr>
              <a:t>欺诈风险管控</a:t>
            </a:r>
            <a:endParaRPr sz="1800" dirty="0">
              <a:latin typeface="微软雅黑"/>
              <a:ea typeface="微软雅黑"/>
              <a:cs typeface="微软雅黑"/>
            </a:endParaRPr>
          </a:p>
        </p:txBody>
      </p:sp>
      <p:sp>
        <p:nvSpPr>
          <p:cNvPr id="34" name="Shape 139"/>
          <p:cNvSpPr/>
          <p:nvPr/>
        </p:nvSpPr>
        <p:spPr>
          <a:xfrm>
            <a:off x="11161340" y="1188120"/>
            <a:ext cx="1728192" cy="490441"/>
          </a:xfrm>
          <a:prstGeom prst="roundRect">
            <a:avLst>
              <a:gd name="adj" fmla="val 15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w="12700" cap="flat">
            <a:noFill/>
            <a:miter lim="400000"/>
          </a:ln>
          <a:effectLst/>
        </p:spPr>
        <p:txBody>
          <a:bodyPr wrap="square" lIns="39134" tIns="39134" rIns="39134" bIns="39134" numCol="1" anchor="ctr">
            <a:noAutofit/>
          </a:bodyPr>
          <a:lstStyle/>
          <a:p>
            <a:pPr lvl="0">
              <a:defRPr sz="2600">
                <a:solidFill>
                  <a:srgbClr val="FFFFFF"/>
                </a:solidFill>
                <a:latin typeface="Lantinghei SC Demibold"/>
                <a:ea typeface="Lantinghei SC Demibold"/>
                <a:cs typeface="Lantinghei SC Demibold"/>
                <a:sym typeface="Lantinghei SC Demibold"/>
              </a:defRPr>
            </a:pPr>
            <a:r>
              <a:rPr lang="zh-CN" altLang="en-US" sz="1600" dirty="0" smtClean="0">
                <a:latin typeface="微软雅黑"/>
                <a:ea typeface="微软雅黑"/>
                <a:cs typeface="微软雅黑"/>
              </a:rPr>
              <a:t>线下打击</a:t>
            </a:r>
            <a:endParaRPr sz="1600" dirty="0">
              <a:latin typeface="微软雅黑"/>
              <a:ea typeface="微软雅黑"/>
              <a:cs typeface="微软雅黑"/>
            </a:endParaRPr>
          </a:p>
        </p:txBody>
      </p:sp>
      <p:sp>
        <p:nvSpPr>
          <p:cNvPr id="6" name="文本框 5"/>
          <p:cNvSpPr txBox="1"/>
          <p:nvPr/>
        </p:nvSpPr>
        <p:spPr>
          <a:xfrm>
            <a:off x="1435643" y="1960463"/>
            <a:ext cx="1800200" cy="307777"/>
          </a:xfrm>
          <a:prstGeom prst="rect">
            <a:avLst/>
          </a:prstGeom>
          <a:noFill/>
        </p:spPr>
        <p:txBody>
          <a:bodyPr wrap="square" rtlCol="0">
            <a:spAutoFit/>
          </a:bodyPr>
          <a:lstStyle/>
          <a:p>
            <a:r>
              <a:rPr kumimoji="1" lang="zh-CN" altLang="en-US" sz="1400" dirty="0" smtClean="0">
                <a:solidFill>
                  <a:srgbClr val="CCFFCC"/>
                </a:solidFill>
                <a:latin typeface="微软雅黑"/>
                <a:ea typeface="微软雅黑"/>
                <a:cs typeface="微软雅黑"/>
              </a:rPr>
              <a:t>提升用户安全意识</a:t>
            </a:r>
            <a:endParaRPr kumimoji="1" lang="zh-CN" altLang="en-US" sz="1400" dirty="0">
              <a:solidFill>
                <a:srgbClr val="CCFFCC"/>
              </a:solidFill>
              <a:latin typeface="微软雅黑"/>
              <a:ea typeface="微软雅黑"/>
              <a:cs typeface="微软雅黑"/>
            </a:endParaRPr>
          </a:p>
        </p:txBody>
      </p:sp>
      <p:sp>
        <p:nvSpPr>
          <p:cNvPr id="36" name="文本框 35"/>
          <p:cNvSpPr txBox="1"/>
          <p:nvPr/>
        </p:nvSpPr>
        <p:spPr>
          <a:xfrm>
            <a:off x="3816524" y="1960463"/>
            <a:ext cx="1800200" cy="523220"/>
          </a:xfrm>
          <a:prstGeom prst="rect">
            <a:avLst/>
          </a:prstGeom>
          <a:noFill/>
        </p:spPr>
        <p:txBody>
          <a:bodyPr wrap="square" rtlCol="0">
            <a:spAutoFit/>
          </a:bodyPr>
          <a:lstStyle/>
          <a:p>
            <a:r>
              <a:rPr kumimoji="1" lang="zh-CN" altLang="en-US" sz="1400" dirty="0" smtClean="0">
                <a:solidFill>
                  <a:srgbClr val="CCFFCC"/>
                </a:solidFill>
                <a:latin typeface="微软雅黑"/>
                <a:ea typeface="微软雅黑"/>
                <a:cs typeface="微软雅黑"/>
              </a:rPr>
              <a:t>看清冰山下的风险</a:t>
            </a:r>
          </a:p>
          <a:p>
            <a:r>
              <a:rPr kumimoji="1" lang="zh-CN" altLang="en-US" sz="1400" dirty="0" smtClean="0">
                <a:solidFill>
                  <a:srgbClr val="CCFFCC"/>
                </a:solidFill>
                <a:latin typeface="微软雅黑"/>
                <a:ea typeface="微软雅黑"/>
                <a:cs typeface="微软雅黑"/>
              </a:rPr>
              <a:t>快速打击骗子</a:t>
            </a:r>
            <a:endParaRPr kumimoji="1" lang="en-US" altLang="zh-CN" sz="1400" dirty="0" smtClean="0">
              <a:solidFill>
                <a:srgbClr val="CCFFCC"/>
              </a:solidFill>
              <a:latin typeface="微软雅黑"/>
              <a:ea typeface="微软雅黑"/>
              <a:cs typeface="微软雅黑"/>
            </a:endParaRPr>
          </a:p>
        </p:txBody>
      </p:sp>
      <p:sp>
        <p:nvSpPr>
          <p:cNvPr id="37" name="文本框 36"/>
          <p:cNvSpPr txBox="1"/>
          <p:nvPr/>
        </p:nvSpPr>
        <p:spPr>
          <a:xfrm>
            <a:off x="6264796" y="1960463"/>
            <a:ext cx="1800200" cy="307777"/>
          </a:xfrm>
          <a:prstGeom prst="rect">
            <a:avLst/>
          </a:prstGeom>
          <a:noFill/>
        </p:spPr>
        <p:txBody>
          <a:bodyPr wrap="square" rtlCol="0">
            <a:spAutoFit/>
          </a:bodyPr>
          <a:lstStyle/>
          <a:p>
            <a:r>
              <a:rPr kumimoji="1" lang="zh-CN" altLang="en-US" sz="1400" dirty="0" smtClean="0">
                <a:solidFill>
                  <a:srgbClr val="CCFFCC"/>
                </a:solidFill>
                <a:latin typeface="微软雅黑"/>
                <a:ea typeface="微软雅黑"/>
                <a:cs typeface="微软雅黑"/>
              </a:rPr>
              <a:t>大数据驱动精准识别</a:t>
            </a:r>
            <a:endParaRPr kumimoji="1" lang="zh-CN" altLang="en-US" sz="1400" dirty="0">
              <a:solidFill>
                <a:srgbClr val="CCFFCC"/>
              </a:solidFill>
              <a:latin typeface="微软雅黑"/>
              <a:ea typeface="微软雅黑"/>
              <a:cs typeface="微软雅黑"/>
            </a:endParaRPr>
          </a:p>
        </p:txBody>
      </p:sp>
      <p:sp>
        <p:nvSpPr>
          <p:cNvPr id="38" name="文本框 37"/>
          <p:cNvSpPr txBox="1"/>
          <p:nvPr/>
        </p:nvSpPr>
        <p:spPr>
          <a:xfrm>
            <a:off x="8713068" y="1960463"/>
            <a:ext cx="1800200" cy="307777"/>
          </a:xfrm>
          <a:prstGeom prst="rect">
            <a:avLst/>
          </a:prstGeom>
          <a:noFill/>
        </p:spPr>
        <p:txBody>
          <a:bodyPr wrap="square" rtlCol="0">
            <a:spAutoFit/>
          </a:bodyPr>
          <a:lstStyle/>
          <a:p>
            <a:r>
              <a:rPr kumimoji="1" lang="zh-CN" altLang="en-US" sz="1400" dirty="0" smtClean="0">
                <a:solidFill>
                  <a:srgbClr val="CCFFCC"/>
                </a:solidFill>
                <a:latin typeface="微软雅黑"/>
                <a:ea typeface="微软雅黑"/>
                <a:cs typeface="微软雅黑"/>
              </a:rPr>
              <a:t>资金管控 骗子打击</a:t>
            </a:r>
            <a:endParaRPr kumimoji="1" lang="zh-CN" altLang="en-US" sz="1400" dirty="0">
              <a:solidFill>
                <a:srgbClr val="CCFFCC"/>
              </a:solidFill>
              <a:latin typeface="微软雅黑"/>
              <a:ea typeface="微软雅黑"/>
              <a:cs typeface="微软雅黑"/>
            </a:endParaRPr>
          </a:p>
        </p:txBody>
      </p:sp>
      <p:sp>
        <p:nvSpPr>
          <p:cNvPr id="39" name="文本框 38"/>
          <p:cNvSpPr txBox="1"/>
          <p:nvPr/>
        </p:nvSpPr>
        <p:spPr>
          <a:xfrm>
            <a:off x="11161340" y="1964819"/>
            <a:ext cx="1800200" cy="307777"/>
          </a:xfrm>
          <a:prstGeom prst="rect">
            <a:avLst/>
          </a:prstGeom>
          <a:noFill/>
        </p:spPr>
        <p:txBody>
          <a:bodyPr wrap="square" rtlCol="0">
            <a:spAutoFit/>
          </a:bodyPr>
          <a:lstStyle/>
          <a:p>
            <a:r>
              <a:rPr kumimoji="1" lang="zh-CN" altLang="en-US" sz="1400" dirty="0" smtClean="0">
                <a:solidFill>
                  <a:srgbClr val="CCFFCC"/>
                </a:solidFill>
                <a:latin typeface="微软雅黑"/>
                <a:ea typeface="微软雅黑"/>
                <a:cs typeface="微软雅黑"/>
              </a:rPr>
              <a:t>净化社会生态</a:t>
            </a:r>
            <a:endParaRPr kumimoji="1" lang="en-US" altLang="zh-CN" sz="1400" dirty="0">
              <a:solidFill>
                <a:srgbClr val="CCFFCC"/>
              </a:solidFill>
              <a:latin typeface="微软雅黑"/>
              <a:ea typeface="微软雅黑"/>
              <a:cs typeface="微软雅黑"/>
            </a:endParaRPr>
          </a:p>
        </p:txBody>
      </p:sp>
      <p:sp>
        <p:nvSpPr>
          <p:cNvPr id="14"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电信网络诈骗立体防控</a:t>
            </a:r>
          </a:p>
        </p:txBody>
      </p:sp>
    </p:spTree>
    <p:extLst>
      <p:ext uri="{BB962C8B-B14F-4D97-AF65-F5344CB8AC3E}">
        <p14:creationId xmlns:p14="http://schemas.microsoft.com/office/powerpoint/2010/main" val="4012542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4715" y="1015880"/>
            <a:ext cx="432048" cy="1077218"/>
          </a:xfrm>
          <a:prstGeom prst="rect">
            <a:avLst/>
          </a:prstGeom>
          <a:noFill/>
        </p:spPr>
        <p:txBody>
          <a:bodyPr wrap="square" rtlCol="0">
            <a:spAutoFit/>
          </a:bodyPr>
          <a:lstStyle/>
          <a:p>
            <a:r>
              <a:rPr lang="zh-CN" altLang="en-US" sz="1600" b="1" dirty="0" smtClean="0">
                <a:solidFill>
                  <a:srgbClr val="FFFFFF"/>
                </a:solidFill>
                <a:latin typeface="微软雅黑"/>
                <a:ea typeface="微软雅黑"/>
                <a:cs typeface="微软雅黑"/>
              </a:rPr>
              <a:t>用户画像</a:t>
            </a:r>
            <a:endParaRPr lang="zh-CN" altLang="en-US" sz="1600" b="1" dirty="0">
              <a:solidFill>
                <a:srgbClr val="FFFFFF"/>
              </a:solidFill>
              <a:latin typeface="微软雅黑"/>
              <a:ea typeface="微软雅黑"/>
              <a:cs typeface="微软雅黑"/>
            </a:endParaRPr>
          </a:p>
        </p:txBody>
      </p:sp>
      <p:grpSp>
        <p:nvGrpSpPr>
          <p:cNvPr id="15" name="组 14"/>
          <p:cNvGrpSpPr/>
          <p:nvPr/>
        </p:nvGrpSpPr>
        <p:grpSpPr>
          <a:xfrm>
            <a:off x="1664755" y="943872"/>
            <a:ext cx="3240360" cy="1368808"/>
            <a:chOff x="3190648" y="2109388"/>
            <a:chExt cx="8666164" cy="3372168"/>
          </a:xfrm>
        </p:grpSpPr>
        <p:sp>
          <p:nvSpPr>
            <p:cNvPr id="16" name="流程图: 过程 1"/>
            <p:cNvSpPr/>
            <p:nvPr/>
          </p:nvSpPr>
          <p:spPr>
            <a:xfrm>
              <a:off x="10993940" y="2564374"/>
              <a:ext cx="862872" cy="43200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kumimoji="1" lang="zh-CN" altLang="en-US" sz="1200" b="1" dirty="0" smtClean="0">
                  <a:solidFill>
                    <a:srgbClr val="FF0000"/>
                  </a:solidFill>
                  <a:latin typeface="微软雅黑"/>
                  <a:ea typeface="微软雅黑"/>
                  <a:cs typeface="微软雅黑"/>
                </a:rPr>
                <a:t>安全特征</a:t>
              </a:r>
              <a:endParaRPr kumimoji="1" lang="en-US" altLang="zh-CN" sz="1200" b="1" dirty="0">
                <a:solidFill>
                  <a:srgbClr val="FF0000"/>
                </a:solidFill>
                <a:latin typeface="微软雅黑"/>
                <a:ea typeface="微软雅黑"/>
                <a:cs typeface="微软雅黑"/>
              </a:endParaRPr>
            </a:p>
          </p:txBody>
        </p:sp>
        <p:sp>
          <p:nvSpPr>
            <p:cNvPr id="17" name="流程图: 过程 1"/>
            <p:cNvSpPr/>
            <p:nvPr/>
          </p:nvSpPr>
          <p:spPr>
            <a:xfrm>
              <a:off x="10987302" y="4746652"/>
              <a:ext cx="793552" cy="4320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kumimoji="1" lang="zh-CN" altLang="en-US" sz="1200" b="1" dirty="0" smtClean="0">
                  <a:solidFill>
                    <a:srgbClr val="FF0000"/>
                  </a:solidFill>
                  <a:latin typeface="微软雅黑"/>
                  <a:ea typeface="微软雅黑"/>
                  <a:cs typeface="微软雅黑"/>
                </a:rPr>
                <a:t>兴趣特征</a:t>
              </a:r>
              <a:endParaRPr kumimoji="1" lang="en-US" altLang="zh-CN" sz="1200" b="1" dirty="0">
                <a:solidFill>
                  <a:srgbClr val="FF0000"/>
                </a:solidFill>
                <a:latin typeface="微软雅黑"/>
                <a:ea typeface="微软雅黑"/>
                <a:cs typeface="微软雅黑"/>
              </a:endParaRPr>
            </a:p>
          </p:txBody>
        </p:sp>
        <p:sp>
          <p:nvSpPr>
            <p:cNvPr id="18" name="流程图: 过程 1"/>
            <p:cNvSpPr/>
            <p:nvPr/>
          </p:nvSpPr>
          <p:spPr>
            <a:xfrm>
              <a:off x="3190648" y="2281866"/>
              <a:ext cx="3081303" cy="709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kumimoji="1" lang="zh-CN" altLang="en-US" sz="1200" b="1" dirty="0" smtClean="0">
                  <a:solidFill>
                    <a:srgbClr val="FF0000"/>
                  </a:solidFill>
                  <a:latin typeface="微软雅黑"/>
                  <a:ea typeface="微软雅黑"/>
                  <a:cs typeface="微软雅黑"/>
                </a:rPr>
                <a:t>安全意识</a:t>
              </a:r>
              <a:endParaRPr kumimoji="1" lang="en-US" altLang="zh-CN" sz="1200" b="1" dirty="0" smtClean="0">
                <a:solidFill>
                  <a:srgbClr val="FF0000"/>
                </a:solidFill>
                <a:latin typeface="微软雅黑"/>
                <a:ea typeface="微软雅黑"/>
                <a:cs typeface="微软雅黑"/>
              </a:endParaRPr>
            </a:p>
            <a:p>
              <a:pPr algn="ctr"/>
              <a:r>
                <a:rPr kumimoji="1" lang="zh-CN" altLang="en-US" sz="1200" b="1" dirty="0" smtClean="0">
                  <a:solidFill>
                    <a:srgbClr val="FF0000"/>
                  </a:solidFill>
                  <a:latin typeface="微软雅黑"/>
                  <a:ea typeface="微软雅黑"/>
                  <a:cs typeface="微软雅黑"/>
                </a:rPr>
                <a:t>缺乏人群</a:t>
              </a:r>
              <a:endParaRPr kumimoji="1" lang="en-US" altLang="zh-CN" sz="1200" b="1" dirty="0">
                <a:solidFill>
                  <a:srgbClr val="FF0000"/>
                </a:solidFill>
                <a:latin typeface="微软雅黑"/>
                <a:ea typeface="微软雅黑"/>
                <a:cs typeface="微软雅黑"/>
              </a:endParaRPr>
            </a:p>
          </p:txBody>
        </p:sp>
        <p:sp>
          <p:nvSpPr>
            <p:cNvPr id="19" name="流程图: 过程 1"/>
            <p:cNvSpPr/>
            <p:nvPr/>
          </p:nvSpPr>
          <p:spPr>
            <a:xfrm>
              <a:off x="6849698" y="2368749"/>
              <a:ext cx="2888720" cy="5854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kumimoji="1" lang="zh-CN" altLang="en-US" sz="1200" b="1" dirty="0" smtClean="0">
                  <a:solidFill>
                    <a:srgbClr val="FF0000"/>
                  </a:solidFill>
                  <a:latin typeface="微软雅黑"/>
                  <a:ea typeface="微软雅黑"/>
                  <a:cs typeface="微软雅黑"/>
                </a:rPr>
                <a:t>安全感</a:t>
              </a:r>
              <a:endParaRPr kumimoji="1" lang="en-US" altLang="zh-CN" sz="1200" b="1" dirty="0" smtClean="0">
                <a:solidFill>
                  <a:srgbClr val="FF0000"/>
                </a:solidFill>
                <a:latin typeface="微软雅黑"/>
                <a:ea typeface="微软雅黑"/>
                <a:cs typeface="微软雅黑"/>
              </a:endParaRPr>
            </a:p>
            <a:p>
              <a:r>
                <a:rPr kumimoji="1" lang="zh-CN" altLang="en-US" sz="1200" b="1" dirty="0" smtClean="0">
                  <a:solidFill>
                    <a:srgbClr val="FF0000"/>
                  </a:solidFill>
                  <a:latin typeface="微软雅黑"/>
                  <a:ea typeface="微软雅黑"/>
                  <a:cs typeface="微软雅黑"/>
                </a:rPr>
                <a:t>缺失人群</a:t>
              </a:r>
              <a:endParaRPr kumimoji="1" lang="en-US" altLang="zh-CN" sz="1200" b="1" dirty="0">
                <a:solidFill>
                  <a:srgbClr val="FF0000"/>
                </a:solidFill>
                <a:latin typeface="微软雅黑"/>
                <a:ea typeface="微软雅黑"/>
                <a:cs typeface="微软雅黑"/>
              </a:endParaRPr>
            </a:p>
          </p:txBody>
        </p:sp>
        <p:sp>
          <p:nvSpPr>
            <p:cNvPr id="20" name="流程图: 过程 1"/>
            <p:cNvSpPr/>
            <p:nvPr/>
          </p:nvSpPr>
          <p:spPr>
            <a:xfrm>
              <a:off x="6849698" y="4592953"/>
              <a:ext cx="2396396" cy="5368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kumimoji="1" lang="zh-CN" altLang="en-US" sz="1200" b="1" dirty="0" smtClean="0">
                  <a:solidFill>
                    <a:srgbClr val="FF0000"/>
                  </a:solidFill>
                  <a:latin typeface="微软雅黑"/>
                  <a:ea typeface="微软雅黑"/>
                  <a:cs typeface="微软雅黑"/>
                </a:rPr>
                <a:t>网络活跃</a:t>
              </a:r>
              <a:endParaRPr kumimoji="1" lang="en-US" altLang="zh-CN" sz="1200" b="1" dirty="0" smtClean="0">
                <a:solidFill>
                  <a:srgbClr val="FF0000"/>
                </a:solidFill>
                <a:latin typeface="微软雅黑"/>
                <a:ea typeface="微软雅黑"/>
                <a:cs typeface="微软雅黑"/>
              </a:endParaRPr>
            </a:p>
            <a:p>
              <a:r>
                <a:rPr kumimoji="1" lang="zh-CN" altLang="en-US" sz="1200" b="1" dirty="0" smtClean="0">
                  <a:solidFill>
                    <a:srgbClr val="FF0000"/>
                  </a:solidFill>
                  <a:latin typeface="微软雅黑"/>
                  <a:ea typeface="微软雅黑"/>
                  <a:cs typeface="微软雅黑"/>
                </a:rPr>
                <a:t>用户</a:t>
              </a:r>
              <a:endParaRPr kumimoji="1" lang="en-US" altLang="zh-CN" sz="1200" b="1" dirty="0">
                <a:solidFill>
                  <a:srgbClr val="FF0000"/>
                </a:solidFill>
                <a:latin typeface="微软雅黑"/>
                <a:ea typeface="微软雅黑"/>
                <a:cs typeface="微软雅黑"/>
              </a:endParaRPr>
            </a:p>
          </p:txBody>
        </p:sp>
        <p:sp>
          <p:nvSpPr>
            <p:cNvPr id="28" name="流程图: 过程 1"/>
            <p:cNvSpPr/>
            <p:nvPr/>
          </p:nvSpPr>
          <p:spPr>
            <a:xfrm>
              <a:off x="3575816" y="4476918"/>
              <a:ext cx="2888721" cy="7070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kumimoji="1" lang="zh-CN" altLang="en-US" sz="1200" b="1" dirty="0" smtClean="0">
                  <a:solidFill>
                    <a:srgbClr val="FF0000"/>
                  </a:solidFill>
                  <a:latin typeface="微软雅黑"/>
                  <a:ea typeface="微软雅黑"/>
                  <a:cs typeface="微软雅黑"/>
                </a:rPr>
                <a:t>安全内容</a:t>
              </a:r>
              <a:endParaRPr kumimoji="1" lang="en-US" altLang="zh-CN" sz="1200" b="1" dirty="0" smtClean="0">
                <a:solidFill>
                  <a:srgbClr val="FF0000"/>
                </a:solidFill>
                <a:latin typeface="微软雅黑"/>
                <a:ea typeface="微软雅黑"/>
                <a:cs typeface="微软雅黑"/>
              </a:endParaRPr>
            </a:p>
            <a:p>
              <a:r>
                <a:rPr kumimoji="1" lang="zh-CN" altLang="en-US" sz="1200" b="1" dirty="0" smtClean="0">
                  <a:solidFill>
                    <a:srgbClr val="FF0000"/>
                  </a:solidFill>
                  <a:latin typeface="微软雅黑"/>
                  <a:ea typeface="微软雅黑"/>
                  <a:cs typeface="微软雅黑"/>
                </a:rPr>
                <a:t>感兴趣人群</a:t>
              </a:r>
              <a:endParaRPr kumimoji="1" lang="en-US" altLang="zh-CN" sz="1200" b="1" dirty="0">
                <a:solidFill>
                  <a:srgbClr val="FF0000"/>
                </a:solidFill>
                <a:latin typeface="微软雅黑"/>
                <a:ea typeface="微软雅黑"/>
                <a:cs typeface="微软雅黑"/>
              </a:endParaRPr>
            </a:p>
          </p:txBody>
        </p:sp>
        <p:pic>
          <p:nvPicPr>
            <p:cNvPr id="29" name="图片 28" descr="加号.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157" y="3470213"/>
              <a:ext cx="600927" cy="600927"/>
            </a:xfrm>
            <a:prstGeom prst="rect">
              <a:avLst/>
            </a:prstGeom>
          </p:spPr>
        </p:pic>
        <p:pic>
          <p:nvPicPr>
            <p:cNvPr id="30" name="图片 29" descr="安全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2752" y="2109388"/>
              <a:ext cx="884432" cy="884432"/>
            </a:xfrm>
            <a:prstGeom prst="ellipse">
              <a:avLst/>
            </a:prstGeom>
            <a:solidFill>
              <a:srgbClr val="38A8FA"/>
            </a:solidFill>
          </p:spPr>
        </p:pic>
        <p:pic>
          <p:nvPicPr>
            <p:cNvPr id="31" name="图片 30" descr="活跃用户.png"/>
            <p:cNvPicPr>
              <a:picLocks noChangeAspect="1"/>
            </p:cNvPicPr>
            <p:nvPr/>
          </p:nvPicPr>
          <p:blipFill rotWithShape="1">
            <a:blip r:embed="rId5" cstate="print">
              <a:extLst>
                <a:ext uri="{28A0092B-C50C-407E-A947-70E740481C1C}">
                  <a14:useLocalDpi xmlns:a14="http://schemas.microsoft.com/office/drawing/2010/main" val="0"/>
                </a:ext>
              </a:extLst>
            </a:blip>
            <a:srcRect l="-9575" t="-9729" r="-9579" b="-11347"/>
            <a:stretch/>
          </p:blipFill>
          <p:spPr>
            <a:xfrm>
              <a:off x="9932753" y="4581556"/>
              <a:ext cx="900000" cy="900000"/>
            </a:xfrm>
            <a:prstGeom prst="ellipse">
              <a:avLst/>
            </a:prstGeom>
            <a:solidFill>
              <a:srgbClr val="38A8FA"/>
            </a:solidFill>
          </p:spPr>
        </p:pic>
      </p:grpSp>
      <p:cxnSp>
        <p:nvCxnSpPr>
          <p:cNvPr id="4" name="直线连接符 3"/>
          <p:cNvCxnSpPr/>
          <p:nvPr/>
        </p:nvCxnSpPr>
        <p:spPr>
          <a:xfrm>
            <a:off x="1952787" y="1663952"/>
            <a:ext cx="18002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35" name="直线连接符 34"/>
          <p:cNvCxnSpPr/>
          <p:nvPr/>
        </p:nvCxnSpPr>
        <p:spPr>
          <a:xfrm flipV="1">
            <a:off x="2886761" y="1076873"/>
            <a:ext cx="2130" cy="1102891"/>
          </a:xfrm>
          <a:prstGeom prst="line">
            <a:avLst/>
          </a:prstGeom>
          <a:ln>
            <a:prstDash val="dot"/>
          </a:ln>
        </p:spPr>
        <p:style>
          <a:lnRef idx="2">
            <a:schemeClr val="accent1"/>
          </a:lnRef>
          <a:fillRef idx="0">
            <a:schemeClr val="accent1"/>
          </a:fillRef>
          <a:effectRef idx="1">
            <a:schemeClr val="accent1"/>
          </a:effectRef>
          <a:fontRef idx="minor">
            <a:schemeClr val="tx1"/>
          </a:fontRef>
        </p:style>
      </p:cxnSp>
      <p:grpSp>
        <p:nvGrpSpPr>
          <p:cNvPr id="41" name="组 40"/>
          <p:cNvGrpSpPr/>
          <p:nvPr/>
        </p:nvGrpSpPr>
        <p:grpSpPr>
          <a:xfrm>
            <a:off x="5688732" y="727848"/>
            <a:ext cx="2240719" cy="1756416"/>
            <a:chOff x="600799" y="608897"/>
            <a:chExt cx="2220637" cy="1522289"/>
          </a:xfrm>
        </p:grpSpPr>
        <p:pic>
          <p:nvPicPr>
            <p:cNvPr id="42" name="图片 41"/>
            <p:cNvPicPr>
              <a:picLocks noChangeAspect="1"/>
            </p:cNvPicPr>
            <p:nvPr/>
          </p:nvPicPr>
          <p:blipFill>
            <a:blip r:embed="rId6"/>
            <a:stretch>
              <a:fillRect/>
            </a:stretch>
          </p:blipFill>
          <p:spPr>
            <a:xfrm>
              <a:off x="600799" y="608897"/>
              <a:ext cx="2220637" cy="958140"/>
            </a:xfrm>
            <a:prstGeom prst="rect">
              <a:avLst/>
            </a:prstGeom>
          </p:spPr>
        </p:pic>
        <p:sp>
          <p:nvSpPr>
            <p:cNvPr id="43" name="文本框 42"/>
            <p:cNvSpPr txBox="1"/>
            <p:nvPr/>
          </p:nvSpPr>
          <p:spPr>
            <a:xfrm>
              <a:off x="600799" y="1725261"/>
              <a:ext cx="2141329" cy="405925"/>
            </a:xfrm>
            <a:prstGeom prst="rect">
              <a:avLst/>
            </a:prstGeom>
            <a:noFill/>
          </p:spPr>
          <p:txBody>
            <a:bodyPr wrap="square" rtlCol="0">
              <a:spAutoFit/>
            </a:bodyPr>
            <a:lstStyle/>
            <a:p>
              <a:r>
                <a:rPr kumimoji="1" lang="zh-CN" altLang="en-US" sz="1050" dirty="0" smtClean="0">
                  <a:solidFill>
                    <a:srgbClr val="CCFFCC"/>
                  </a:solidFill>
                  <a:latin typeface="微软雅黑"/>
                  <a:ea typeface="微软雅黑"/>
                  <a:cs typeface="微软雅黑"/>
                </a:rPr>
                <a:t>订单泄露：</a:t>
              </a:r>
              <a:endParaRPr kumimoji="1" lang="en-US" altLang="zh-CN" sz="1050" dirty="0" smtClean="0">
                <a:solidFill>
                  <a:srgbClr val="CCFFCC"/>
                </a:solidFill>
                <a:latin typeface="微软雅黑"/>
                <a:ea typeface="微软雅黑"/>
                <a:cs typeface="微软雅黑"/>
              </a:endParaRPr>
            </a:p>
            <a:p>
              <a:r>
                <a:rPr kumimoji="1" lang="zh-CN" altLang="en-US" sz="1050" dirty="0" smtClean="0">
                  <a:solidFill>
                    <a:srgbClr val="CCFFCC"/>
                  </a:solidFill>
                  <a:latin typeface="微软雅黑"/>
                  <a:ea typeface="微软雅黑"/>
                  <a:cs typeface="微软雅黑"/>
                </a:rPr>
                <a:t>累计</a:t>
              </a:r>
              <a:r>
                <a:rPr kumimoji="1" lang="en-US" altLang="zh-CN" sz="1050" dirty="0" smtClean="0">
                  <a:solidFill>
                    <a:srgbClr val="CCFFCC"/>
                  </a:solidFill>
                  <a:latin typeface="微软雅黑"/>
                  <a:ea typeface="微软雅黑"/>
                  <a:cs typeface="微软雅黑"/>
                </a:rPr>
                <a:t>153</a:t>
              </a:r>
              <a:r>
                <a:rPr kumimoji="1" lang="zh-CN" altLang="en-US" sz="1050" dirty="0" smtClean="0">
                  <a:solidFill>
                    <a:srgbClr val="CCFFCC"/>
                  </a:solidFill>
                  <a:latin typeface="微软雅黑"/>
                  <a:ea typeface="微软雅黑"/>
                  <a:cs typeface="微软雅黑"/>
                </a:rPr>
                <a:t>万人，点击率</a:t>
              </a:r>
              <a:r>
                <a:rPr kumimoji="1" lang="en-US" altLang="zh-CN" sz="1050" dirty="0" smtClean="0">
                  <a:solidFill>
                    <a:srgbClr val="CCFFCC"/>
                  </a:solidFill>
                  <a:latin typeface="微软雅黑"/>
                  <a:ea typeface="微软雅黑"/>
                  <a:cs typeface="微软雅黑"/>
                </a:rPr>
                <a:t>24.25%</a:t>
              </a:r>
            </a:p>
          </p:txBody>
        </p:sp>
      </p:grpSp>
      <p:sp>
        <p:nvSpPr>
          <p:cNvPr id="11" name="右箭头 10"/>
          <p:cNvSpPr/>
          <p:nvPr/>
        </p:nvSpPr>
        <p:spPr>
          <a:xfrm>
            <a:off x="5184676" y="1447928"/>
            <a:ext cx="360040"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4" name="组 43"/>
          <p:cNvGrpSpPr/>
          <p:nvPr/>
        </p:nvGrpSpPr>
        <p:grpSpPr>
          <a:xfrm>
            <a:off x="8182721" y="727851"/>
            <a:ext cx="2627050" cy="1767050"/>
            <a:chOff x="680108" y="3695594"/>
            <a:chExt cx="1656046" cy="909332"/>
          </a:xfrm>
        </p:grpSpPr>
        <p:pic>
          <p:nvPicPr>
            <p:cNvPr id="45" name="图片 44"/>
            <p:cNvPicPr>
              <a:picLocks noChangeAspect="1"/>
            </p:cNvPicPr>
            <p:nvPr/>
          </p:nvPicPr>
          <p:blipFill>
            <a:blip r:embed="rId7"/>
            <a:stretch>
              <a:fillRect/>
            </a:stretch>
          </p:blipFill>
          <p:spPr>
            <a:xfrm>
              <a:off x="680108" y="3695594"/>
              <a:ext cx="1355000" cy="576064"/>
            </a:xfrm>
            <a:prstGeom prst="rect">
              <a:avLst/>
            </a:prstGeom>
          </p:spPr>
        </p:pic>
        <p:sp>
          <p:nvSpPr>
            <p:cNvPr id="46" name="文本框 45"/>
            <p:cNvSpPr txBox="1"/>
            <p:nvPr/>
          </p:nvSpPr>
          <p:spPr>
            <a:xfrm>
              <a:off x="680108" y="4363908"/>
              <a:ext cx="1656046" cy="241018"/>
            </a:xfrm>
            <a:prstGeom prst="rect">
              <a:avLst/>
            </a:prstGeom>
            <a:noFill/>
          </p:spPr>
          <p:txBody>
            <a:bodyPr wrap="square" rtlCol="0">
              <a:spAutoFit/>
            </a:bodyPr>
            <a:lstStyle/>
            <a:p>
              <a:r>
                <a:rPr kumimoji="1" lang="zh-CN" altLang="en-US" sz="1050" dirty="0">
                  <a:solidFill>
                    <a:srgbClr val="CCFFCC"/>
                  </a:solidFill>
                  <a:latin typeface="微软雅黑"/>
                  <a:ea typeface="微软雅黑"/>
                  <a:cs typeface="微软雅黑"/>
                </a:rPr>
                <a:t>兼职刷单：</a:t>
              </a:r>
              <a:endParaRPr kumimoji="1" lang="en-US" altLang="zh-CN" sz="1050" dirty="0">
                <a:solidFill>
                  <a:srgbClr val="CCFFCC"/>
                </a:solidFill>
                <a:latin typeface="微软雅黑"/>
                <a:ea typeface="微软雅黑"/>
                <a:cs typeface="微软雅黑"/>
              </a:endParaRPr>
            </a:p>
            <a:p>
              <a:r>
                <a:rPr kumimoji="1" lang="zh-CN" altLang="en-US" sz="1050" dirty="0">
                  <a:solidFill>
                    <a:srgbClr val="CCFFCC"/>
                  </a:solidFill>
                  <a:latin typeface="微软雅黑"/>
                  <a:ea typeface="微软雅黑"/>
                  <a:cs typeface="微软雅黑"/>
                </a:rPr>
                <a:t>累计</a:t>
              </a:r>
              <a:r>
                <a:rPr kumimoji="1" lang="zh-CN" altLang="zh-CN" sz="1050" dirty="0">
                  <a:solidFill>
                    <a:srgbClr val="CCFFCC"/>
                  </a:solidFill>
                  <a:latin typeface="微软雅黑"/>
                  <a:ea typeface="微软雅黑"/>
                  <a:cs typeface="微软雅黑"/>
                </a:rPr>
                <a:t>3</a:t>
              </a:r>
              <a:r>
                <a:rPr kumimoji="1" lang="en-US" altLang="zh-CN" sz="1050" dirty="0">
                  <a:solidFill>
                    <a:srgbClr val="CCFFCC"/>
                  </a:solidFill>
                  <a:latin typeface="微软雅黑"/>
                  <a:ea typeface="微软雅黑"/>
                  <a:cs typeface="微软雅黑"/>
                </a:rPr>
                <a:t>39</a:t>
              </a:r>
              <a:r>
                <a:rPr kumimoji="1" lang="zh-CN" altLang="en-US" sz="1050" dirty="0">
                  <a:solidFill>
                    <a:srgbClr val="CCFFCC"/>
                  </a:solidFill>
                  <a:latin typeface="微软雅黑"/>
                  <a:ea typeface="微软雅黑"/>
                  <a:cs typeface="微软雅黑"/>
                </a:rPr>
                <a:t>万，点击率</a:t>
              </a:r>
              <a:r>
                <a:rPr kumimoji="1" lang="zh-CN" altLang="zh-CN" sz="1050" dirty="0">
                  <a:solidFill>
                    <a:srgbClr val="CCFFCC"/>
                  </a:solidFill>
                  <a:latin typeface="微软雅黑"/>
                  <a:ea typeface="微软雅黑"/>
                  <a:cs typeface="微软雅黑"/>
                </a:rPr>
                <a:t>1</a:t>
              </a:r>
              <a:r>
                <a:rPr kumimoji="1" lang="en-US" altLang="zh-CN" sz="1050" dirty="0">
                  <a:solidFill>
                    <a:srgbClr val="CCFFCC"/>
                  </a:solidFill>
                  <a:latin typeface="微软雅黑"/>
                  <a:ea typeface="微软雅黑"/>
                  <a:cs typeface="微软雅黑"/>
                </a:rPr>
                <a:t>0.04%</a:t>
              </a:r>
            </a:p>
          </p:txBody>
        </p:sp>
      </p:grpSp>
      <p:grpSp>
        <p:nvGrpSpPr>
          <p:cNvPr id="47" name="组 46"/>
          <p:cNvGrpSpPr/>
          <p:nvPr/>
        </p:nvGrpSpPr>
        <p:grpSpPr>
          <a:xfrm>
            <a:off x="10621095" y="727845"/>
            <a:ext cx="2772493" cy="1767051"/>
            <a:chOff x="3744518" y="3492377"/>
            <a:chExt cx="2160240" cy="996582"/>
          </a:xfrm>
        </p:grpSpPr>
        <p:pic>
          <p:nvPicPr>
            <p:cNvPr id="48" name="图片 47"/>
            <p:cNvPicPr>
              <a:picLocks noChangeAspect="1"/>
            </p:cNvPicPr>
            <p:nvPr/>
          </p:nvPicPr>
          <p:blipFill>
            <a:blip r:embed="rId8"/>
            <a:stretch>
              <a:fillRect/>
            </a:stretch>
          </p:blipFill>
          <p:spPr>
            <a:xfrm>
              <a:off x="3744518" y="3492377"/>
              <a:ext cx="1440160" cy="640884"/>
            </a:xfrm>
            <a:prstGeom prst="rect">
              <a:avLst/>
            </a:prstGeom>
          </p:spPr>
        </p:pic>
        <p:sp>
          <p:nvSpPr>
            <p:cNvPr id="49" name="文本框 48"/>
            <p:cNvSpPr txBox="1"/>
            <p:nvPr/>
          </p:nvSpPr>
          <p:spPr>
            <a:xfrm>
              <a:off x="3744518" y="4224816"/>
              <a:ext cx="2160240" cy="264143"/>
            </a:xfrm>
            <a:prstGeom prst="rect">
              <a:avLst/>
            </a:prstGeom>
            <a:noFill/>
          </p:spPr>
          <p:txBody>
            <a:bodyPr wrap="square" rtlCol="0">
              <a:spAutoFit/>
            </a:bodyPr>
            <a:lstStyle/>
            <a:p>
              <a:r>
                <a:rPr kumimoji="1" lang="zh-CN" altLang="en-US" sz="1050" dirty="0">
                  <a:solidFill>
                    <a:srgbClr val="CCFFCC"/>
                  </a:solidFill>
                  <a:latin typeface="微软雅黑"/>
                  <a:ea typeface="微软雅黑"/>
                  <a:cs typeface="微软雅黑"/>
                </a:rPr>
                <a:t>赌博安全教育</a:t>
              </a:r>
              <a:r>
                <a:rPr kumimoji="1" lang="zh-CN" altLang="en-US" sz="1050" dirty="0" smtClean="0">
                  <a:solidFill>
                    <a:srgbClr val="CCFFCC"/>
                  </a:solidFill>
                  <a:latin typeface="微软雅黑"/>
                  <a:ea typeface="微软雅黑"/>
                  <a:cs typeface="微软雅黑"/>
                </a:rPr>
                <a:t>：</a:t>
              </a:r>
              <a:endParaRPr kumimoji="1" lang="en-US" altLang="zh-CN" sz="1050" dirty="0">
                <a:solidFill>
                  <a:srgbClr val="CCFFCC"/>
                </a:solidFill>
                <a:latin typeface="微软雅黑"/>
                <a:ea typeface="微软雅黑"/>
                <a:cs typeface="微软雅黑"/>
              </a:endParaRPr>
            </a:p>
            <a:p>
              <a:r>
                <a:rPr kumimoji="1" lang="zh-CN" altLang="en-US" sz="1050" dirty="0" smtClean="0">
                  <a:solidFill>
                    <a:srgbClr val="CCFFCC"/>
                  </a:solidFill>
                  <a:latin typeface="微软雅黑"/>
                  <a:ea typeface="微软雅黑"/>
                  <a:cs typeface="微软雅黑"/>
                </a:rPr>
                <a:t>累计</a:t>
              </a:r>
              <a:r>
                <a:rPr kumimoji="1" lang="zh-CN" altLang="zh-CN" sz="1050" dirty="0" smtClean="0">
                  <a:solidFill>
                    <a:srgbClr val="CCFFCC"/>
                  </a:solidFill>
                  <a:latin typeface="微软雅黑"/>
                  <a:ea typeface="微软雅黑"/>
                  <a:cs typeface="微软雅黑"/>
                </a:rPr>
                <a:t>2</a:t>
              </a:r>
              <a:r>
                <a:rPr kumimoji="1" lang="en-US" altLang="zh-CN" sz="1050" dirty="0" smtClean="0">
                  <a:solidFill>
                    <a:srgbClr val="CCFFCC"/>
                  </a:solidFill>
                  <a:latin typeface="微软雅黑"/>
                  <a:ea typeface="微软雅黑"/>
                  <a:cs typeface="微软雅黑"/>
                </a:rPr>
                <a:t>2</a:t>
              </a:r>
              <a:r>
                <a:rPr kumimoji="1" lang="zh-CN" altLang="en-US" sz="1050" dirty="0" smtClean="0">
                  <a:solidFill>
                    <a:srgbClr val="CCFFCC"/>
                  </a:solidFill>
                  <a:latin typeface="微软雅黑"/>
                  <a:ea typeface="微软雅黑"/>
                  <a:cs typeface="微软雅黑"/>
                </a:rPr>
                <a:t>万，</a:t>
              </a:r>
              <a:r>
                <a:rPr kumimoji="1" lang="zh-CN" altLang="en-US" sz="1050" dirty="0">
                  <a:solidFill>
                    <a:srgbClr val="CCFFCC"/>
                  </a:solidFill>
                  <a:latin typeface="微软雅黑"/>
                  <a:ea typeface="微软雅黑"/>
                  <a:cs typeface="微软雅黑"/>
                </a:rPr>
                <a:t>点击率</a:t>
              </a:r>
              <a:r>
                <a:rPr kumimoji="1" lang="zh-CN" altLang="zh-CN" sz="1050" dirty="0">
                  <a:solidFill>
                    <a:srgbClr val="CCFFCC"/>
                  </a:solidFill>
                  <a:latin typeface="微软雅黑"/>
                  <a:ea typeface="微软雅黑"/>
                  <a:cs typeface="微软雅黑"/>
                </a:rPr>
                <a:t>2</a:t>
              </a:r>
              <a:r>
                <a:rPr kumimoji="1" lang="en-US" altLang="zh-CN" sz="1050" dirty="0">
                  <a:solidFill>
                    <a:srgbClr val="CCFFCC"/>
                  </a:solidFill>
                  <a:latin typeface="微软雅黑"/>
                  <a:ea typeface="微软雅黑"/>
                  <a:cs typeface="微软雅黑"/>
                </a:rPr>
                <a:t>0.64%</a:t>
              </a:r>
            </a:p>
          </p:txBody>
        </p:sp>
      </p:grpSp>
      <p:sp>
        <p:nvSpPr>
          <p:cNvPr id="12" name="矩形 11"/>
          <p:cNvSpPr/>
          <p:nvPr/>
        </p:nvSpPr>
        <p:spPr>
          <a:xfrm>
            <a:off x="1224236" y="756072"/>
            <a:ext cx="3816424" cy="1728192"/>
          </a:xfrm>
          <a:prstGeom prst="rect">
            <a:avLst/>
          </a:prstGeom>
          <a:noFill/>
          <a:ln w="63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标题 3"/>
          <p:cNvSpPr txBox="1">
            <a:spLocks/>
          </p:cNvSpPr>
          <p:nvPr/>
        </p:nvSpPr>
        <p:spPr>
          <a:xfrm>
            <a:off x="5328692" y="47091"/>
            <a:ext cx="12961620" cy="468049"/>
          </a:xfrm>
          <a:prstGeom prst="rect">
            <a:avLst/>
          </a:prstGeom>
        </p:spPr>
        <p:txBody>
          <a:bodyPr vert="horz" lIns="110140" tIns="55070" rIns="110140" bIns="55070" rtlCol="0" anchor="ctr">
            <a:noAutofit/>
          </a:bodyPr>
          <a:lst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a:lstStyle>
          <a:p>
            <a:r>
              <a:rPr lang="zh-CN" altLang="en-US" sz="2000" dirty="0"/>
              <a:t>用户个性化教育</a:t>
            </a:r>
          </a:p>
        </p:txBody>
      </p:sp>
    </p:spTree>
    <p:extLst>
      <p:ext uri="{BB962C8B-B14F-4D97-AF65-F5344CB8AC3E}">
        <p14:creationId xmlns:p14="http://schemas.microsoft.com/office/powerpoint/2010/main" val="36263079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rXZB0A.2k20ECvcEJEWA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1066</Words>
  <Application>Microsoft Office PowerPoint</Application>
  <PresentationFormat>自定义</PresentationFormat>
  <Paragraphs>257</Paragraphs>
  <Slides>16</Slides>
  <Notes>15</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立体防控金融欺诈</vt:lpstr>
      <vt:lpstr>我们面临的主要资金欺诈风险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HRH</dc:creator>
  <cp:lastModifiedBy>HRH</cp:lastModifiedBy>
  <cp:revision>113</cp:revision>
  <cp:lastPrinted>2017-07-21T10:56:14Z</cp:lastPrinted>
  <dcterms:created xsi:type="dcterms:W3CDTF">2017-06-09T09:37:00Z</dcterms:created>
  <dcterms:modified xsi:type="dcterms:W3CDTF">2017-07-25T10:15:25Z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